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41" r:id="rId2"/>
    <p:sldId id="343" r:id="rId3"/>
    <p:sldId id="344" r:id="rId4"/>
    <p:sldId id="342" r:id="rId5"/>
    <p:sldId id="256" r:id="rId6"/>
    <p:sldId id="257" r:id="rId7"/>
    <p:sldId id="347" r:id="rId8"/>
    <p:sldId id="346" r:id="rId9"/>
    <p:sldId id="258" r:id="rId10"/>
    <p:sldId id="349" r:id="rId11"/>
    <p:sldId id="348" r:id="rId12"/>
    <p:sldId id="350" r:id="rId13"/>
    <p:sldId id="351" r:id="rId14"/>
    <p:sldId id="352" r:id="rId15"/>
    <p:sldId id="35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82560"/>
  </p:normalViewPr>
  <p:slideViewPr>
    <p:cSldViewPr snapToGrid="0">
      <p:cViewPr varScale="1">
        <p:scale>
          <a:sx n="88" d="100"/>
          <a:sy n="88" d="100"/>
        </p:scale>
        <p:origin x="12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90E9A-D51B-6144-977E-8FD7506C784F}" type="datetimeFigureOut">
              <a:rPr lang="en-US" smtClean="0"/>
              <a:t>10/6/25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72F361-54E4-C34C-8538-D6D56ED3FB63}" type="slidenum">
              <a:rPr lang="en-US" smtClean="0"/>
              <a:t>‹#›</a:t>
            </a:fld>
            <a:endParaRPr lang="en-US"/>
          </a:p>
        </p:txBody>
      </p:sp>
    </p:spTree>
    <p:extLst>
      <p:ext uri="{BB962C8B-B14F-4D97-AF65-F5344CB8AC3E}">
        <p14:creationId xmlns:p14="http://schemas.microsoft.com/office/powerpoint/2010/main" val="34708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 – the level of risk we choose to take with p-values... We reject null if our p-value is less than this alpha.. This means over the long run we have roughly a 5% chance of rejecting null when the null is true. So 1 in 20 of our statistical tests could very well lead to false conclusions! </a:t>
            </a:r>
          </a:p>
          <a:p>
            <a:endParaRPr lang="en-US" dirty="0"/>
          </a:p>
          <a:p>
            <a:r>
              <a:rPr lang="en-US" dirty="0"/>
              <a:t>1-alpha is the probability of correctly rejecting the null.. So we have a 95% probability of finding non-significant effect is the null is true. </a:t>
            </a:r>
          </a:p>
          <a:p>
            <a:endParaRPr lang="en-US" dirty="0"/>
          </a:p>
          <a:p>
            <a:r>
              <a:rPr lang="en-US" dirty="0"/>
              <a:t>Beta is the probability of type 2 error (or a false negative, we accept the null hypothesis when the alternative hypothesis is actually true). It is impossible to know what beta TRULY is. </a:t>
            </a:r>
          </a:p>
          <a:p>
            <a:endParaRPr lang="en-US" dirty="0"/>
          </a:p>
          <a:p>
            <a:r>
              <a:rPr lang="en-US" dirty="0"/>
              <a:t>Power is 1-B... And this is an important value because it’s the probability of saying yes there is an effect if there really is one... And it’s typically less than 95% but again we can never estimate it for our data because we don’t know the true population mean. </a:t>
            </a:r>
          </a:p>
          <a:p>
            <a:endParaRPr lang="en-US" dirty="0"/>
          </a:p>
          <a:p>
            <a:r>
              <a:rPr lang="en-US" dirty="0"/>
              <a:t>But we can estimate power before we do a study with the idea that.. If the effect size is  X... what sample size do we need to </a:t>
            </a:r>
            <a:r>
              <a:rPr lang="en-US" dirty="0" err="1"/>
              <a:t>acheive</a:t>
            </a:r>
            <a:r>
              <a:rPr lang="en-US" dirty="0"/>
              <a:t> % power? If we do this post-hoc using our effect size, it will return our exact sample size (if our test was significant). </a:t>
            </a:r>
          </a:p>
          <a:p>
            <a:endParaRPr lang="en-US" dirty="0"/>
          </a:p>
        </p:txBody>
      </p:sp>
      <p:sp>
        <p:nvSpPr>
          <p:cNvPr id="4" name="Slide Number Placeholder 3"/>
          <p:cNvSpPr>
            <a:spLocks noGrp="1"/>
          </p:cNvSpPr>
          <p:nvPr>
            <p:ph type="sldNum" sz="quarter" idx="5"/>
          </p:nvPr>
        </p:nvSpPr>
        <p:spPr/>
        <p:txBody>
          <a:bodyPr/>
          <a:lstStyle/>
          <a:p>
            <a:fld id="{20DCAE43-AF07-2942-AC7E-B94C29035640}" type="slidenum">
              <a:rPr lang="en-US" smtClean="0"/>
              <a:t>1</a:t>
            </a:fld>
            <a:endParaRPr lang="en-US"/>
          </a:p>
        </p:txBody>
      </p:sp>
    </p:spTree>
    <p:extLst>
      <p:ext uri="{BB962C8B-B14F-4D97-AF65-F5344CB8AC3E}">
        <p14:creationId xmlns:p14="http://schemas.microsoft.com/office/powerpoint/2010/main" val="1328782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F0502020204030204" pitchFamily="34" charset="0"/>
              </a:rPr>
              <a:t>This this is how </a:t>
            </a:r>
            <a:r>
              <a:rPr lang="en-US" b="1" i="0" dirty="0">
                <a:solidFill>
                  <a:srgbClr val="000000"/>
                </a:solidFill>
                <a:effectLst/>
                <a:latin typeface="Open Sans" panose="020B0606030504020204" pitchFamily="34" charset="0"/>
              </a:rPr>
              <a:t>overdispersion</a:t>
            </a:r>
            <a:r>
              <a:rPr lang="en-US" b="0" i="0" dirty="0">
                <a:solidFill>
                  <a:srgbClr val="000000"/>
                </a:solidFill>
                <a:effectLst/>
                <a:latin typeface="Open Sans" panose="020B0606030504020204" pitchFamily="34" charset="0"/>
              </a:rPr>
              <a:t> looks like in the DHARMa residuals. Note that we get more residuals around 0 and 1, which means that more residuals are in the tail of distribution than would be expected under the fitted model. Usually model misfit, meaning we’re fitting a simple linear regression when maybe we should be doing something like binomial, </a:t>
            </a:r>
            <a:r>
              <a:rPr lang="en-US" b="0" i="0" dirty="0" err="1">
                <a:solidFill>
                  <a:srgbClr val="000000"/>
                </a:solidFill>
                <a:effectLst/>
                <a:latin typeface="Open Sans" panose="020B0606030504020204" pitchFamily="34" charset="0"/>
              </a:rPr>
              <a:t>poisson</a:t>
            </a:r>
            <a:r>
              <a:rPr lang="en-US" b="0" i="0" dirty="0">
                <a:solidFill>
                  <a:srgbClr val="000000"/>
                </a:solidFill>
                <a:effectLst/>
                <a:latin typeface="Open Sans" panose="020B0606030504020204" pitchFamily="34" charset="0"/>
              </a:rPr>
              <a:t>, or negative binomial. This is typically for data where y is not a normally distributed, continuous variable. </a:t>
            </a:r>
            <a:endParaRPr lang="en-US" dirty="0"/>
          </a:p>
        </p:txBody>
      </p:sp>
      <p:sp>
        <p:nvSpPr>
          <p:cNvPr id="4" name="Slide Number Placeholder 3"/>
          <p:cNvSpPr>
            <a:spLocks noGrp="1"/>
          </p:cNvSpPr>
          <p:nvPr>
            <p:ph type="sldNum" sz="quarter" idx="5"/>
          </p:nvPr>
        </p:nvSpPr>
        <p:spPr/>
        <p:txBody>
          <a:bodyPr/>
          <a:lstStyle/>
          <a:p>
            <a:fld id="{3572F361-54E4-C34C-8538-D6D56ED3FB63}" type="slidenum">
              <a:rPr lang="en-US" smtClean="0"/>
              <a:t>11</a:t>
            </a:fld>
            <a:endParaRPr lang="en-US"/>
          </a:p>
        </p:txBody>
      </p:sp>
    </p:spTree>
    <p:extLst>
      <p:ext uri="{BB962C8B-B14F-4D97-AF65-F5344CB8AC3E}">
        <p14:creationId xmlns:p14="http://schemas.microsoft.com/office/powerpoint/2010/main" val="2861755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Next, this is an example of </a:t>
            </a:r>
            <a:r>
              <a:rPr lang="en-US" b="0" i="0" dirty="0" err="1">
                <a:solidFill>
                  <a:srgbClr val="000000"/>
                </a:solidFill>
                <a:effectLst/>
                <a:latin typeface="Open Sans" panose="020B0606030504020204" pitchFamily="34" charset="0"/>
              </a:rPr>
              <a:t>underdispersion</a:t>
            </a:r>
            <a:r>
              <a:rPr lang="en-US" b="0" i="0" dirty="0">
                <a:solidFill>
                  <a:srgbClr val="000000"/>
                </a:solidFill>
                <a:effectLst/>
                <a:latin typeface="Open Sans" panose="020B0606030504020204" pitchFamily="34" charset="0"/>
              </a:rPr>
              <a:t>. Here, we get too many residuals around 0.5, which means that we are not getting as many residuals as we would expect in the tail of the distribution than expected from the fitted model. This is often caused by overfitting the model, meaning we’ve added so many variables that the model is too complex. </a:t>
            </a:r>
            <a:endParaRPr lang="en-US" dirty="0"/>
          </a:p>
        </p:txBody>
      </p:sp>
      <p:sp>
        <p:nvSpPr>
          <p:cNvPr id="4" name="Slide Number Placeholder 3"/>
          <p:cNvSpPr>
            <a:spLocks noGrp="1"/>
          </p:cNvSpPr>
          <p:nvPr>
            <p:ph type="sldNum" sz="quarter" idx="5"/>
          </p:nvPr>
        </p:nvSpPr>
        <p:spPr/>
        <p:txBody>
          <a:bodyPr/>
          <a:lstStyle/>
          <a:p>
            <a:fld id="{3572F361-54E4-C34C-8538-D6D56ED3FB63}" type="slidenum">
              <a:rPr lang="en-US" smtClean="0"/>
              <a:t>12</a:t>
            </a:fld>
            <a:endParaRPr lang="en-US"/>
          </a:p>
        </p:txBody>
      </p:sp>
    </p:spTree>
    <p:extLst>
      <p:ext uri="{BB962C8B-B14F-4D97-AF65-F5344CB8AC3E}">
        <p14:creationId xmlns:p14="http://schemas.microsoft.com/office/powerpoint/2010/main" val="391056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from zero-inflated data, which looks similar to overdispersion with too many residuals close to 0 and 1. We also see a “pattern” in the residuals vs predicted as opposed to a homogenous cloud. Across our predicted values for y at high values of y all the residuals are clumped at zero and 1. Though the model is doing a good with predicted values closer to zero... The residuals look almost normal there (the left side of the plot). </a:t>
            </a:r>
          </a:p>
        </p:txBody>
      </p:sp>
      <p:sp>
        <p:nvSpPr>
          <p:cNvPr id="4" name="Slide Number Placeholder 3"/>
          <p:cNvSpPr>
            <a:spLocks noGrp="1"/>
          </p:cNvSpPr>
          <p:nvPr>
            <p:ph type="sldNum" sz="quarter" idx="5"/>
          </p:nvPr>
        </p:nvSpPr>
        <p:spPr/>
        <p:txBody>
          <a:bodyPr/>
          <a:lstStyle/>
          <a:p>
            <a:fld id="{3572F361-54E4-C34C-8538-D6D56ED3FB63}" type="slidenum">
              <a:rPr lang="en-US" smtClean="0"/>
              <a:t>13</a:t>
            </a:fld>
            <a:endParaRPr lang="en-US"/>
          </a:p>
        </p:txBody>
      </p:sp>
    </p:spTree>
    <p:extLst>
      <p:ext uri="{BB962C8B-B14F-4D97-AF65-F5344CB8AC3E}">
        <p14:creationId xmlns:p14="http://schemas.microsoft.com/office/powerpoint/2010/main" val="4212837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pen Sans" panose="020B0606030504020204" pitchFamily="34" charset="0"/>
              </a:rPr>
              <a:t>Basically, it means that the level of over/</a:t>
            </a:r>
            <a:r>
              <a:rPr lang="en-US" b="0" i="0" dirty="0" err="1">
                <a:solidFill>
                  <a:srgbClr val="000000"/>
                </a:solidFill>
                <a:effectLst/>
                <a:latin typeface="Open Sans" panose="020B0606030504020204" pitchFamily="34" charset="0"/>
              </a:rPr>
              <a:t>underdispersion</a:t>
            </a:r>
            <a:r>
              <a:rPr lang="en-US" b="0" i="0" dirty="0">
                <a:solidFill>
                  <a:srgbClr val="000000"/>
                </a:solidFill>
                <a:effectLst/>
                <a:latin typeface="Open Sans" panose="020B0606030504020204" pitchFamily="34" charset="0"/>
              </a:rPr>
              <a:t> depends on another parameter in the model. </a:t>
            </a:r>
            <a:endParaRPr lang="en-US" dirty="0"/>
          </a:p>
        </p:txBody>
      </p:sp>
      <p:sp>
        <p:nvSpPr>
          <p:cNvPr id="4" name="Slide Number Placeholder 3"/>
          <p:cNvSpPr>
            <a:spLocks noGrp="1"/>
          </p:cNvSpPr>
          <p:nvPr>
            <p:ph type="sldNum" sz="quarter" idx="5"/>
          </p:nvPr>
        </p:nvSpPr>
        <p:spPr/>
        <p:txBody>
          <a:bodyPr/>
          <a:lstStyle/>
          <a:p>
            <a:fld id="{3572F361-54E4-C34C-8538-D6D56ED3FB63}" type="slidenum">
              <a:rPr lang="en-US" smtClean="0"/>
              <a:t>14</a:t>
            </a:fld>
            <a:endParaRPr lang="en-US"/>
          </a:p>
        </p:txBody>
      </p:sp>
    </p:spTree>
    <p:extLst>
      <p:ext uri="{BB962C8B-B14F-4D97-AF65-F5344CB8AC3E}">
        <p14:creationId xmlns:p14="http://schemas.microsoft.com/office/powerpoint/2010/main" val="3445819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Relationship not linear! This is a model with two predictors, environment 1 and environment 2, the plot for environment 1 x residual shows us that we’ve got a </a:t>
            </a:r>
            <a:r>
              <a:rPr lang="en-US" dirty="0" err="1"/>
              <a:t>systemetic</a:t>
            </a:r>
            <a:r>
              <a:rPr lang="en-US" dirty="0"/>
              <a:t> problem with higher error towards the middle of our distribution of x. </a:t>
            </a:r>
          </a:p>
          <a:p>
            <a:endParaRPr lang="en-US" dirty="0"/>
          </a:p>
          <a:p>
            <a:r>
              <a:rPr lang="en-US" dirty="0"/>
              <a:t>But how much does this affect how well our model describes our data? </a:t>
            </a:r>
          </a:p>
        </p:txBody>
      </p:sp>
      <p:sp>
        <p:nvSpPr>
          <p:cNvPr id="4" name="Slide Number Placeholder 3"/>
          <p:cNvSpPr>
            <a:spLocks noGrp="1"/>
          </p:cNvSpPr>
          <p:nvPr>
            <p:ph type="sldNum" sz="quarter" idx="5"/>
          </p:nvPr>
        </p:nvSpPr>
        <p:spPr/>
        <p:txBody>
          <a:bodyPr/>
          <a:lstStyle/>
          <a:p>
            <a:fld id="{3572F361-54E4-C34C-8538-D6D56ED3FB63}" type="slidenum">
              <a:rPr lang="en-US" smtClean="0"/>
              <a:t>15</a:t>
            </a:fld>
            <a:endParaRPr lang="en-US"/>
          </a:p>
        </p:txBody>
      </p:sp>
    </p:spTree>
    <p:extLst>
      <p:ext uri="{BB962C8B-B14F-4D97-AF65-F5344CB8AC3E}">
        <p14:creationId xmlns:p14="http://schemas.microsoft.com/office/powerpoint/2010/main" val="3872145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know the true population... But we can make a guess about the size of an effect we’re trying to detect that is biologically meaningful. And we can estimate standard deviation from previous studies or pilot data. </a:t>
            </a:r>
          </a:p>
        </p:txBody>
      </p:sp>
      <p:sp>
        <p:nvSpPr>
          <p:cNvPr id="4" name="Slide Number Placeholder 3"/>
          <p:cNvSpPr>
            <a:spLocks noGrp="1"/>
          </p:cNvSpPr>
          <p:nvPr>
            <p:ph type="sldNum" sz="quarter" idx="5"/>
          </p:nvPr>
        </p:nvSpPr>
        <p:spPr/>
        <p:txBody>
          <a:bodyPr/>
          <a:lstStyle/>
          <a:p>
            <a:fld id="{20DCAE43-AF07-2942-AC7E-B94C29035640}" type="slidenum">
              <a:rPr lang="en-US" smtClean="0"/>
              <a:t>2</a:t>
            </a:fld>
            <a:endParaRPr lang="en-US"/>
          </a:p>
        </p:txBody>
      </p:sp>
    </p:spTree>
    <p:extLst>
      <p:ext uri="{BB962C8B-B14F-4D97-AF65-F5344CB8AC3E}">
        <p14:creationId xmlns:p14="http://schemas.microsoft.com/office/powerpoint/2010/main" val="2332009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skinny do we need our distribution of sample means to be to NOT overlap too much with the distribution of sample means for the null hypothesis? </a:t>
            </a:r>
          </a:p>
        </p:txBody>
      </p:sp>
      <p:sp>
        <p:nvSpPr>
          <p:cNvPr id="4" name="Slide Number Placeholder 3"/>
          <p:cNvSpPr>
            <a:spLocks noGrp="1"/>
          </p:cNvSpPr>
          <p:nvPr>
            <p:ph type="sldNum" sz="quarter" idx="5"/>
          </p:nvPr>
        </p:nvSpPr>
        <p:spPr/>
        <p:txBody>
          <a:bodyPr/>
          <a:lstStyle/>
          <a:p>
            <a:fld id="{20DCAE43-AF07-2942-AC7E-B94C29035640}" type="slidenum">
              <a:rPr lang="en-US" smtClean="0"/>
              <a:t>3</a:t>
            </a:fld>
            <a:endParaRPr lang="en-US"/>
          </a:p>
        </p:txBody>
      </p:sp>
    </p:spTree>
    <p:extLst>
      <p:ext uri="{BB962C8B-B14F-4D97-AF65-F5344CB8AC3E}">
        <p14:creationId xmlns:p14="http://schemas.microsoft.com/office/powerpoint/2010/main" val="3310029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we can use estimates of effect size from other studies to make a guess about what sample size we need for high power (typically 80%) then what IS effect size? </a:t>
            </a:r>
          </a:p>
        </p:txBody>
      </p:sp>
      <p:sp>
        <p:nvSpPr>
          <p:cNvPr id="4" name="Slide Number Placeholder 3"/>
          <p:cNvSpPr>
            <a:spLocks noGrp="1"/>
          </p:cNvSpPr>
          <p:nvPr>
            <p:ph type="sldNum" sz="quarter" idx="5"/>
          </p:nvPr>
        </p:nvSpPr>
        <p:spPr/>
        <p:txBody>
          <a:bodyPr/>
          <a:lstStyle/>
          <a:p>
            <a:fld id="{20DCAE43-AF07-2942-AC7E-B94C29035640}" type="slidenum">
              <a:rPr lang="en-US" smtClean="0"/>
              <a:t>4</a:t>
            </a:fld>
            <a:endParaRPr lang="en-US"/>
          </a:p>
        </p:txBody>
      </p:sp>
    </p:spTree>
    <p:extLst>
      <p:ext uri="{BB962C8B-B14F-4D97-AF65-F5344CB8AC3E}">
        <p14:creationId xmlns:p14="http://schemas.microsoft.com/office/powerpoint/2010/main" val="3115623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 is just about the association between two variables. An r value tells us how tight or loose that association is. </a:t>
            </a:r>
          </a:p>
          <a:p>
            <a:endParaRPr lang="en-US" dirty="0"/>
          </a:p>
          <a:p>
            <a:r>
              <a:rPr lang="en-US" dirty="0"/>
              <a:t>Regression gives similar results to correlation, but instead of an r value that describes the cloud of points, with regression use a line-of-best-fit and extract information like the slope and intercept of the line. We can use this “model” to make a predictions about where we expect y to be based on any given value of x. </a:t>
            </a:r>
          </a:p>
        </p:txBody>
      </p:sp>
      <p:sp>
        <p:nvSpPr>
          <p:cNvPr id="4" name="Slide Number Placeholder 3"/>
          <p:cNvSpPr>
            <a:spLocks noGrp="1"/>
          </p:cNvSpPr>
          <p:nvPr>
            <p:ph type="sldNum" sz="quarter" idx="5"/>
          </p:nvPr>
        </p:nvSpPr>
        <p:spPr/>
        <p:txBody>
          <a:bodyPr/>
          <a:lstStyle/>
          <a:p>
            <a:fld id="{3572F361-54E4-C34C-8538-D6D56ED3FB63}" type="slidenum">
              <a:rPr lang="en-US" smtClean="0"/>
              <a:t>5</a:t>
            </a:fld>
            <a:endParaRPr lang="en-US"/>
          </a:p>
        </p:txBody>
      </p:sp>
    </p:spTree>
    <p:extLst>
      <p:ext uri="{BB962C8B-B14F-4D97-AF65-F5344CB8AC3E}">
        <p14:creationId xmlns:p14="http://schemas.microsoft.com/office/powerpoint/2010/main" val="183620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a:t>
            </a:r>
            <a:r>
              <a:rPr lang="en-US" dirty="0" err="1"/>
              <a:t>cheatsheet</a:t>
            </a:r>
            <a:r>
              <a:rPr lang="en-US" dirty="0"/>
              <a:t> for your records, the key </a:t>
            </a:r>
            <a:r>
              <a:rPr lang="en-US" dirty="0" err="1"/>
              <a:t>takeway</a:t>
            </a:r>
            <a:r>
              <a:rPr lang="en-US" dirty="0"/>
              <a:t> is that correlation is the strength of the association whereas regression is an equation for prediction. </a:t>
            </a:r>
          </a:p>
        </p:txBody>
      </p:sp>
      <p:sp>
        <p:nvSpPr>
          <p:cNvPr id="4" name="Slide Number Placeholder 3"/>
          <p:cNvSpPr>
            <a:spLocks noGrp="1"/>
          </p:cNvSpPr>
          <p:nvPr>
            <p:ph type="sldNum" sz="quarter" idx="5"/>
          </p:nvPr>
        </p:nvSpPr>
        <p:spPr/>
        <p:txBody>
          <a:bodyPr/>
          <a:lstStyle/>
          <a:p>
            <a:fld id="{3572F361-54E4-C34C-8538-D6D56ED3FB63}" type="slidenum">
              <a:rPr lang="en-US" smtClean="0"/>
              <a:t>6</a:t>
            </a:fld>
            <a:endParaRPr lang="en-US"/>
          </a:p>
        </p:txBody>
      </p:sp>
    </p:spTree>
    <p:extLst>
      <p:ext uri="{BB962C8B-B14F-4D97-AF65-F5344CB8AC3E}">
        <p14:creationId xmlns:p14="http://schemas.microsoft.com/office/powerpoint/2010/main" val="4054046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everyone vaguely remember this back from algebra a long time ago? </a:t>
            </a:r>
          </a:p>
        </p:txBody>
      </p:sp>
      <p:sp>
        <p:nvSpPr>
          <p:cNvPr id="4" name="Slide Number Placeholder 3"/>
          <p:cNvSpPr>
            <a:spLocks noGrp="1"/>
          </p:cNvSpPr>
          <p:nvPr>
            <p:ph type="sldNum" sz="quarter" idx="5"/>
          </p:nvPr>
        </p:nvSpPr>
        <p:spPr/>
        <p:txBody>
          <a:bodyPr/>
          <a:lstStyle/>
          <a:p>
            <a:fld id="{3572F361-54E4-C34C-8538-D6D56ED3FB63}" type="slidenum">
              <a:rPr lang="en-US" smtClean="0"/>
              <a:t>7</a:t>
            </a:fld>
            <a:endParaRPr lang="en-US"/>
          </a:p>
        </p:txBody>
      </p:sp>
    </p:spTree>
    <p:extLst>
      <p:ext uri="{BB962C8B-B14F-4D97-AF65-F5344CB8AC3E}">
        <p14:creationId xmlns:p14="http://schemas.microsoft.com/office/powerpoint/2010/main" val="2360502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with algebra we can estimate b0 and estimate b1 AND we can take a value for x and get a predicted y-hat. </a:t>
            </a:r>
          </a:p>
          <a:p>
            <a:r>
              <a:rPr lang="en-US" dirty="0"/>
              <a:t>We also get an estimate for E (the residuals). </a:t>
            </a:r>
          </a:p>
          <a:p>
            <a:r>
              <a:rPr lang="en-US" dirty="0"/>
              <a:t>The math for calculating b0 b1 and e is complicated, so we almost always let the computers do this for us. </a:t>
            </a:r>
          </a:p>
          <a:p>
            <a:endParaRPr lang="en-US" dirty="0"/>
          </a:p>
          <a:p>
            <a:r>
              <a:rPr lang="en-US" dirty="0"/>
              <a:t>Xi and </a:t>
            </a:r>
            <a:r>
              <a:rPr lang="en-US" dirty="0" err="1"/>
              <a:t>yi</a:t>
            </a:r>
            <a:r>
              <a:rPr lang="en-US" dirty="0"/>
              <a:t> are YOUR RAW DATA </a:t>
            </a:r>
          </a:p>
        </p:txBody>
      </p:sp>
      <p:sp>
        <p:nvSpPr>
          <p:cNvPr id="4" name="Slide Number Placeholder 3"/>
          <p:cNvSpPr>
            <a:spLocks noGrp="1"/>
          </p:cNvSpPr>
          <p:nvPr>
            <p:ph type="sldNum" sz="quarter" idx="5"/>
          </p:nvPr>
        </p:nvSpPr>
        <p:spPr/>
        <p:txBody>
          <a:bodyPr/>
          <a:lstStyle/>
          <a:p>
            <a:fld id="{3572F361-54E4-C34C-8538-D6D56ED3FB63}" type="slidenum">
              <a:rPr lang="en-US" smtClean="0"/>
              <a:t>8</a:t>
            </a:fld>
            <a:endParaRPr lang="en-US"/>
          </a:p>
        </p:txBody>
      </p:sp>
    </p:spTree>
    <p:extLst>
      <p:ext uri="{BB962C8B-B14F-4D97-AF65-F5344CB8AC3E}">
        <p14:creationId xmlns:p14="http://schemas.microsoft.com/office/powerpoint/2010/main" val="3332492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Almost the same as for ANOVA! </a:t>
            </a:r>
          </a:p>
        </p:txBody>
      </p:sp>
      <p:sp>
        <p:nvSpPr>
          <p:cNvPr id="4" name="Slide Number Placeholder 3"/>
          <p:cNvSpPr>
            <a:spLocks noGrp="1"/>
          </p:cNvSpPr>
          <p:nvPr>
            <p:ph type="sldNum" sz="quarter" idx="5"/>
          </p:nvPr>
        </p:nvSpPr>
        <p:spPr/>
        <p:txBody>
          <a:bodyPr/>
          <a:lstStyle/>
          <a:p>
            <a:fld id="{3572F361-54E4-C34C-8538-D6D56ED3FB63}" type="slidenum">
              <a:rPr lang="en-US" smtClean="0"/>
              <a:t>9</a:t>
            </a:fld>
            <a:endParaRPr lang="en-US"/>
          </a:p>
        </p:txBody>
      </p:sp>
    </p:spTree>
    <p:extLst>
      <p:ext uri="{BB962C8B-B14F-4D97-AF65-F5344CB8AC3E}">
        <p14:creationId xmlns:p14="http://schemas.microsoft.com/office/powerpoint/2010/main" val="2059023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0771-56F8-3BE8-C2FB-803C5C1442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567696-8963-CF81-FA71-CDB808FF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7D435F-F51F-94D3-0D98-40A1F1E80BB0}"/>
              </a:ext>
            </a:extLst>
          </p:cNvPr>
          <p:cNvSpPr>
            <a:spLocks noGrp="1"/>
          </p:cNvSpPr>
          <p:nvPr>
            <p:ph type="dt" sz="half" idx="10"/>
          </p:nvPr>
        </p:nvSpPr>
        <p:spPr/>
        <p:txBody>
          <a:bodyPr/>
          <a:lstStyle/>
          <a:p>
            <a:fld id="{8518A893-E6EC-0745-95D4-9006C7C5BD7E}" type="datetimeFigureOut">
              <a:rPr lang="en-US" smtClean="0"/>
              <a:t>10/6/25</a:t>
            </a:fld>
            <a:endParaRPr lang="en-US"/>
          </a:p>
        </p:txBody>
      </p:sp>
      <p:sp>
        <p:nvSpPr>
          <p:cNvPr id="5" name="Footer Placeholder 4">
            <a:extLst>
              <a:ext uri="{FF2B5EF4-FFF2-40B4-BE49-F238E27FC236}">
                <a16:creationId xmlns:a16="http://schemas.microsoft.com/office/drawing/2014/main" id="{57C13F38-2095-CAF3-D8DB-B784A9257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5688C-D3BD-EAF4-C8BD-A0B112F5022F}"/>
              </a:ext>
            </a:extLst>
          </p:cNvPr>
          <p:cNvSpPr>
            <a:spLocks noGrp="1"/>
          </p:cNvSpPr>
          <p:nvPr>
            <p:ph type="sldNum" sz="quarter" idx="12"/>
          </p:nvPr>
        </p:nvSpPr>
        <p:spPr/>
        <p:txBody>
          <a:bodyPr/>
          <a:lstStyle/>
          <a:p>
            <a:fld id="{167F428B-0320-9F46-B6F2-45F2372320F1}" type="slidenum">
              <a:rPr lang="en-US" smtClean="0"/>
              <a:t>‹#›</a:t>
            </a:fld>
            <a:endParaRPr lang="en-US"/>
          </a:p>
        </p:txBody>
      </p:sp>
    </p:spTree>
    <p:extLst>
      <p:ext uri="{BB962C8B-B14F-4D97-AF65-F5344CB8AC3E}">
        <p14:creationId xmlns:p14="http://schemas.microsoft.com/office/powerpoint/2010/main" val="2453854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660A-3C1A-E2FD-09C7-D055B27EF1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1BCBB2-642C-6143-0665-E0CFD6C070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4C693A-7105-35C2-4CDD-322740F5DED0}"/>
              </a:ext>
            </a:extLst>
          </p:cNvPr>
          <p:cNvSpPr>
            <a:spLocks noGrp="1"/>
          </p:cNvSpPr>
          <p:nvPr>
            <p:ph type="dt" sz="half" idx="10"/>
          </p:nvPr>
        </p:nvSpPr>
        <p:spPr/>
        <p:txBody>
          <a:bodyPr/>
          <a:lstStyle/>
          <a:p>
            <a:fld id="{8518A893-E6EC-0745-95D4-9006C7C5BD7E}" type="datetimeFigureOut">
              <a:rPr lang="en-US" smtClean="0"/>
              <a:t>10/6/25</a:t>
            </a:fld>
            <a:endParaRPr lang="en-US"/>
          </a:p>
        </p:txBody>
      </p:sp>
      <p:sp>
        <p:nvSpPr>
          <p:cNvPr id="5" name="Footer Placeholder 4">
            <a:extLst>
              <a:ext uri="{FF2B5EF4-FFF2-40B4-BE49-F238E27FC236}">
                <a16:creationId xmlns:a16="http://schemas.microsoft.com/office/drawing/2014/main" id="{7C9F9F3A-9E42-9353-8155-EEDFD13FF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85226-7EDA-FF2E-D6FC-01B9CCBC0B5F}"/>
              </a:ext>
            </a:extLst>
          </p:cNvPr>
          <p:cNvSpPr>
            <a:spLocks noGrp="1"/>
          </p:cNvSpPr>
          <p:nvPr>
            <p:ph type="sldNum" sz="quarter" idx="12"/>
          </p:nvPr>
        </p:nvSpPr>
        <p:spPr/>
        <p:txBody>
          <a:bodyPr/>
          <a:lstStyle/>
          <a:p>
            <a:fld id="{167F428B-0320-9F46-B6F2-45F2372320F1}" type="slidenum">
              <a:rPr lang="en-US" smtClean="0"/>
              <a:t>‹#›</a:t>
            </a:fld>
            <a:endParaRPr lang="en-US"/>
          </a:p>
        </p:txBody>
      </p:sp>
    </p:spTree>
    <p:extLst>
      <p:ext uri="{BB962C8B-B14F-4D97-AF65-F5344CB8AC3E}">
        <p14:creationId xmlns:p14="http://schemas.microsoft.com/office/powerpoint/2010/main" val="2457689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3E5FF-B28B-B130-135A-7B38B36613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566191-542D-148E-7F96-7C01809EFE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E6404-1506-99AD-397E-88EC92652672}"/>
              </a:ext>
            </a:extLst>
          </p:cNvPr>
          <p:cNvSpPr>
            <a:spLocks noGrp="1"/>
          </p:cNvSpPr>
          <p:nvPr>
            <p:ph type="dt" sz="half" idx="10"/>
          </p:nvPr>
        </p:nvSpPr>
        <p:spPr/>
        <p:txBody>
          <a:bodyPr/>
          <a:lstStyle/>
          <a:p>
            <a:fld id="{8518A893-E6EC-0745-95D4-9006C7C5BD7E}" type="datetimeFigureOut">
              <a:rPr lang="en-US" smtClean="0"/>
              <a:t>10/6/25</a:t>
            </a:fld>
            <a:endParaRPr lang="en-US"/>
          </a:p>
        </p:txBody>
      </p:sp>
      <p:sp>
        <p:nvSpPr>
          <p:cNvPr id="5" name="Footer Placeholder 4">
            <a:extLst>
              <a:ext uri="{FF2B5EF4-FFF2-40B4-BE49-F238E27FC236}">
                <a16:creationId xmlns:a16="http://schemas.microsoft.com/office/drawing/2014/main" id="{5964DF12-0474-BE70-4301-3E7361E72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9B599-2381-3BE8-69F8-C8944567936C}"/>
              </a:ext>
            </a:extLst>
          </p:cNvPr>
          <p:cNvSpPr>
            <a:spLocks noGrp="1"/>
          </p:cNvSpPr>
          <p:nvPr>
            <p:ph type="sldNum" sz="quarter" idx="12"/>
          </p:nvPr>
        </p:nvSpPr>
        <p:spPr/>
        <p:txBody>
          <a:bodyPr/>
          <a:lstStyle/>
          <a:p>
            <a:fld id="{167F428B-0320-9F46-B6F2-45F2372320F1}" type="slidenum">
              <a:rPr lang="en-US" smtClean="0"/>
              <a:t>‹#›</a:t>
            </a:fld>
            <a:endParaRPr lang="en-US"/>
          </a:p>
        </p:txBody>
      </p:sp>
    </p:spTree>
    <p:extLst>
      <p:ext uri="{BB962C8B-B14F-4D97-AF65-F5344CB8AC3E}">
        <p14:creationId xmlns:p14="http://schemas.microsoft.com/office/powerpoint/2010/main" val="2038854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79570-F021-0327-9605-4BB8908322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BE475-7D1E-49C7-9953-4CB3CFF14F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735A2-A3E0-3C06-375E-D4CC5C1DF2F6}"/>
              </a:ext>
            </a:extLst>
          </p:cNvPr>
          <p:cNvSpPr>
            <a:spLocks noGrp="1"/>
          </p:cNvSpPr>
          <p:nvPr>
            <p:ph type="dt" sz="half" idx="10"/>
          </p:nvPr>
        </p:nvSpPr>
        <p:spPr/>
        <p:txBody>
          <a:bodyPr/>
          <a:lstStyle/>
          <a:p>
            <a:fld id="{8518A893-E6EC-0745-95D4-9006C7C5BD7E}" type="datetimeFigureOut">
              <a:rPr lang="en-US" smtClean="0"/>
              <a:t>10/6/25</a:t>
            </a:fld>
            <a:endParaRPr lang="en-US"/>
          </a:p>
        </p:txBody>
      </p:sp>
      <p:sp>
        <p:nvSpPr>
          <p:cNvPr id="5" name="Footer Placeholder 4">
            <a:extLst>
              <a:ext uri="{FF2B5EF4-FFF2-40B4-BE49-F238E27FC236}">
                <a16:creationId xmlns:a16="http://schemas.microsoft.com/office/drawing/2014/main" id="{6E7746A7-9CC3-FD2A-4537-66AFA0C61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E446E-2652-CC8D-630F-E58EB4E34870}"/>
              </a:ext>
            </a:extLst>
          </p:cNvPr>
          <p:cNvSpPr>
            <a:spLocks noGrp="1"/>
          </p:cNvSpPr>
          <p:nvPr>
            <p:ph type="sldNum" sz="quarter" idx="12"/>
          </p:nvPr>
        </p:nvSpPr>
        <p:spPr/>
        <p:txBody>
          <a:bodyPr/>
          <a:lstStyle/>
          <a:p>
            <a:fld id="{167F428B-0320-9F46-B6F2-45F2372320F1}" type="slidenum">
              <a:rPr lang="en-US" smtClean="0"/>
              <a:t>‹#›</a:t>
            </a:fld>
            <a:endParaRPr lang="en-US"/>
          </a:p>
        </p:txBody>
      </p:sp>
    </p:spTree>
    <p:extLst>
      <p:ext uri="{BB962C8B-B14F-4D97-AF65-F5344CB8AC3E}">
        <p14:creationId xmlns:p14="http://schemas.microsoft.com/office/powerpoint/2010/main" val="1197282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CCA64-E9D0-BB20-A12E-1F53EAB10C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7BEE79-3D08-932E-9087-23302E91BD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D367FB-9967-12F2-EDFA-A0419AEE75D0}"/>
              </a:ext>
            </a:extLst>
          </p:cNvPr>
          <p:cNvSpPr>
            <a:spLocks noGrp="1"/>
          </p:cNvSpPr>
          <p:nvPr>
            <p:ph type="dt" sz="half" idx="10"/>
          </p:nvPr>
        </p:nvSpPr>
        <p:spPr/>
        <p:txBody>
          <a:bodyPr/>
          <a:lstStyle/>
          <a:p>
            <a:fld id="{8518A893-E6EC-0745-95D4-9006C7C5BD7E}" type="datetimeFigureOut">
              <a:rPr lang="en-US" smtClean="0"/>
              <a:t>10/6/25</a:t>
            </a:fld>
            <a:endParaRPr lang="en-US"/>
          </a:p>
        </p:txBody>
      </p:sp>
      <p:sp>
        <p:nvSpPr>
          <p:cNvPr id="5" name="Footer Placeholder 4">
            <a:extLst>
              <a:ext uri="{FF2B5EF4-FFF2-40B4-BE49-F238E27FC236}">
                <a16:creationId xmlns:a16="http://schemas.microsoft.com/office/drawing/2014/main" id="{EAF7D341-6EEF-B23B-14BD-A354FA058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5E94C-8A73-443B-6E1A-39D0EC31B9A4}"/>
              </a:ext>
            </a:extLst>
          </p:cNvPr>
          <p:cNvSpPr>
            <a:spLocks noGrp="1"/>
          </p:cNvSpPr>
          <p:nvPr>
            <p:ph type="sldNum" sz="quarter" idx="12"/>
          </p:nvPr>
        </p:nvSpPr>
        <p:spPr/>
        <p:txBody>
          <a:bodyPr/>
          <a:lstStyle/>
          <a:p>
            <a:fld id="{167F428B-0320-9F46-B6F2-45F2372320F1}" type="slidenum">
              <a:rPr lang="en-US" smtClean="0"/>
              <a:t>‹#›</a:t>
            </a:fld>
            <a:endParaRPr lang="en-US"/>
          </a:p>
        </p:txBody>
      </p:sp>
    </p:spTree>
    <p:extLst>
      <p:ext uri="{BB962C8B-B14F-4D97-AF65-F5344CB8AC3E}">
        <p14:creationId xmlns:p14="http://schemas.microsoft.com/office/powerpoint/2010/main" val="41227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FDB3-84F0-71E1-49A8-86A4818CFC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9CFE7D-75E2-5E44-516D-A0635B0F65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70CEA2-869E-8A45-59A6-241C333F4A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6A9AE8-223B-2674-02B0-F9DDFA0B1B4B}"/>
              </a:ext>
            </a:extLst>
          </p:cNvPr>
          <p:cNvSpPr>
            <a:spLocks noGrp="1"/>
          </p:cNvSpPr>
          <p:nvPr>
            <p:ph type="dt" sz="half" idx="10"/>
          </p:nvPr>
        </p:nvSpPr>
        <p:spPr/>
        <p:txBody>
          <a:bodyPr/>
          <a:lstStyle/>
          <a:p>
            <a:fld id="{8518A893-E6EC-0745-95D4-9006C7C5BD7E}" type="datetimeFigureOut">
              <a:rPr lang="en-US" smtClean="0"/>
              <a:t>10/6/25</a:t>
            </a:fld>
            <a:endParaRPr lang="en-US"/>
          </a:p>
        </p:txBody>
      </p:sp>
      <p:sp>
        <p:nvSpPr>
          <p:cNvPr id="6" name="Footer Placeholder 5">
            <a:extLst>
              <a:ext uri="{FF2B5EF4-FFF2-40B4-BE49-F238E27FC236}">
                <a16:creationId xmlns:a16="http://schemas.microsoft.com/office/drawing/2014/main" id="{D57494E0-7D1B-D1A2-D407-B923E4836D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9A25B-37EC-0968-3FDB-16B0779A5F02}"/>
              </a:ext>
            </a:extLst>
          </p:cNvPr>
          <p:cNvSpPr>
            <a:spLocks noGrp="1"/>
          </p:cNvSpPr>
          <p:nvPr>
            <p:ph type="sldNum" sz="quarter" idx="12"/>
          </p:nvPr>
        </p:nvSpPr>
        <p:spPr/>
        <p:txBody>
          <a:bodyPr/>
          <a:lstStyle/>
          <a:p>
            <a:fld id="{167F428B-0320-9F46-B6F2-45F2372320F1}" type="slidenum">
              <a:rPr lang="en-US" smtClean="0"/>
              <a:t>‹#›</a:t>
            </a:fld>
            <a:endParaRPr lang="en-US"/>
          </a:p>
        </p:txBody>
      </p:sp>
    </p:spTree>
    <p:extLst>
      <p:ext uri="{BB962C8B-B14F-4D97-AF65-F5344CB8AC3E}">
        <p14:creationId xmlns:p14="http://schemas.microsoft.com/office/powerpoint/2010/main" val="341372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8A8F-CB41-FA07-3CF8-5E40DA77A7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CF742C-66B5-BB92-C739-A4B1C1B80E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50CA82-9810-CF8F-86FA-8735D47AEC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FBF3C8-79F6-6A12-7AA6-897D8E5197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93CB02-7A9A-9F7C-D952-86BFFCFD06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D4BA30-5BEF-D9AD-2DA4-76584D547A5C}"/>
              </a:ext>
            </a:extLst>
          </p:cNvPr>
          <p:cNvSpPr>
            <a:spLocks noGrp="1"/>
          </p:cNvSpPr>
          <p:nvPr>
            <p:ph type="dt" sz="half" idx="10"/>
          </p:nvPr>
        </p:nvSpPr>
        <p:spPr/>
        <p:txBody>
          <a:bodyPr/>
          <a:lstStyle/>
          <a:p>
            <a:fld id="{8518A893-E6EC-0745-95D4-9006C7C5BD7E}" type="datetimeFigureOut">
              <a:rPr lang="en-US" smtClean="0"/>
              <a:t>10/6/25</a:t>
            </a:fld>
            <a:endParaRPr lang="en-US"/>
          </a:p>
        </p:txBody>
      </p:sp>
      <p:sp>
        <p:nvSpPr>
          <p:cNvPr id="8" name="Footer Placeholder 7">
            <a:extLst>
              <a:ext uri="{FF2B5EF4-FFF2-40B4-BE49-F238E27FC236}">
                <a16:creationId xmlns:a16="http://schemas.microsoft.com/office/drawing/2014/main" id="{4156DF46-5133-8EDB-F545-22AE7E73DF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03993C-00F8-EA61-6F22-432BA640048F}"/>
              </a:ext>
            </a:extLst>
          </p:cNvPr>
          <p:cNvSpPr>
            <a:spLocks noGrp="1"/>
          </p:cNvSpPr>
          <p:nvPr>
            <p:ph type="sldNum" sz="quarter" idx="12"/>
          </p:nvPr>
        </p:nvSpPr>
        <p:spPr/>
        <p:txBody>
          <a:bodyPr/>
          <a:lstStyle/>
          <a:p>
            <a:fld id="{167F428B-0320-9F46-B6F2-45F2372320F1}" type="slidenum">
              <a:rPr lang="en-US" smtClean="0"/>
              <a:t>‹#›</a:t>
            </a:fld>
            <a:endParaRPr lang="en-US"/>
          </a:p>
        </p:txBody>
      </p:sp>
    </p:spTree>
    <p:extLst>
      <p:ext uri="{BB962C8B-B14F-4D97-AF65-F5344CB8AC3E}">
        <p14:creationId xmlns:p14="http://schemas.microsoft.com/office/powerpoint/2010/main" val="336039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6635-C970-5045-0F61-FAF5E82A7A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CF624B-237E-0229-71DB-4A267675D248}"/>
              </a:ext>
            </a:extLst>
          </p:cNvPr>
          <p:cNvSpPr>
            <a:spLocks noGrp="1"/>
          </p:cNvSpPr>
          <p:nvPr>
            <p:ph type="dt" sz="half" idx="10"/>
          </p:nvPr>
        </p:nvSpPr>
        <p:spPr/>
        <p:txBody>
          <a:bodyPr/>
          <a:lstStyle/>
          <a:p>
            <a:fld id="{8518A893-E6EC-0745-95D4-9006C7C5BD7E}" type="datetimeFigureOut">
              <a:rPr lang="en-US" smtClean="0"/>
              <a:t>10/6/25</a:t>
            </a:fld>
            <a:endParaRPr lang="en-US"/>
          </a:p>
        </p:txBody>
      </p:sp>
      <p:sp>
        <p:nvSpPr>
          <p:cNvPr id="4" name="Footer Placeholder 3">
            <a:extLst>
              <a:ext uri="{FF2B5EF4-FFF2-40B4-BE49-F238E27FC236}">
                <a16:creationId xmlns:a16="http://schemas.microsoft.com/office/drawing/2014/main" id="{DA5B4425-8539-EB21-B50F-5825A6CE7A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B4AD0C-913E-0289-0246-B3225EC6ABFF}"/>
              </a:ext>
            </a:extLst>
          </p:cNvPr>
          <p:cNvSpPr>
            <a:spLocks noGrp="1"/>
          </p:cNvSpPr>
          <p:nvPr>
            <p:ph type="sldNum" sz="quarter" idx="12"/>
          </p:nvPr>
        </p:nvSpPr>
        <p:spPr/>
        <p:txBody>
          <a:bodyPr/>
          <a:lstStyle/>
          <a:p>
            <a:fld id="{167F428B-0320-9F46-B6F2-45F2372320F1}" type="slidenum">
              <a:rPr lang="en-US" smtClean="0"/>
              <a:t>‹#›</a:t>
            </a:fld>
            <a:endParaRPr lang="en-US"/>
          </a:p>
        </p:txBody>
      </p:sp>
    </p:spTree>
    <p:extLst>
      <p:ext uri="{BB962C8B-B14F-4D97-AF65-F5344CB8AC3E}">
        <p14:creationId xmlns:p14="http://schemas.microsoft.com/office/powerpoint/2010/main" val="65523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E17DD-D5C8-BF8A-41D5-01CA070F9D4B}"/>
              </a:ext>
            </a:extLst>
          </p:cNvPr>
          <p:cNvSpPr>
            <a:spLocks noGrp="1"/>
          </p:cNvSpPr>
          <p:nvPr>
            <p:ph type="dt" sz="half" idx="10"/>
          </p:nvPr>
        </p:nvSpPr>
        <p:spPr/>
        <p:txBody>
          <a:bodyPr/>
          <a:lstStyle/>
          <a:p>
            <a:fld id="{8518A893-E6EC-0745-95D4-9006C7C5BD7E}" type="datetimeFigureOut">
              <a:rPr lang="en-US" smtClean="0"/>
              <a:t>10/6/25</a:t>
            </a:fld>
            <a:endParaRPr lang="en-US"/>
          </a:p>
        </p:txBody>
      </p:sp>
      <p:sp>
        <p:nvSpPr>
          <p:cNvPr id="3" name="Footer Placeholder 2">
            <a:extLst>
              <a:ext uri="{FF2B5EF4-FFF2-40B4-BE49-F238E27FC236}">
                <a16:creationId xmlns:a16="http://schemas.microsoft.com/office/drawing/2014/main" id="{AD1B13BC-77B8-8020-18B9-A579904193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CEE9E3-019E-9951-26B3-BFEC5117FA77}"/>
              </a:ext>
            </a:extLst>
          </p:cNvPr>
          <p:cNvSpPr>
            <a:spLocks noGrp="1"/>
          </p:cNvSpPr>
          <p:nvPr>
            <p:ph type="sldNum" sz="quarter" idx="12"/>
          </p:nvPr>
        </p:nvSpPr>
        <p:spPr/>
        <p:txBody>
          <a:bodyPr/>
          <a:lstStyle/>
          <a:p>
            <a:fld id="{167F428B-0320-9F46-B6F2-45F2372320F1}" type="slidenum">
              <a:rPr lang="en-US" smtClean="0"/>
              <a:t>‹#›</a:t>
            </a:fld>
            <a:endParaRPr lang="en-US"/>
          </a:p>
        </p:txBody>
      </p:sp>
    </p:spTree>
    <p:extLst>
      <p:ext uri="{BB962C8B-B14F-4D97-AF65-F5344CB8AC3E}">
        <p14:creationId xmlns:p14="http://schemas.microsoft.com/office/powerpoint/2010/main" val="3430563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B29F-8BE4-C8F2-33F8-BBC8842E6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30BD42-0A2D-2F6A-140B-9E99A7DBBF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53663A-EF36-1A9D-7BCC-C48410813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CD843-481F-C456-47B4-5EB5FB1B424A}"/>
              </a:ext>
            </a:extLst>
          </p:cNvPr>
          <p:cNvSpPr>
            <a:spLocks noGrp="1"/>
          </p:cNvSpPr>
          <p:nvPr>
            <p:ph type="dt" sz="half" idx="10"/>
          </p:nvPr>
        </p:nvSpPr>
        <p:spPr/>
        <p:txBody>
          <a:bodyPr/>
          <a:lstStyle/>
          <a:p>
            <a:fld id="{8518A893-E6EC-0745-95D4-9006C7C5BD7E}" type="datetimeFigureOut">
              <a:rPr lang="en-US" smtClean="0"/>
              <a:t>10/6/25</a:t>
            </a:fld>
            <a:endParaRPr lang="en-US"/>
          </a:p>
        </p:txBody>
      </p:sp>
      <p:sp>
        <p:nvSpPr>
          <p:cNvPr id="6" name="Footer Placeholder 5">
            <a:extLst>
              <a:ext uri="{FF2B5EF4-FFF2-40B4-BE49-F238E27FC236}">
                <a16:creationId xmlns:a16="http://schemas.microsoft.com/office/drawing/2014/main" id="{15979827-23CB-1444-89AC-6DA8154AE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7008A7-83C9-1E6B-3F07-A151E8AB593E}"/>
              </a:ext>
            </a:extLst>
          </p:cNvPr>
          <p:cNvSpPr>
            <a:spLocks noGrp="1"/>
          </p:cNvSpPr>
          <p:nvPr>
            <p:ph type="sldNum" sz="quarter" idx="12"/>
          </p:nvPr>
        </p:nvSpPr>
        <p:spPr/>
        <p:txBody>
          <a:bodyPr/>
          <a:lstStyle/>
          <a:p>
            <a:fld id="{167F428B-0320-9F46-B6F2-45F2372320F1}" type="slidenum">
              <a:rPr lang="en-US" smtClean="0"/>
              <a:t>‹#›</a:t>
            </a:fld>
            <a:endParaRPr lang="en-US"/>
          </a:p>
        </p:txBody>
      </p:sp>
    </p:spTree>
    <p:extLst>
      <p:ext uri="{BB962C8B-B14F-4D97-AF65-F5344CB8AC3E}">
        <p14:creationId xmlns:p14="http://schemas.microsoft.com/office/powerpoint/2010/main" val="1924423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C379-6D66-220A-C65E-63B933A1C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B40DD9-71AD-9CB4-6AE0-333DE2BEE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67ACBE-A7A1-16A7-5A80-34C8B34C1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07121C-8D37-9DF8-A034-B294EF66E555}"/>
              </a:ext>
            </a:extLst>
          </p:cNvPr>
          <p:cNvSpPr>
            <a:spLocks noGrp="1"/>
          </p:cNvSpPr>
          <p:nvPr>
            <p:ph type="dt" sz="half" idx="10"/>
          </p:nvPr>
        </p:nvSpPr>
        <p:spPr/>
        <p:txBody>
          <a:bodyPr/>
          <a:lstStyle/>
          <a:p>
            <a:fld id="{8518A893-E6EC-0745-95D4-9006C7C5BD7E}" type="datetimeFigureOut">
              <a:rPr lang="en-US" smtClean="0"/>
              <a:t>10/6/25</a:t>
            </a:fld>
            <a:endParaRPr lang="en-US"/>
          </a:p>
        </p:txBody>
      </p:sp>
      <p:sp>
        <p:nvSpPr>
          <p:cNvPr id="6" name="Footer Placeholder 5">
            <a:extLst>
              <a:ext uri="{FF2B5EF4-FFF2-40B4-BE49-F238E27FC236}">
                <a16:creationId xmlns:a16="http://schemas.microsoft.com/office/drawing/2014/main" id="{9A74C098-0A8A-04C8-6A9B-D52493BCD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EEE81-9304-9FC6-FCED-C0722EA02079}"/>
              </a:ext>
            </a:extLst>
          </p:cNvPr>
          <p:cNvSpPr>
            <a:spLocks noGrp="1"/>
          </p:cNvSpPr>
          <p:nvPr>
            <p:ph type="sldNum" sz="quarter" idx="12"/>
          </p:nvPr>
        </p:nvSpPr>
        <p:spPr/>
        <p:txBody>
          <a:bodyPr/>
          <a:lstStyle/>
          <a:p>
            <a:fld id="{167F428B-0320-9F46-B6F2-45F2372320F1}" type="slidenum">
              <a:rPr lang="en-US" smtClean="0"/>
              <a:t>‹#›</a:t>
            </a:fld>
            <a:endParaRPr lang="en-US"/>
          </a:p>
        </p:txBody>
      </p:sp>
    </p:spTree>
    <p:extLst>
      <p:ext uri="{BB962C8B-B14F-4D97-AF65-F5344CB8AC3E}">
        <p14:creationId xmlns:p14="http://schemas.microsoft.com/office/powerpoint/2010/main" val="251439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3D169A-6520-5E50-024E-54E25A9EEF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2FC94B-5773-04E3-8ABE-CB23FF2149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32B55-BEC3-9E0B-DB6D-4AE2F865B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18A893-E6EC-0745-95D4-9006C7C5BD7E}" type="datetimeFigureOut">
              <a:rPr lang="en-US" smtClean="0"/>
              <a:t>10/6/25</a:t>
            </a:fld>
            <a:endParaRPr lang="en-US"/>
          </a:p>
        </p:txBody>
      </p:sp>
      <p:sp>
        <p:nvSpPr>
          <p:cNvPr id="5" name="Footer Placeholder 4">
            <a:extLst>
              <a:ext uri="{FF2B5EF4-FFF2-40B4-BE49-F238E27FC236}">
                <a16:creationId xmlns:a16="http://schemas.microsoft.com/office/drawing/2014/main" id="{FBE860B5-17A3-EA65-B186-FE610B155A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546A222-447C-FE02-7475-DC8CDE774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7F428B-0320-9F46-B6F2-45F2372320F1}" type="slidenum">
              <a:rPr lang="en-US" smtClean="0"/>
              <a:t>‹#›</a:t>
            </a:fld>
            <a:endParaRPr lang="en-US"/>
          </a:p>
        </p:txBody>
      </p:sp>
    </p:spTree>
    <p:extLst>
      <p:ext uri="{BB962C8B-B14F-4D97-AF65-F5344CB8AC3E}">
        <p14:creationId xmlns:p14="http://schemas.microsoft.com/office/powerpoint/2010/main" val="3045662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ribbr.com/methodology/sampling-method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scribbr.com/statistics/normal-distribu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B944-63E9-FD7D-40D8-A32D89D96C5C}"/>
              </a:ext>
            </a:extLst>
          </p:cNvPr>
          <p:cNvSpPr>
            <a:spLocks noGrp="1"/>
          </p:cNvSpPr>
          <p:nvPr>
            <p:ph type="title"/>
          </p:nvPr>
        </p:nvSpPr>
        <p:spPr/>
        <p:txBody>
          <a:bodyPr/>
          <a:lstStyle/>
          <a:p>
            <a:r>
              <a:rPr lang="en-US" dirty="0"/>
              <a:t>Type 1 and Type 2 Error</a:t>
            </a:r>
          </a:p>
        </p:txBody>
      </p:sp>
      <p:pic>
        <p:nvPicPr>
          <p:cNvPr id="1028" name="Picture 4" descr="Type I &amp; Type II Errors | Differences, Examples, Visualizations">
            <a:extLst>
              <a:ext uri="{FF2B5EF4-FFF2-40B4-BE49-F238E27FC236}">
                <a16:creationId xmlns:a16="http://schemas.microsoft.com/office/drawing/2014/main" id="{E2296DE0-8093-EC6F-54F4-9F060BFB4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806" y="0"/>
            <a:ext cx="114823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60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3D90-AE15-0044-8723-95FA5723EFF9}"/>
              </a:ext>
            </a:extLst>
          </p:cNvPr>
          <p:cNvSpPr>
            <a:spLocks noGrp="1"/>
          </p:cNvSpPr>
          <p:nvPr>
            <p:ph type="title"/>
          </p:nvPr>
        </p:nvSpPr>
        <p:spPr/>
        <p:txBody>
          <a:bodyPr/>
          <a:lstStyle/>
          <a:p>
            <a:r>
              <a:rPr lang="en-US" dirty="0"/>
              <a:t>Ideal residual diagnostics</a:t>
            </a:r>
          </a:p>
        </p:txBody>
      </p:sp>
      <p:pic>
        <p:nvPicPr>
          <p:cNvPr id="4098" name="Picture 2">
            <a:extLst>
              <a:ext uri="{FF2B5EF4-FFF2-40B4-BE49-F238E27FC236}">
                <a16:creationId xmlns:a16="http://schemas.microsoft.com/office/drawing/2014/main" id="{C5ABA764-E857-4D19-EC07-BACBE0A68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768" y="1371600"/>
            <a:ext cx="79248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4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2749-6B61-2EB2-0008-35DCBABAF7FD}"/>
              </a:ext>
            </a:extLst>
          </p:cNvPr>
          <p:cNvSpPr>
            <a:spLocks noGrp="1"/>
          </p:cNvSpPr>
          <p:nvPr>
            <p:ph type="title"/>
          </p:nvPr>
        </p:nvSpPr>
        <p:spPr>
          <a:xfrm>
            <a:off x="678921" y="365125"/>
            <a:ext cx="4357774" cy="1325563"/>
          </a:xfrm>
        </p:spPr>
        <p:txBody>
          <a:bodyPr/>
          <a:lstStyle/>
          <a:p>
            <a:r>
              <a:rPr lang="en-US" dirty="0"/>
              <a:t>Less than ideal: </a:t>
            </a:r>
            <a:br>
              <a:rPr lang="en-US" dirty="0"/>
            </a:br>
            <a:r>
              <a:rPr lang="en-US" dirty="0"/>
              <a:t>Overdispersion</a:t>
            </a:r>
          </a:p>
        </p:txBody>
      </p:sp>
      <p:pic>
        <p:nvPicPr>
          <p:cNvPr id="3076" name="Picture 4">
            <a:extLst>
              <a:ext uri="{FF2B5EF4-FFF2-40B4-BE49-F238E27FC236}">
                <a16:creationId xmlns:a16="http://schemas.microsoft.com/office/drawing/2014/main" id="{8A8C4EF2-5238-553B-FDB9-B96688591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433" y="1754825"/>
            <a:ext cx="7296090" cy="505113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avigating the Complexity of Overdispersion in Data Analysis | by Everton  Gomede, PhD | Stackademic">
            <a:extLst>
              <a:ext uri="{FF2B5EF4-FFF2-40B4-BE49-F238E27FC236}">
                <a16:creationId xmlns:a16="http://schemas.microsoft.com/office/drawing/2014/main" id="{928BEB43-9D54-1BE6-DC79-67C609ACE2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962"/>
          <a:stretch/>
        </p:blipFill>
        <p:spPr bwMode="auto">
          <a:xfrm>
            <a:off x="6886098" y="52036"/>
            <a:ext cx="5305902" cy="195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049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9107-D295-5A88-8BAF-8C2753C3DC51}"/>
              </a:ext>
            </a:extLst>
          </p:cNvPr>
          <p:cNvSpPr>
            <a:spLocks noGrp="1"/>
          </p:cNvSpPr>
          <p:nvPr>
            <p:ph type="title"/>
          </p:nvPr>
        </p:nvSpPr>
        <p:spPr/>
        <p:txBody>
          <a:bodyPr/>
          <a:lstStyle/>
          <a:p>
            <a:r>
              <a:rPr lang="en-US" dirty="0"/>
              <a:t>Less than ideal: </a:t>
            </a:r>
            <a:r>
              <a:rPr lang="en-US" dirty="0" err="1"/>
              <a:t>Underdispersion</a:t>
            </a:r>
            <a:endParaRPr lang="en-US" dirty="0"/>
          </a:p>
        </p:txBody>
      </p:sp>
      <p:pic>
        <p:nvPicPr>
          <p:cNvPr id="5122" name="Picture 2">
            <a:extLst>
              <a:ext uri="{FF2B5EF4-FFF2-40B4-BE49-F238E27FC236}">
                <a16:creationId xmlns:a16="http://schemas.microsoft.com/office/drawing/2014/main" id="{1E7CBD7A-FF91-7F74-1336-D725F8164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371600"/>
            <a:ext cx="79248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083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92C6-A622-ABE2-EF00-CD1648D539BC}"/>
              </a:ext>
            </a:extLst>
          </p:cNvPr>
          <p:cNvSpPr>
            <a:spLocks noGrp="1"/>
          </p:cNvSpPr>
          <p:nvPr>
            <p:ph type="title"/>
          </p:nvPr>
        </p:nvSpPr>
        <p:spPr/>
        <p:txBody>
          <a:bodyPr/>
          <a:lstStyle/>
          <a:p>
            <a:r>
              <a:rPr lang="en-US" dirty="0"/>
              <a:t>Less than ideal: zero-inflated data</a:t>
            </a:r>
          </a:p>
        </p:txBody>
      </p:sp>
      <p:pic>
        <p:nvPicPr>
          <p:cNvPr id="6146" name="Picture 2">
            <a:extLst>
              <a:ext uri="{FF2B5EF4-FFF2-40B4-BE49-F238E27FC236}">
                <a16:creationId xmlns:a16="http://schemas.microsoft.com/office/drawing/2014/main" id="{F7CFE427-C1EE-F459-33BC-062BE9684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443" y="1339986"/>
            <a:ext cx="6395803" cy="5411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82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4F52-B277-EF9E-BAFE-4049C4E59F7D}"/>
              </a:ext>
            </a:extLst>
          </p:cNvPr>
          <p:cNvSpPr>
            <a:spLocks noGrp="1"/>
          </p:cNvSpPr>
          <p:nvPr>
            <p:ph type="title"/>
          </p:nvPr>
        </p:nvSpPr>
        <p:spPr/>
        <p:txBody>
          <a:bodyPr/>
          <a:lstStyle/>
          <a:p>
            <a:r>
              <a:rPr lang="en-US" dirty="0"/>
              <a:t>Less than ideal: Heteroscedasticity </a:t>
            </a:r>
          </a:p>
        </p:txBody>
      </p:sp>
      <p:sp>
        <p:nvSpPr>
          <p:cNvPr id="3" name="Content Placeholder 2">
            <a:extLst>
              <a:ext uri="{FF2B5EF4-FFF2-40B4-BE49-F238E27FC236}">
                <a16:creationId xmlns:a16="http://schemas.microsoft.com/office/drawing/2014/main" id="{8362AEEF-60E2-DE96-4063-057A22D9B336}"/>
              </a:ext>
            </a:extLst>
          </p:cNvPr>
          <p:cNvSpPr>
            <a:spLocks noGrp="1"/>
          </p:cNvSpPr>
          <p:nvPr>
            <p:ph idx="1"/>
          </p:nvPr>
        </p:nvSpPr>
        <p:spPr/>
        <p:txBody>
          <a:bodyPr/>
          <a:lstStyle/>
          <a:p>
            <a:endParaRPr lang="en-US"/>
          </a:p>
        </p:txBody>
      </p:sp>
      <p:pic>
        <p:nvPicPr>
          <p:cNvPr id="7170" name="Picture 2">
            <a:extLst>
              <a:ext uri="{FF2B5EF4-FFF2-40B4-BE49-F238E27FC236}">
                <a16:creationId xmlns:a16="http://schemas.microsoft.com/office/drawing/2014/main" id="{131C65C2-41D6-CD4B-BC27-2204D69CB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272" y="1825625"/>
            <a:ext cx="6925456" cy="479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124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92A1-97DF-DAEB-C088-1179C2D188C3}"/>
              </a:ext>
            </a:extLst>
          </p:cNvPr>
          <p:cNvSpPr>
            <a:spLocks noGrp="1"/>
          </p:cNvSpPr>
          <p:nvPr>
            <p:ph type="title"/>
          </p:nvPr>
        </p:nvSpPr>
        <p:spPr/>
        <p:txBody>
          <a:bodyPr/>
          <a:lstStyle/>
          <a:p>
            <a:r>
              <a:rPr lang="en-US" dirty="0"/>
              <a:t>Less than ideal: Missing a quadratic effect</a:t>
            </a:r>
          </a:p>
        </p:txBody>
      </p:sp>
      <p:pic>
        <p:nvPicPr>
          <p:cNvPr id="8194" name="Picture 2">
            <a:extLst>
              <a:ext uri="{FF2B5EF4-FFF2-40B4-BE49-F238E27FC236}">
                <a16:creationId xmlns:a16="http://schemas.microsoft.com/office/drawing/2014/main" id="{2A48C070-404E-3735-1B6D-0E808039A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879" y="2173574"/>
            <a:ext cx="5498973" cy="380698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E752EDA-4BC0-EF76-EA2F-31ACE70A2B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056" y="2292975"/>
            <a:ext cx="5342744" cy="369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51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3.0 Review of Lesson 2">
            <a:extLst>
              <a:ext uri="{FF2B5EF4-FFF2-40B4-BE49-F238E27FC236}">
                <a16:creationId xmlns:a16="http://schemas.microsoft.com/office/drawing/2014/main" id="{55629781-B36A-96C3-1EC6-D624647FF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19" y="397677"/>
            <a:ext cx="11445450" cy="589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05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01168FD-C805-68C1-C442-4D3945087000}"/>
              </a:ext>
            </a:extLst>
          </p:cNvPr>
          <p:cNvGrpSpPr/>
          <p:nvPr/>
        </p:nvGrpSpPr>
        <p:grpSpPr>
          <a:xfrm>
            <a:off x="2878528" y="740934"/>
            <a:ext cx="9313472" cy="6224351"/>
            <a:chOff x="2878528" y="516081"/>
            <a:chExt cx="9313472" cy="6224351"/>
          </a:xfrm>
        </p:grpSpPr>
        <p:pic>
          <p:nvPicPr>
            <p:cNvPr id="1026" name="Picture 2" descr="Making Sense of Our Big Data World: Samples, Populations and Sampling Error  |">
              <a:extLst>
                <a:ext uri="{FF2B5EF4-FFF2-40B4-BE49-F238E27FC236}">
                  <a16:creationId xmlns:a16="http://schemas.microsoft.com/office/drawing/2014/main" id="{93CB78A1-018F-6397-582E-83B51CFDD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528" y="516081"/>
              <a:ext cx="9313472" cy="6224351"/>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3">
              <a:extLst>
                <a:ext uri="{FF2B5EF4-FFF2-40B4-BE49-F238E27FC236}">
                  <a16:creationId xmlns:a16="http://schemas.microsoft.com/office/drawing/2014/main" id="{7455F81C-CFFA-18BB-F0CE-132D61A82F9B}"/>
                </a:ext>
              </a:extLst>
            </p:cNvPr>
            <p:cNvSpPr/>
            <p:nvPr/>
          </p:nvSpPr>
          <p:spPr>
            <a:xfrm>
              <a:off x="3972393" y="569626"/>
              <a:ext cx="4287187" cy="4377128"/>
            </a:xfrm>
            <a:custGeom>
              <a:avLst/>
              <a:gdLst>
                <a:gd name="connsiteX0" fmla="*/ 3087974 w 4287187"/>
                <a:gd name="connsiteY0" fmla="*/ 584617 h 4377128"/>
                <a:gd name="connsiteX1" fmla="*/ 3792512 w 4287187"/>
                <a:gd name="connsiteY1" fmla="*/ 719528 h 4377128"/>
                <a:gd name="connsiteX2" fmla="*/ 4287187 w 4287187"/>
                <a:gd name="connsiteY2" fmla="*/ 764499 h 4377128"/>
                <a:gd name="connsiteX3" fmla="*/ 4062335 w 4287187"/>
                <a:gd name="connsiteY3" fmla="*/ 0 h 4377128"/>
                <a:gd name="connsiteX4" fmla="*/ 1259174 w 4287187"/>
                <a:gd name="connsiteY4" fmla="*/ 764499 h 4377128"/>
                <a:gd name="connsiteX5" fmla="*/ 0 w 4287187"/>
                <a:gd name="connsiteY5" fmla="*/ 4107305 h 4377128"/>
                <a:gd name="connsiteX6" fmla="*/ 1858781 w 4287187"/>
                <a:gd name="connsiteY6" fmla="*/ 4377128 h 4377128"/>
                <a:gd name="connsiteX7" fmla="*/ 1334125 w 4287187"/>
                <a:gd name="connsiteY7" fmla="*/ 3882453 h 4377128"/>
                <a:gd name="connsiteX8" fmla="*/ 1573968 w 4287187"/>
                <a:gd name="connsiteY8" fmla="*/ 3507699 h 4377128"/>
                <a:gd name="connsiteX9" fmla="*/ 2758191 w 4287187"/>
                <a:gd name="connsiteY9" fmla="*/ 2128604 h 4377128"/>
                <a:gd name="connsiteX10" fmla="*/ 2518348 w 4287187"/>
                <a:gd name="connsiteY10" fmla="*/ 1274164 h 4377128"/>
                <a:gd name="connsiteX11" fmla="*/ 2683240 w 4287187"/>
                <a:gd name="connsiteY11" fmla="*/ 539646 h 4377128"/>
                <a:gd name="connsiteX12" fmla="*/ 3087974 w 4287187"/>
                <a:gd name="connsiteY12" fmla="*/ 584617 h 437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87187" h="4377128">
                  <a:moveTo>
                    <a:pt x="3087974" y="584617"/>
                  </a:moveTo>
                  <a:lnTo>
                    <a:pt x="3792512" y="719528"/>
                  </a:lnTo>
                  <a:lnTo>
                    <a:pt x="4287187" y="764499"/>
                  </a:lnTo>
                  <a:lnTo>
                    <a:pt x="4062335" y="0"/>
                  </a:lnTo>
                  <a:lnTo>
                    <a:pt x="1259174" y="764499"/>
                  </a:lnTo>
                  <a:lnTo>
                    <a:pt x="0" y="4107305"/>
                  </a:lnTo>
                  <a:lnTo>
                    <a:pt x="1858781" y="4377128"/>
                  </a:lnTo>
                  <a:lnTo>
                    <a:pt x="1334125" y="3882453"/>
                  </a:lnTo>
                  <a:lnTo>
                    <a:pt x="1573968" y="3507699"/>
                  </a:lnTo>
                  <a:lnTo>
                    <a:pt x="2758191" y="2128604"/>
                  </a:lnTo>
                  <a:lnTo>
                    <a:pt x="2518348" y="1274164"/>
                  </a:lnTo>
                  <a:lnTo>
                    <a:pt x="2683240" y="539646"/>
                  </a:lnTo>
                  <a:lnTo>
                    <a:pt x="3087974" y="584617"/>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7BD9317-0343-B742-1D5A-003A7F4D4EC3}"/>
                </a:ext>
              </a:extLst>
            </p:cNvPr>
            <p:cNvSpPr txBox="1"/>
            <p:nvPr/>
          </p:nvSpPr>
          <p:spPr>
            <a:xfrm>
              <a:off x="3747541" y="3999454"/>
              <a:ext cx="2481833" cy="369332"/>
            </a:xfrm>
            <a:prstGeom prst="rect">
              <a:avLst/>
            </a:prstGeom>
            <a:noFill/>
          </p:spPr>
          <p:txBody>
            <a:bodyPr wrap="none" rtlCol="0">
              <a:spAutoFit/>
            </a:bodyPr>
            <a:lstStyle/>
            <a:p>
              <a:r>
                <a:rPr lang="en-US" dirty="0"/>
                <a:t>Standard deviation = 5”</a:t>
              </a:r>
            </a:p>
          </p:txBody>
        </p:sp>
        <p:sp>
          <p:nvSpPr>
            <p:cNvPr id="7" name="TextBox 6">
              <a:extLst>
                <a:ext uri="{FF2B5EF4-FFF2-40B4-BE49-F238E27FC236}">
                  <a16:creationId xmlns:a16="http://schemas.microsoft.com/office/drawing/2014/main" id="{6549018D-D6CE-DC43-5037-41EA4252A862}"/>
                </a:ext>
              </a:extLst>
            </p:cNvPr>
            <p:cNvSpPr txBox="1"/>
            <p:nvPr/>
          </p:nvSpPr>
          <p:spPr>
            <a:xfrm>
              <a:off x="8649802" y="3846228"/>
              <a:ext cx="2313775" cy="369332"/>
            </a:xfrm>
            <a:prstGeom prst="rect">
              <a:avLst/>
            </a:prstGeom>
            <a:noFill/>
          </p:spPr>
          <p:txBody>
            <a:bodyPr wrap="none" rtlCol="0">
              <a:spAutoFit/>
            </a:bodyPr>
            <a:lstStyle/>
            <a:p>
              <a:r>
                <a:rPr lang="en-US" dirty="0"/>
                <a:t>Distribution of scores</a:t>
              </a:r>
            </a:p>
          </p:txBody>
        </p:sp>
        <p:sp>
          <p:nvSpPr>
            <p:cNvPr id="8" name="TextBox 7">
              <a:extLst>
                <a:ext uri="{FF2B5EF4-FFF2-40B4-BE49-F238E27FC236}">
                  <a16:creationId xmlns:a16="http://schemas.microsoft.com/office/drawing/2014/main" id="{7BD2F44B-7EE7-271F-9257-FAD1B97A18C9}"/>
                </a:ext>
              </a:extLst>
            </p:cNvPr>
            <p:cNvSpPr txBox="1"/>
            <p:nvPr/>
          </p:nvSpPr>
          <p:spPr>
            <a:xfrm>
              <a:off x="8196557" y="2291073"/>
              <a:ext cx="3116815" cy="369332"/>
            </a:xfrm>
            <a:prstGeom prst="rect">
              <a:avLst/>
            </a:prstGeom>
            <a:noFill/>
          </p:spPr>
          <p:txBody>
            <a:bodyPr wrap="none" rtlCol="0">
              <a:spAutoFit/>
            </a:bodyPr>
            <a:lstStyle/>
            <a:p>
              <a:r>
                <a:rPr lang="en-US" dirty="0"/>
                <a:t>Distribution of sample means</a:t>
              </a:r>
            </a:p>
          </p:txBody>
        </p:sp>
        <p:sp>
          <p:nvSpPr>
            <p:cNvPr id="9" name="TextBox 8">
              <a:extLst>
                <a:ext uri="{FF2B5EF4-FFF2-40B4-BE49-F238E27FC236}">
                  <a16:creationId xmlns:a16="http://schemas.microsoft.com/office/drawing/2014/main" id="{9AE06BCE-FD03-9701-E8A4-A1689C91F7C5}"/>
                </a:ext>
              </a:extLst>
            </p:cNvPr>
            <p:cNvSpPr txBox="1"/>
            <p:nvPr/>
          </p:nvSpPr>
          <p:spPr>
            <a:xfrm>
              <a:off x="8196556" y="843240"/>
              <a:ext cx="3116815" cy="369332"/>
            </a:xfrm>
            <a:prstGeom prst="rect">
              <a:avLst/>
            </a:prstGeom>
            <a:noFill/>
          </p:spPr>
          <p:txBody>
            <a:bodyPr wrap="none" rtlCol="0">
              <a:spAutoFit/>
            </a:bodyPr>
            <a:lstStyle/>
            <a:p>
              <a:r>
                <a:rPr lang="en-US" dirty="0"/>
                <a:t>Distribution of sample means</a:t>
              </a:r>
            </a:p>
          </p:txBody>
        </p:sp>
        <p:sp>
          <p:nvSpPr>
            <p:cNvPr id="10" name="TextBox 9">
              <a:extLst>
                <a:ext uri="{FF2B5EF4-FFF2-40B4-BE49-F238E27FC236}">
                  <a16:creationId xmlns:a16="http://schemas.microsoft.com/office/drawing/2014/main" id="{61A584CC-9634-8CD0-6506-A50409497BB3}"/>
                </a:ext>
              </a:extLst>
            </p:cNvPr>
            <p:cNvSpPr txBox="1"/>
            <p:nvPr/>
          </p:nvSpPr>
          <p:spPr>
            <a:xfrm>
              <a:off x="4361382" y="2489214"/>
              <a:ext cx="2421689" cy="369332"/>
            </a:xfrm>
            <a:prstGeom prst="rect">
              <a:avLst/>
            </a:prstGeom>
            <a:noFill/>
          </p:spPr>
          <p:txBody>
            <a:bodyPr wrap="none" rtlCol="0">
              <a:spAutoFit/>
            </a:bodyPr>
            <a:lstStyle/>
            <a:p>
              <a:r>
                <a:rPr lang="en-US" dirty="0"/>
                <a:t>Standard error  = 1.59”</a:t>
              </a:r>
            </a:p>
          </p:txBody>
        </p:sp>
        <p:sp>
          <p:nvSpPr>
            <p:cNvPr id="11" name="TextBox 10">
              <a:extLst>
                <a:ext uri="{FF2B5EF4-FFF2-40B4-BE49-F238E27FC236}">
                  <a16:creationId xmlns:a16="http://schemas.microsoft.com/office/drawing/2014/main" id="{9A70DA46-E499-00C4-8395-11363C0E76C8}"/>
                </a:ext>
              </a:extLst>
            </p:cNvPr>
            <p:cNvSpPr txBox="1"/>
            <p:nvPr/>
          </p:nvSpPr>
          <p:spPr>
            <a:xfrm>
              <a:off x="4647261" y="978974"/>
              <a:ext cx="2298258" cy="369332"/>
            </a:xfrm>
            <a:prstGeom prst="rect">
              <a:avLst/>
            </a:prstGeom>
            <a:noFill/>
          </p:spPr>
          <p:txBody>
            <a:bodyPr wrap="none" rtlCol="0">
              <a:spAutoFit/>
            </a:bodyPr>
            <a:lstStyle/>
            <a:p>
              <a:r>
                <a:rPr lang="en-US" dirty="0"/>
                <a:t>Standard error  = 0.5”</a:t>
              </a:r>
            </a:p>
          </p:txBody>
        </p:sp>
      </p:grpSp>
      <p:sp>
        <p:nvSpPr>
          <p:cNvPr id="2" name="Title 1">
            <a:extLst>
              <a:ext uri="{FF2B5EF4-FFF2-40B4-BE49-F238E27FC236}">
                <a16:creationId xmlns:a16="http://schemas.microsoft.com/office/drawing/2014/main" id="{83648CB9-94C9-78FB-543B-B463C5EF6A43}"/>
              </a:ext>
            </a:extLst>
          </p:cNvPr>
          <p:cNvSpPr>
            <a:spLocks noGrp="1"/>
          </p:cNvSpPr>
          <p:nvPr>
            <p:ph type="title"/>
          </p:nvPr>
        </p:nvSpPr>
        <p:spPr>
          <a:xfrm>
            <a:off x="447977" y="170785"/>
            <a:ext cx="10515600" cy="1325563"/>
          </a:xfrm>
        </p:spPr>
        <p:txBody>
          <a:bodyPr/>
          <a:lstStyle/>
          <a:p>
            <a:r>
              <a:rPr lang="en-US" dirty="0"/>
              <a:t>A priori Power Tests</a:t>
            </a:r>
          </a:p>
        </p:txBody>
      </p:sp>
    </p:spTree>
    <p:extLst>
      <p:ext uri="{BB962C8B-B14F-4D97-AF65-F5344CB8AC3E}">
        <p14:creationId xmlns:p14="http://schemas.microsoft.com/office/powerpoint/2010/main" val="168173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D048-15FE-92B4-C7E5-5A97871AD515}"/>
              </a:ext>
            </a:extLst>
          </p:cNvPr>
          <p:cNvSpPr>
            <a:spLocks noGrp="1"/>
          </p:cNvSpPr>
          <p:nvPr>
            <p:ph type="title"/>
          </p:nvPr>
        </p:nvSpPr>
        <p:spPr/>
        <p:txBody>
          <a:bodyPr/>
          <a:lstStyle/>
          <a:p>
            <a:r>
              <a:rPr lang="en-US" dirty="0"/>
              <a:t>Effect Size</a:t>
            </a:r>
          </a:p>
        </p:txBody>
      </p:sp>
      <p:pic>
        <p:nvPicPr>
          <p:cNvPr id="3074" name="Picture 2">
            <a:extLst>
              <a:ext uri="{FF2B5EF4-FFF2-40B4-BE49-F238E27FC236}">
                <a16:creationId xmlns:a16="http://schemas.microsoft.com/office/drawing/2014/main" id="{C0B0606D-7BDE-BF2E-4E1D-1FA6B89D0B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4323" y="900545"/>
            <a:ext cx="7259782" cy="54448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w to calculate Cohen d effect size">
            <a:extLst>
              <a:ext uri="{FF2B5EF4-FFF2-40B4-BE49-F238E27FC236}">
                <a16:creationId xmlns:a16="http://schemas.microsoft.com/office/drawing/2014/main" id="{E72A91BC-215B-4947-8256-3506466418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37" r="12565"/>
          <a:stretch/>
        </p:blipFill>
        <p:spPr bwMode="auto">
          <a:xfrm>
            <a:off x="277091" y="2019517"/>
            <a:ext cx="4991370" cy="393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73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8C29CF-6A23-86AD-BE5F-6F007A24BF35}"/>
              </a:ext>
            </a:extLst>
          </p:cNvPr>
          <p:cNvSpPr>
            <a:spLocks noGrp="1"/>
          </p:cNvSpPr>
          <p:nvPr>
            <p:ph type="title"/>
          </p:nvPr>
        </p:nvSpPr>
        <p:spPr/>
        <p:txBody>
          <a:bodyPr/>
          <a:lstStyle/>
          <a:p>
            <a:r>
              <a:rPr lang="en-US" dirty="0"/>
              <a:t>Correlation vs Regression</a:t>
            </a:r>
          </a:p>
        </p:txBody>
      </p:sp>
      <p:pic>
        <p:nvPicPr>
          <p:cNvPr id="1026" name="Picture 2" descr="How to do linear regression and correlation analysis">
            <a:extLst>
              <a:ext uri="{FF2B5EF4-FFF2-40B4-BE49-F238E27FC236}">
                <a16:creationId xmlns:a16="http://schemas.microsoft.com/office/drawing/2014/main" id="{777D00DA-DB88-0811-DD2B-194B117D14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043"/>
          <a:stretch>
            <a:fillRect/>
          </a:stretch>
        </p:blipFill>
        <p:spPr bwMode="auto">
          <a:xfrm>
            <a:off x="1276292" y="1680530"/>
            <a:ext cx="9087871" cy="48123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426075C-EDDB-C12C-2C3A-9F41275D3403}"/>
              </a:ext>
            </a:extLst>
          </p:cNvPr>
          <p:cNvSpPr txBox="1"/>
          <p:nvPr/>
        </p:nvSpPr>
        <p:spPr>
          <a:xfrm>
            <a:off x="2757714" y="2133600"/>
            <a:ext cx="697627" cy="369332"/>
          </a:xfrm>
          <a:prstGeom prst="rect">
            <a:avLst/>
          </a:prstGeom>
          <a:noFill/>
        </p:spPr>
        <p:txBody>
          <a:bodyPr wrap="none" rtlCol="0">
            <a:spAutoFit/>
          </a:bodyPr>
          <a:lstStyle/>
          <a:p>
            <a:r>
              <a:rPr lang="en-US" dirty="0"/>
              <a:t>r=0.5</a:t>
            </a:r>
          </a:p>
        </p:txBody>
      </p:sp>
      <p:sp>
        <p:nvSpPr>
          <p:cNvPr id="7" name="TextBox 6">
            <a:extLst>
              <a:ext uri="{FF2B5EF4-FFF2-40B4-BE49-F238E27FC236}">
                <a16:creationId xmlns:a16="http://schemas.microsoft.com/office/drawing/2014/main" id="{C898B7D3-A734-3A77-C396-B04C6FA531FE}"/>
              </a:ext>
            </a:extLst>
          </p:cNvPr>
          <p:cNvSpPr txBox="1"/>
          <p:nvPr/>
        </p:nvSpPr>
        <p:spPr>
          <a:xfrm>
            <a:off x="6901543" y="2133600"/>
            <a:ext cx="1151277" cy="369332"/>
          </a:xfrm>
          <a:prstGeom prst="rect">
            <a:avLst/>
          </a:prstGeom>
          <a:noFill/>
        </p:spPr>
        <p:txBody>
          <a:bodyPr wrap="none" rtlCol="0">
            <a:spAutoFit/>
          </a:bodyPr>
          <a:lstStyle/>
          <a:p>
            <a:r>
              <a:rPr lang="en-US" dirty="0"/>
              <a:t>y = mx + b</a:t>
            </a:r>
          </a:p>
        </p:txBody>
      </p:sp>
    </p:spTree>
    <p:extLst>
      <p:ext uri="{BB962C8B-B14F-4D97-AF65-F5344CB8AC3E}">
        <p14:creationId xmlns:p14="http://schemas.microsoft.com/office/powerpoint/2010/main" val="4132368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13A5FD-4C82-A99D-8EBF-F406F9469A92}"/>
              </a:ext>
            </a:extLst>
          </p:cNvPr>
          <p:cNvSpPr>
            <a:spLocks noGrp="1"/>
          </p:cNvSpPr>
          <p:nvPr>
            <p:ph type="title"/>
          </p:nvPr>
        </p:nvSpPr>
        <p:spPr/>
        <p:txBody>
          <a:bodyPr/>
          <a:lstStyle/>
          <a:p>
            <a:r>
              <a:rPr lang="en-US" dirty="0"/>
              <a:t>Correlation vs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9A57ED-8EEE-7BBC-B997-B4CEC866C83D}"/>
                  </a:ext>
                </a:extLst>
              </p:cNvPr>
              <p:cNvSpPr>
                <a:spLocks noGrp="1"/>
              </p:cNvSpPr>
              <p:nvPr>
                <p:ph sz="half" idx="1"/>
              </p:nvPr>
            </p:nvSpPr>
            <p:spPr/>
            <p:txBody>
              <a:bodyPr>
                <a:normAutofit fontScale="77500" lnSpcReduction="20000"/>
              </a:bodyPr>
              <a:lstStyle/>
              <a:p>
                <a:pPr marL="0" indent="0">
                  <a:buNone/>
                </a:pPr>
                <a:r>
                  <a:rPr lang="en-US" b="1" dirty="0"/>
                  <a:t>Correlation</a:t>
                </a:r>
                <a:endParaRPr lang="en-US" dirty="0"/>
              </a:p>
              <a:p>
                <a:r>
                  <a:rPr lang="en-US" dirty="0"/>
                  <a:t>Measures the </a:t>
                </a:r>
                <a:r>
                  <a:rPr lang="en-US" i="1" dirty="0"/>
                  <a:t>strength and direction</a:t>
                </a:r>
                <a:r>
                  <a:rPr lang="en-US" dirty="0"/>
                  <a:t> of the linear relationship between two variables.</a:t>
                </a:r>
              </a:p>
              <a:p>
                <a:r>
                  <a:rPr lang="en-US" dirty="0"/>
                  <a:t>Symmetric: the correlation between </a:t>
                </a:r>
                <a14:m>
                  <m:oMath xmlns:m="http://schemas.openxmlformats.org/officeDocument/2006/math">
                    <m:r>
                      <a:rPr lang="en-US" i="1">
                        <a:latin typeface="Cambria Math" panose="02040503050406030204" pitchFamily="18" charset="0"/>
                      </a:rPr>
                      <m:t>𝑋</m:t>
                    </m:r>
                  </m:oMath>
                </a14:m>
                <a:r>
                  <a:rPr lang="en-US" dirty="0"/>
                  <a:t>and </a:t>
                </a:r>
                <a14:m>
                  <m:oMath xmlns:m="http://schemas.openxmlformats.org/officeDocument/2006/math">
                    <m:r>
                      <a:rPr lang="en-US" i="1">
                        <a:latin typeface="Cambria Math" panose="02040503050406030204" pitchFamily="18" charset="0"/>
                      </a:rPr>
                      <m:t>𝑌</m:t>
                    </m:r>
                  </m:oMath>
                </a14:m>
                <a:r>
                  <a:rPr lang="en-US" dirty="0"/>
                  <a:t>is the same as between </a:t>
                </a:r>
                <a14:m>
                  <m:oMath xmlns:m="http://schemas.openxmlformats.org/officeDocument/2006/math">
                    <m:r>
                      <a:rPr lang="en-US" i="1">
                        <a:latin typeface="Cambria Math" panose="02040503050406030204" pitchFamily="18" charset="0"/>
                      </a:rPr>
                      <m:t>𝑌</m:t>
                    </m:r>
                  </m:oMath>
                </a14:m>
                <a:r>
                  <a:rPr lang="en-US" dirty="0"/>
                  <a:t>and </a:t>
                </a:r>
                <a14:m>
                  <m:oMath xmlns:m="http://schemas.openxmlformats.org/officeDocument/2006/math">
                    <m:r>
                      <a:rPr lang="en-US" i="1">
                        <a:latin typeface="Cambria Math" panose="02040503050406030204" pitchFamily="18" charset="0"/>
                      </a:rPr>
                      <m:t>𝑋</m:t>
                    </m:r>
                  </m:oMath>
                </a14:m>
                <a:r>
                  <a:rPr lang="en-US" dirty="0"/>
                  <a:t>.</a:t>
                </a:r>
              </a:p>
              <a:p>
                <a:r>
                  <a:rPr lang="en-US" dirty="0"/>
                  <a:t>Single number, </a:t>
                </a:r>
                <a14:m>
                  <m:oMath xmlns:m="http://schemas.openxmlformats.org/officeDocument/2006/math">
                    <m:r>
                      <a:rPr lang="en-US" i="1">
                        <a:latin typeface="Cambria Math" panose="02040503050406030204" pitchFamily="18" charset="0"/>
                      </a:rPr>
                      <m:t>𝑟</m:t>
                    </m:r>
                  </m:oMath>
                </a14:m>
                <a:r>
                  <a:rPr lang="en-US" dirty="0"/>
                  <a:t>, between –1 and +1.</a:t>
                </a:r>
              </a:p>
              <a:p>
                <a:r>
                  <a:rPr lang="en-US" dirty="0"/>
                  <a:t>Does </a:t>
                </a:r>
                <a:r>
                  <a:rPr lang="en-US" b="1" dirty="0"/>
                  <a:t>not</a:t>
                </a:r>
                <a:r>
                  <a:rPr lang="en-US" dirty="0"/>
                  <a:t> distinguish predictors from outcomes (no causation implied).</a:t>
                </a:r>
              </a:p>
              <a:p>
                <a:r>
                  <a:rPr lang="en-US" b="1" dirty="0"/>
                  <a:t>Correlation = strength of association</a:t>
                </a:r>
                <a:endParaRPr lang="en-US" dirty="0"/>
              </a:p>
              <a:p>
                <a:endParaRPr lang="en-US" dirty="0"/>
              </a:p>
            </p:txBody>
          </p:sp>
        </mc:Choice>
        <mc:Fallback xmlns="">
          <p:sp>
            <p:nvSpPr>
              <p:cNvPr id="3" name="Content Placeholder 2">
                <a:extLst>
                  <a:ext uri="{FF2B5EF4-FFF2-40B4-BE49-F238E27FC236}">
                    <a16:creationId xmlns:a16="http://schemas.microsoft.com/office/drawing/2014/main" id="{169A57ED-8EEE-7BBC-B997-B4CEC866C83D}"/>
                  </a:ext>
                </a:extLst>
              </p:cNvPr>
              <p:cNvSpPr>
                <a:spLocks noGrp="1" noRot="1" noChangeAspect="1" noMove="1" noResize="1" noEditPoints="1" noAdjustHandles="1" noChangeArrowheads="1" noChangeShapeType="1" noTextEdit="1"/>
              </p:cNvSpPr>
              <p:nvPr>
                <p:ph sz="half" idx="1"/>
              </p:nvPr>
            </p:nvSpPr>
            <p:spPr>
              <a:blipFill>
                <a:blip r:embed="rId3"/>
                <a:stretch>
                  <a:fillRect l="-1467" t="-2616" r="-4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8DDFFE01-4691-6406-1922-6E050DB13AB2}"/>
                  </a:ext>
                </a:extLst>
              </p:cNvPr>
              <p:cNvSpPr>
                <a:spLocks noGrp="1"/>
              </p:cNvSpPr>
              <p:nvPr>
                <p:ph sz="half" idx="2"/>
              </p:nvPr>
            </p:nvSpPr>
            <p:spPr/>
            <p:txBody>
              <a:bodyPr>
                <a:normAutofit fontScale="77500" lnSpcReduction="20000"/>
              </a:bodyPr>
              <a:lstStyle/>
              <a:p>
                <a:pPr marL="0" indent="0">
                  <a:buNone/>
                </a:pPr>
                <a:r>
                  <a:rPr lang="en-US" b="1" dirty="0"/>
                  <a:t>Regression</a:t>
                </a:r>
                <a:endParaRPr lang="en-US" dirty="0"/>
              </a:p>
              <a:p>
                <a:r>
                  <a:rPr lang="en-US" dirty="0"/>
                  <a:t>Models the </a:t>
                </a:r>
                <a:r>
                  <a:rPr lang="en-US" i="1" dirty="0"/>
                  <a:t>relationship</a:t>
                </a:r>
                <a:r>
                  <a:rPr lang="en-US" dirty="0"/>
                  <a:t> between a predictor variable (</a:t>
                </a:r>
                <a14:m>
                  <m:oMath xmlns:m="http://schemas.openxmlformats.org/officeDocument/2006/math">
                    <m:r>
                      <a:rPr lang="en-US" i="1">
                        <a:latin typeface="Cambria Math" panose="02040503050406030204" pitchFamily="18" charset="0"/>
                      </a:rPr>
                      <m:t>𝑋</m:t>
                    </m:r>
                  </m:oMath>
                </a14:m>
                <a:r>
                  <a:rPr lang="en-US" dirty="0"/>
                  <a:t>) and an outcome variable (</a:t>
                </a:r>
                <a14:m>
                  <m:oMath xmlns:m="http://schemas.openxmlformats.org/officeDocument/2006/math">
                    <m:r>
                      <a:rPr lang="en-US" i="1">
                        <a:latin typeface="Cambria Math" panose="02040503050406030204" pitchFamily="18" charset="0"/>
                      </a:rPr>
                      <m:t>𝑌</m:t>
                    </m:r>
                  </m:oMath>
                </a14:m>
                <a:r>
                  <a:rPr lang="en-US" dirty="0"/>
                  <a:t>).</a:t>
                </a:r>
              </a:p>
              <a:p>
                <a:r>
                  <a:rPr lang="en-US" dirty="0"/>
                  <a:t>Asymmetric: we specifically use </a:t>
                </a:r>
                <a14:m>
                  <m:oMath xmlns:m="http://schemas.openxmlformats.org/officeDocument/2006/math">
                    <m:r>
                      <a:rPr lang="en-US" i="1">
                        <a:latin typeface="Cambria Math" panose="02040503050406030204" pitchFamily="18" charset="0"/>
                      </a:rPr>
                      <m:t>𝑋</m:t>
                    </m:r>
                  </m:oMath>
                </a14:m>
                <a:r>
                  <a:rPr lang="en-US" dirty="0"/>
                  <a:t>to </a:t>
                </a:r>
                <a:r>
                  <a:rPr lang="en-US" i="1" dirty="0"/>
                  <a:t>predict</a:t>
                </a:r>
                <a:r>
                  <a:rPr lang="en-US" dirty="0"/>
                  <a:t> </a:t>
                </a:r>
                <a14:m>
                  <m:oMath xmlns:m="http://schemas.openxmlformats.org/officeDocument/2006/math">
                    <m:r>
                      <a:rPr lang="en-US" i="1">
                        <a:latin typeface="Cambria Math" panose="02040503050406030204" pitchFamily="18" charset="0"/>
                      </a:rPr>
                      <m:t>𝑌</m:t>
                    </m:r>
                  </m:oMath>
                </a14:m>
                <a:r>
                  <a:rPr lang="en-US" dirty="0"/>
                  <a:t>.</a:t>
                </a:r>
              </a:p>
              <a:p>
                <a:r>
                  <a:rPr lang="en-US" dirty="0"/>
                  <a:t>Produces an </a:t>
                </a:r>
                <a:r>
                  <a:rPr lang="en-US" i="1" dirty="0"/>
                  <a:t>equation</a:t>
                </a:r>
                <a:r>
                  <a:rPr lang="en-US" dirty="0"/>
                  <a:t> of the form:</a:t>
                </a:r>
              </a:p>
              <a:p>
                <a:pPr marL="0" indent="0" algn="ctr">
                  <a:buNone/>
                </a:pPr>
                <a14:m>
                  <m:oMathPara xmlns:m="http://schemas.openxmlformats.org/officeDocument/2006/math">
                    <m:oMathParaPr>
                      <m:jc m:val="centerGroup"/>
                    </m:oMathParaPr>
                    <m:oMath xmlns:m="http://schemas.openxmlformats.org/officeDocument/2006/math">
                      <m:acc>
                        <m:accPr>
                          <m:chr m:val="̂"/>
                          <m:ctrlPr>
                            <a:rPr lang="ar-AE" i="1">
                              <a:latin typeface="Cambria Math" panose="02040503050406030204" pitchFamily="18" charset="0"/>
                            </a:rPr>
                          </m:ctrlPr>
                        </m:accPr>
                        <m:e>
                          <m:r>
                            <a:rPr lang="ar-AE" i="1">
                              <a:latin typeface="Cambria Math" panose="02040503050406030204" pitchFamily="18" charset="0"/>
                            </a:rPr>
                            <m:t>𝑌</m:t>
                          </m:r>
                        </m:e>
                      </m:acc>
                      <m:r>
                        <a:rPr lang="ar-AE">
                          <a:latin typeface="Cambria Math" panose="02040503050406030204" pitchFamily="18" charset="0"/>
                        </a:rPr>
                        <m:t>=</m:t>
                      </m:r>
                      <m:sSub>
                        <m:sSubPr>
                          <m:ctrlPr>
                            <a:rPr lang="ar-AE" i="1">
                              <a:latin typeface="Cambria Math" panose="02040503050406030204" pitchFamily="18" charset="0"/>
                            </a:rPr>
                          </m:ctrlPr>
                        </m:sSubPr>
                        <m:e>
                          <m:r>
                            <a:rPr lang="ar-AE" i="1">
                              <a:latin typeface="Cambria Math" panose="02040503050406030204" pitchFamily="18" charset="0"/>
                            </a:rPr>
                            <m:t>𝑏</m:t>
                          </m:r>
                        </m:e>
                        <m:sub>
                          <m:r>
                            <a:rPr lang="ar-AE">
                              <a:latin typeface="Cambria Math" panose="02040503050406030204" pitchFamily="18" charset="0"/>
                            </a:rPr>
                            <m:t>0</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i="1">
                              <a:latin typeface="Cambria Math" panose="02040503050406030204" pitchFamily="18" charset="0"/>
                            </a:rPr>
                            <m:t>𝑏</m:t>
                          </m:r>
                        </m:e>
                        <m:sub>
                          <m:r>
                            <a:rPr lang="ar-AE">
                              <a:latin typeface="Cambria Math" panose="02040503050406030204" pitchFamily="18" charset="0"/>
                            </a:rPr>
                            <m:t>1</m:t>
                          </m:r>
                        </m:sub>
                      </m:sSub>
                      <m:r>
                        <a:rPr lang="ar-AE" i="1">
                          <a:latin typeface="Cambria Math" panose="02040503050406030204" pitchFamily="18" charset="0"/>
                        </a:rPr>
                        <m:t>𝑋</m:t>
                      </m:r>
                      <m:r>
                        <a:rPr lang="en-US" b="0" i="0" smtClean="0">
                          <a:latin typeface="Cambria Math" panose="02040503050406030204" pitchFamily="18" charset="0"/>
                        </a:rPr>
                        <m:t> </m:t>
                      </m:r>
                    </m:oMath>
                  </m:oMathPara>
                </a14:m>
                <a:endParaRPr lang="en-US" b="0" dirty="0"/>
              </a:p>
              <a:p>
                <a:pPr marL="0" indent="0" algn="ctr">
                  <a:buNone/>
                </a:pPr>
                <a14:m>
                  <m:oMath xmlns:m="http://schemas.openxmlformats.org/officeDocument/2006/math">
                    <m:sSub>
                      <m:sSubPr>
                        <m:ctrlPr>
                          <a:rPr lang="ar-AE" i="1">
                            <a:latin typeface="Cambria Math" panose="02040503050406030204" pitchFamily="18" charset="0"/>
                          </a:rPr>
                        </m:ctrlPr>
                      </m:sSubPr>
                      <m:e>
                        <m:r>
                          <a:rPr lang="ar-AE" i="1">
                            <a:latin typeface="Cambria Math" panose="02040503050406030204" pitchFamily="18" charset="0"/>
                          </a:rPr>
                          <m:t>𝑏</m:t>
                        </m:r>
                      </m:e>
                      <m:sub>
                        <m:r>
                          <a:rPr lang="ar-AE">
                            <a:latin typeface="Cambria Math" panose="02040503050406030204" pitchFamily="18" charset="0"/>
                          </a:rPr>
                          <m:t>0</m:t>
                        </m:r>
                      </m:sub>
                    </m:sSub>
                  </m:oMath>
                </a14:m>
                <a:r>
                  <a:rPr lang="ar-AE" dirty="0"/>
                  <a:t>= </a:t>
                </a:r>
                <a:r>
                  <a:rPr lang="en-US" dirty="0"/>
                  <a:t>intercept and </a:t>
                </a:r>
                <a14:m>
                  <m:oMath xmlns:m="http://schemas.openxmlformats.org/officeDocument/2006/math">
                    <m:sSub>
                      <m:sSubPr>
                        <m:ctrlPr>
                          <a:rPr lang="ar-AE" i="1">
                            <a:latin typeface="Cambria Math" panose="02040503050406030204" pitchFamily="18" charset="0"/>
                          </a:rPr>
                        </m:ctrlPr>
                      </m:sSubPr>
                      <m:e>
                        <m:r>
                          <a:rPr lang="ar-AE" i="1">
                            <a:latin typeface="Cambria Math" panose="02040503050406030204" pitchFamily="18" charset="0"/>
                          </a:rPr>
                          <m:t>𝑏</m:t>
                        </m:r>
                      </m:e>
                      <m:sub>
                        <m:r>
                          <a:rPr lang="ar-AE">
                            <a:latin typeface="Cambria Math" panose="02040503050406030204" pitchFamily="18" charset="0"/>
                          </a:rPr>
                          <m:t>1</m:t>
                        </m:r>
                      </m:sub>
                    </m:sSub>
                  </m:oMath>
                </a14:m>
                <a:r>
                  <a:rPr lang="ar-AE" dirty="0"/>
                  <a:t>= </a:t>
                </a:r>
                <a:r>
                  <a:rPr lang="en-US" dirty="0"/>
                  <a:t>slope</a:t>
                </a:r>
              </a:p>
              <a:p>
                <a:r>
                  <a:rPr lang="en-US" dirty="0"/>
                  <a:t>Can be used for prediction, interpretation, and testing hypotheses about the relationship</a:t>
                </a:r>
              </a:p>
              <a:p>
                <a:r>
                  <a:rPr lang="en-US" b="1" dirty="0"/>
                  <a:t>Regression = equation for prediction (with direction specified)</a:t>
                </a:r>
                <a:endParaRPr lang="en-US" dirty="0"/>
              </a:p>
              <a:p>
                <a:endParaRPr lang="en-US" dirty="0"/>
              </a:p>
              <a:p>
                <a:endParaRPr lang="en-US" dirty="0"/>
              </a:p>
            </p:txBody>
          </p:sp>
        </mc:Choice>
        <mc:Fallback xmlns="">
          <p:sp>
            <p:nvSpPr>
              <p:cNvPr id="5" name="Content Placeholder 4">
                <a:extLst>
                  <a:ext uri="{FF2B5EF4-FFF2-40B4-BE49-F238E27FC236}">
                    <a16:creationId xmlns:a16="http://schemas.microsoft.com/office/drawing/2014/main" id="{8DDFFE01-4691-6406-1922-6E050DB13AB2}"/>
                  </a:ext>
                </a:extLst>
              </p:cNvPr>
              <p:cNvSpPr>
                <a:spLocks noGrp="1" noRot="1" noChangeAspect="1" noMove="1" noResize="1" noEditPoints="1" noAdjustHandles="1" noChangeArrowheads="1" noChangeShapeType="1" noTextEdit="1"/>
              </p:cNvSpPr>
              <p:nvPr>
                <p:ph sz="half" idx="2"/>
              </p:nvPr>
            </p:nvSpPr>
            <p:spPr>
              <a:blipFill>
                <a:blip r:embed="rId4"/>
                <a:stretch>
                  <a:fillRect l="-1467" t="-2616"/>
                </a:stretch>
              </a:blipFill>
            </p:spPr>
            <p:txBody>
              <a:bodyPr/>
              <a:lstStyle/>
              <a:p>
                <a:r>
                  <a:rPr lang="en-US">
                    <a:noFill/>
                  </a:rPr>
                  <a:t> </a:t>
                </a:r>
              </a:p>
            </p:txBody>
          </p:sp>
        </mc:Fallback>
      </mc:AlternateContent>
    </p:spTree>
    <p:extLst>
      <p:ext uri="{BB962C8B-B14F-4D97-AF65-F5344CB8AC3E}">
        <p14:creationId xmlns:p14="http://schemas.microsoft.com/office/powerpoint/2010/main" val="1208727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C6326-7E20-94B0-031C-3ACAD416F8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CBEF7E-E0DE-5C00-311C-D2EA637141D6}"/>
              </a:ext>
            </a:extLst>
          </p:cNvPr>
          <p:cNvSpPr>
            <a:spLocks noGrp="1"/>
          </p:cNvSpPr>
          <p:nvPr>
            <p:ph type="title"/>
          </p:nvPr>
        </p:nvSpPr>
        <p:spPr/>
        <p:txBody>
          <a:bodyPr/>
          <a:lstStyle/>
          <a:p>
            <a:r>
              <a:rPr lang="en-US" dirty="0"/>
              <a:t>Linear Algebra</a:t>
            </a:r>
          </a:p>
        </p:txBody>
      </p:sp>
      <p:sp>
        <p:nvSpPr>
          <p:cNvPr id="4" name="Content Placeholder 3">
            <a:extLst>
              <a:ext uri="{FF2B5EF4-FFF2-40B4-BE49-F238E27FC236}">
                <a16:creationId xmlns:a16="http://schemas.microsoft.com/office/drawing/2014/main" id="{C3B0C271-58B3-5EC4-0BE6-0E9E7A3D6DF1}"/>
              </a:ext>
            </a:extLst>
          </p:cNvPr>
          <p:cNvSpPr>
            <a:spLocks noGrp="1"/>
          </p:cNvSpPr>
          <p:nvPr>
            <p:ph idx="1"/>
          </p:nvPr>
        </p:nvSpPr>
        <p:spPr/>
        <p:txBody>
          <a:bodyPr>
            <a:normAutofit lnSpcReduction="10000"/>
          </a:bodyPr>
          <a:lstStyle/>
          <a:p>
            <a:r>
              <a:rPr lang="en-US" b="1" dirty="0"/>
              <a:t>In algebra (a straight line equation):</a:t>
            </a:r>
          </a:p>
          <a:p>
            <a:pPr>
              <a:buFont typeface="Arial" panose="020B0604020202020204" pitchFamily="34" charset="0"/>
              <a:buChar char="•"/>
            </a:pPr>
            <a:r>
              <a:rPr lang="en-US" sz="4000" i="1" dirty="0">
                <a:latin typeface="Times" pitchFamily="2" charset="0"/>
              </a:rPr>
              <a:t>y = mx + b</a:t>
            </a:r>
          </a:p>
          <a:p>
            <a:pPr>
              <a:buFont typeface="Arial" panose="020B0604020202020204" pitchFamily="34" charset="0"/>
              <a:buChar char="•"/>
            </a:pPr>
            <a:r>
              <a:rPr lang="en-US" sz="2800" i="1" dirty="0">
                <a:latin typeface="Times" pitchFamily="2" charset="0"/>
              </a:rPr>
              <a:t>y</a:t>
            </a:r>
            <a:r>
              <a:rPr lang="en-US" dirty="0"/>
              <a:t> = the outcome (dependent variable, the </a:t>
            </a:r>
            <a:br>
              <a:rPr lang="en-US" dirty="0"/>
            </a:br>
            <a:r>
              <a:rPr lang="en-US" dirty="0"/>
              <a:t>vertical axis).</a:t>
            </a:r>
          </a:p>
          <a:p>
            <a:pPr>
              <a:buFont typeface="Arial" panose="020B0604020202020204" pitchFamily="34" charset="0"/>
              <a:buChar char="•"/>
            </a:pPr>
            <a:r>
              <a:rPr lang="en-US" sz="2800" i="1" dirty="0">
                <a:latin typeface="Times" pitchFamily="2" charset="0"/>
              </a:rPr>
              <a:t>x</a:t>
            </a:r>
            <a:r>
              <a:rPr lang="en-US" dirty="0"/>
              <a:t> = the input (independent variable, horizontal axis).</a:t>
            </a:r>
          </a:p>
          <a:p>
            <a:pPr>
              <a:buFont typeface="Arial" panose="020B0604020202020204" pitchFamily="34" charset="0"/>
              <a:buChar char="•"/>
            </a:pPr>
            <a:r>
              <a:rPr lang="en-US" sz="2800" i="1" dirty="0">
                <a:latin typeface="Times" pitchFamily="2" charset="0"/>
              </a:rPr>
              <a:t>m</a:t>
            </a:r>
            <a:r>
              <a:rPr lang="en-US" dirty="0"/>
              <a:t> = slope (rise over run; how much y changes when x increases by 1).</a:t>
            </a:r>
          </a:p>
          <a:p>
            <a:pPr>
              <a:buFont typeface="Arial" panose="020B0604020202020204" pitchFamily="34" charset="0"/>
              <a:buChar char="•"/>
            </a:pPr>
            <a:r>
              <a:rPr lang="en-US" sz="2800" i="1" dirty="0">
                <a:latin typeface="Times" pitchFamily="2" charset="0"/>
              </a:rPr>
              <a:t>b</a:t>
            </a:r>
            <a:r>
              <a:rPr lang="en-US" dirty="0"/>
              <a:t> = intercept (value of y when x = 0).</a:t>
            </a:r>
          </a:p>
          <a:p>
            <a:r>
              <a:rPr lang="en-US" dirty="0"/>
              <a:t>This is purely deterministic: once you set x, y is exactly determined</a:t>
            </a:r>
          </a:p>
        </p:txBody>
      </p:sp>
      <p:pic>
        <p:nvPicPr>
          <p:cNvPr id="3076" name="Picture 4" descr="Slope Of Line Space Between Lines Of New Text">
            <a:extLst>
              <a:ext uri="{FF2B5EF4-FFF2-40B4-BE49-F238E27FC236}">
                <a16:creationId xmlns:a16="http://schemas.microsoft.com/office/drawing/2014/main" id="{CCB36AC3-89D9-62A5-ED6B-D7383DDE83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1078" y="286604"/>
            <a:ext cx="3841210" cy="319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57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737A-AFFF-914B-D6A6-4709C9CB221B}"/>
              </a:ext>
            </a:extLst>
          </p:cNvPr>
          <p:cNvSpPr>
            <a:spLocks noGrp="1"/>
          </p:cNvSpPr>
          <p:nvPr>
            <p:ph type="title"/>
          </p:nvPr>
        </p:nvSpPr>
        <p:spPr/>
        <p:txBody>
          <a:bodyPr/>
          <a:lstStyle/>
          <a:p>
            <a:r>
              <a:rPr lang="en-US" dirty="0"/>
              <a:t>Regression Equations</a:t>
            </a:r>
          </a:p>
        </p:txBody>
      </p:sp>
      <p:sp>
        <p:nvSpPr>
          <p:cNvPr id="4" name="Content Placeholder 3">
            <a:extLst>
              <a:ext uri="{FF2B5EF4-FFF2-40B4-BE49-F238E27FC236}">
                <a16:creationId xmlns:a16="http://schemas.microsoft.com/office/drawing/2014/main" id="{6B589D0C-531F-6930-B1B0-CAAD93654394}"/>
              </a:ext>
            </a:extLst>
          </p:cNvPr>
          <p:cNvSpPr>
            <a:spLocks noGrp="1"/>
          </p:cNvSpPr>
          <p:nvPr>
            <p:ph idx="1"/>
          </p:nvPr>
        </p:nvSpPr>
        <p:spPr>
          <a:xfrm>
            <a:off x="838200" y="1690688"/>
            <a:ext cx="10515600" cy="4802187"/>
          </a:xfrm>
        </p:spPr>
        <p:txBody>
          <a:bodyPr>
            <a:normAutofit fontScale="85000" lnSpcReduction="20000"/>
          </a:bodyPr>
          <a:lstStyle/>
          <a:p>
            <a:r>
              <a:rPr lang="en-US" b="1" dirty="0"/>
              <a:t>In regression:</a:t>
            </a:r>
          </a:p>
          <a:p>
            <a:r>
              <a:rPr lang="en-US" sz="4300" i="1" dirty="0" err="1">
                <a:latin typeface="Times" pitchFamily="2" charset="0"/>
              </a:rPr>
              <a:t>y</a:t>
            </a:r>
            <a:r>
              <a:rPr lang="en-US" sz="4300" i="1" baseline="-25000" dirty="0" err="1">
                <a:latin typeface="Times" pitchFamily="2" charset="0"/>
              </a:rPr>
              <a:t>i</a:t>
            </a:r>
            <a:r>
              <a:rPr lang="en-US" sz="4300" i="1" baseline="-25000" dirty="0">
                <a:latin typeface="Times" pitchFamily="2" charset="0"/>
              </a:rPr>
              <a:t>​</a:t>
            </a:r>
            <a:r>
              <a:rPr lang="en-US" sz="4300" i="1" dirty="0">
                <a:latin typeface="Times" pitchFamily="2" charset="0"/>
              </a:rPr>
              <a:t> = b</a:t>
            </a:r>
            <a:r>
              <a:rPr lang="en-US" sz="4300" i="1" baseline="-25000" dirty="0">
                <a:latin typeface="Times" pitchFamily="2" charset="0"/>
              </a:rPr>
              <a:t>0</a:t>
            </a:r>
            <a:r>
              <a:rPr lang="en-US" sz="4300" i="1" dirty="0">
                <a:latin typeface="Times" pitchFamily="2" charset="0"/>
              </a:rPr>
              <a:t>​ + b</a:t>
            </a:r>
            <a:r>
              <a:rPr lang="en-US" sz="4300" i="1" baseline="-25000" dirty="0">
                <a:latin typeface="Times" pitchFamily="2" charset="0"/>
              </a:rPr>
              <a:t>1</a:t>
            </a:r>
            <a:r>
              <a:rPr lang="en-US" sz="4300" i="1" dirty="0">
                <a:latin typeface="Times" pitchFamily="2" charset="0"/>
              </a:rPr>
              <a:t>​x</a:t>
            </a:r>
            <a:r>
              <a:rPr lang="en-US" sz="4300" i="1" baseline="-25000" dirty="0">
                <a:latin typeface="Times" pitchFamily="2" charset="0"/>
              </a:rPr>
              <a:t>i </a:t>
            </a:r>
            <a:r>
              <a:rPr lang="en-US" sz="4300" i="1" dirty="0">
                <a:latin typeface="Times" pitchFamily="2" charset="0"/>
              </a:rPr>
              <a:t>​+ </a:t>
            </a:r>
            <a:r>
              <a:rPr lang="en-US" sz="4300" i="1" dirty="0" err="1">
                <a:latin typeface="Times" pitchFamily="2" charset="0"/>
              </a:rPr>
              <a:t>e</a:t>
            </a:r>
            <a:r>
              <a:rPr lang="en-US" sz="4300" i="1" baseline="-25000" dirty="0" err="1">
                <a:latin typeface="Times" pitchFamily="2" charset="0"/>
              </a:rPr>
              <a:t>i</a:t>
            </a:r>
            <a:r>
              <a:rPr lang="en-US" sz="4300" i="1" dirty="0">
                <a:latin typeface="Times" pitchFamily="2" charset="0"/>
              </a:rPr>
              <a:t>​ </a:t>
            </a:r>
          </a:p>
          <a:p>
            <a:endParaRPr lang="en-US" b="1" dirty="0"/>
          </a:p>
          <a:p>
            <a:r>
              <a:rPr lang="en-US" sz="2800" b="1" i="1" dirty="0" err="1">
                <a:latin typeface="Times" pitchFamily="2" charset="0"/>
              </a:rPr>
              <a:t>y</a:t>
            </a:r>
            <a:r>
              <a:rPr lang="en-US" sz="2800" b="1" i="1" baseline="-25000" dirty="0" err="1">
                <a:latin typeface="Times" pitchFamily="2" charset="0"/>
              </a:rPr>
              <a:t>i</a:t>
            </a:r>
            <a:r>
              <a:rPr lang="en-US" sz="2800" i="1" baseline="-25000" dirty="0">
                <a:latin typeface="Times" pitchFamily="2" charset="0"/>
              </a:rPr>
              <a:t>​ </a:t>
            </a:r>
            <a:r>
              <a:rPr lang="en-US" dirty="0"/>
              <a:t>= observed outcome for the </a:t>
            </a:r>
            <a:r>
              <a:rPr lang="en-US" i="1" dirty="0" err="1">
                <a:latin typeface="Times New Roman" panose="02020603050405020304" pitchFamily="18" charset="0"/>
                <a:cs typeface="Times New Roman" panose="02020603050405020304" pitchFamily="18" charset="0"/>
              </a:rPr>
              <a:t>i</a:t>
            </a:r>
            <a:r>
              <a:rPr lang="en-US" i="1" baseline="30000" dirty="0" err="1">
                <a:latin typeface="Times New Roman" panose="02020603050405020304" pitchFamily="18" charset="0"/>
                <a:cs typeface="Times New Roman" panose="02020603050405020304" pitchFamily="18" charset="0"/>
              </a:rPr>
              <a:t>th</a:t>
            </a:r>
            <a:r>
              <a:rPr lang="en-US" dirty="0"/>
              <a:t> data point</a:t>
            </a:r>
          </a:p>
          <a:p>
            <a:pPr>
              <a:buFont typeface="Arial" panose="020B0604020202020204" pitchFamily="34" charset="0"/>
              <a:buChar char="•"/>
            </a:pPr>
            <a:r>
              <a:rPr lang="en-US" sz="2800" b="1" i="1" dirty="0">
                <a:latin typeface="Times" pitchFamily="2" charset="0"/>
              </a:rPr>
              <a:t>b</a:t>
            </a:r>
            <a:r>
              <a:rPr lang="en-US" sz="2800" b="1" i="1" baseline="-25000" dirty="0">
                <a:latin typeface="Times" pitchFamily="2" charset="0"/>
              </a:rPr>
              <a:t>0</a:t>
            </a:r>
            <a:r>
              <a:rPr lang="en-US" dirty="0"/>
              <a:t> = intercept (estimated from data; the mean value of y when x = 0)</a:t>
            </a:r>
          </a:p>
          <a:p>
            <a:pPr>
              <a:buFont typeface="Arial" panose="020B0604020202020204" pitchFamily="34" charset="0"/>
              <a:buChar char="•"/>
            </a:pPr>
            <a:r>
              <a:rPr lang="en-US" sz="2800" b="1" i="1" dirty="0">
                <a:latin typeface="Times" pitchFamily="2" charset="0"/>
              </a:rPr>
              <a:t>b</a:t>
            </a:r>
            <a:r>
              <a:rPr lang="en-US" sz="2800" b="1" i="1" baseline="-25000" dirty="0">
                <a:latin typeface="Times" pitchFamily="2" charset="0"/>
              </a:rPr>
              <a:t>1</a:t>
            </a:r>
            <a:r>
              <a:rPr lang="en-US" dirty="0"/>
              <a:t> = slope coefficient (estimated from data; expected change in y for a 1-unit increase in x)</a:t>
            </a:r>
          </a:p>
          <a:p>
            <a:pPr>
              <a:buFont typeface="Arial" panose="020B0604020202020204" pitchFamily="34" charset="0"/>
              <a:buChar char="•"/>
            </a:pPr>
            <a:r>
              <a:rPr lang="en-US" sz="2800" b="1" i="1" dirty="0">
                <a:latin typeface="Times" pitchFamily="2" charset="0"/>
              </a:rPr>
              <a:t>x</a:t>
            </a:r>
            <a:r>
              <a:rPr lang="en-US" sz="2800" b="1" i="1" baseline="-25000" dirty="0">
                <a:latin typeface="Times" pitchFamily="2" charset="0"/>
              </a:rPr>
              <a:t>i</a:t>
            </a:r>
            <a:r>
              <a:rPr lang="en-US" dirty="0"/>
              <a:t> = predictor (independent variable for the </a:t>
            </a:r>
            <a:r>
              <a:rPr lang="en-US" i="1" dirty="0" err="1">
                <a:latin typeface="Times New Roman" panose="02020603050405020304" pitchFamily="18" charset="0"/>
                <a:cs typeface="Times New Roman" panose="02020603050405020304" pitchFamily="18" charset="0"/>
              </a:rPr>
              <a:t>i</a:t>
            </a:r>
            <a:r>
              <a:rPr lang="en-US" i="1" baseline="30000" dirty="0" err="1">
                <a:latin typeface="Times New Roman" panose="02020603050405020304" pitchFamily="18" charset="0"/>
                <a:cs typeface="Times New Roman" panose="02020603050405020304" pitchFamily="18" charset="0"/>
              </a:rPr>
              <a:t>th</a:t>
            </a:r>
            <a:r>
              <a:rPr lang="en-US" dirty="0"/>
              <a:t> data point)</a:t>
            </a:r>
          </a:p>
          <a:p>
            <a:pPr>
              <a:buFont typeface="Arial" panose="020B0604020202020204" pitchFamily="34" charset="0"/>
              <a:buChar char="•"/>
            </a:pPr>
            <a:r>
              <a:rPr lang="en-US" sz="2800" b="1" i="1" dirty="0" err="1">
                <a:latin typeface="Times" pitchFamily="2" charset="0"/>
              </a:rPr>
              <a:t>e</a:t>
            </a:r>
            <a:r>
              <a:rPr lang="en-US" sz="2800" b="1" i="1" baseline="-25000" dirty="0" err="1">
                <a:latin typeface="Times" pitchFamily="2" charset="0"/>
              </a:rPr>
              <a:t>i</a:t>
            </a:r>
            <a:r>
              <a:rPr lang="en-US" sz="2800" b="1" i="1" baseline="-25000" dirty="0">
                <a:latin typeface="Times" pitchFamily="2" charset="0"/>
              </a:rPr>
              <a:t> </a:t>
            </a:r>
            <a:r>
              <a:rPr lang="en-US" b="1" dirty="0"/>
              <a:t>​</a:t>
            </a:r>
            <a:r>
              <a:rPr lang="en-US" dirty="0"/>
              <a:t> = residual error (the difference between the observed </a:t>
            </a:r>
            <a:r>
              <a:rPr lang="en-US" sz="2800" b="1" i="1" dirty="0" err="1">
                <a:latin typeface="Times" pitchFamily="2" charset="0"/>
              </a:rPr>
              <a:t>y</a:t>
            </a:r>
            <a:r>
              <a:rPr lang="en-US" sz="2800" b="1" i="1" baseline="-25000" dirty="0" err="1">
                <a:latin typeface="Times" pitchFamily="2" charset="0"/>
              </a:rPr>
              <a:t>i</a:t>
            </a:r>
            <a:r>
              <a:rPr lang="en-US" sz="2800" i="1" baseline="-25000" dirty="0">
                <a:latin typeface="Times" pitchFamily="2" charset="0"/>
              </a:rPr>
              <a:t>​</a:t>
            </a:r>
            <a:r>
              <a:rPr lang="en-US" dirty="0"/>
              <a:t> and the predicted value </a:t>
            </a:r>
            <a:r>
              <a:rPr lang="cy-GB" dirty="0"/>
              <a:t> </a:t>
            </a:r>
            <a:r>
              <a:rPr lang="cy-GB" b="1" i="1" dirty="0">
                <a:latin typeface="Times" pitchFamily="2" charset="0"/>
              </a:rPr>
              <a:t>ŷ</a:t>
            </a:r>
            <a:r>
              <a:rPr lang="cy-GB" b="1" i="1" baseline="-25000" dirty="0">
                <a:latin typeface="Times" pitchFamily="2" charset="0"/>
              </a:rPr>
              <a:t>i</a:t>
            </a:r>
            <a:r>
              <a:rPr lang="cy-GB" dirty="0"/>
              <a:t> </a:t>
            </a:r>
            <a:r>
              <a:rPr lang="en-US" dirty="0"/>
              <a:t>​)</a:t>
            </a:r>
          </a:p>
          <a:p>
            <a:r>
              <a:rPr lang="en-US" dirty="0"/>
              <a:t>Key difference: the regression model assumes </a:t>
            </a:r>
            <a:r>
              <a:rPr lang="en-US" b="1" dirty="0"/>
              <a:t>data are noisy</a:t>
            </a:r>
            <a:r>
              <a:rPr lang="en-US" dirty="0"/>
              <a:t>. The equation doesn’t claim </a:t>
            </a:r>
            <a:r>
              <a:rPr lang="en-US" sz="2800" b="1" i="1" dirty="0">
                <a:latin typeface="Times" pitchFamily="2" charset="0"/>
              </a:rPr>
              <a:t>y</a:t>
            </a:r>
            <a:r>
              <a:rPr lang="en-US" dirty="0"/>
              <a:t> lies exactly on the line; instead, it says:</a:t>
            </a:r>
          </a:p>
          <a:p>
            <a:pPr marL="0" indent="0" algn="ctr">
              <a:buNone/>
            </a:pPr>
            <a:r>
              <a:rPr lang="en-US" dirty="0"/>
              <a:t>Observed value = Predicted (line) + Random error</a:t>
            </a:r>
          </a:p>
        </p:txBody>
      </p:sp>
      <p:pic>
        <p:nvPicPr>
          <p:cNvPr id="1028" name="Picture 4" descr="Residual - regression">
            <a:extLst>
              <a:ext uri="{FF2B5EF4-FFF2-40B4-BE49-F238E27FC236}">
                <a16:creationId xmlns:a16="http://schemas.microsoft.com/office/drawing/2014/main" id="{4B9964AA-CB0F-3AC7-2813-67BEBDE2C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0" y="365125"/>
            <a:ext cx="4826000" cy="2895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5C7DAB-AE94-3EED-3596-506B54F9045A}"/>
              </a:ext>
            </a:extLst>
          </p:cNvPr>
          <p:cNvSpPr txBox="1"/>
          <p:nvPr/>
        </p:nvSpPr>
        <p:spPr>
          <a:xfrm>
            <a:off x="7794885" y="262825"/>
            <a:ext cx="1858201" cy="477054"/>
          </a:xfrm>
          <a:prstGeom prst="rect">
            <a:avLst/>
          </a:prstGeom>
          <a:noFill/>
        </p:spPr>
        <p:txBody>
          <a:bodyPr wrap="none" rtlCol="0">
            <a:spAutoFit/>
          </a:bodyPr>
          <a:lstStyle/>
          <a:p>
            <a:r>
              <a:rPr lang="cy-GB" sz="2500" b="1" i="1" dirty="0">
                <a:solidFill>
                  <a:srgbClr val="0432FF"/>
                </a:solidFill>
                <a:latin typeface="Times" pitchFamily="2" charset="0"/>
              </a:rPr>
              <a:t>ŷ</a:t>
            </a:r>
            <a:r>
              <a:rPr lang="en-US" sz="2500" b="1" i="1" baseline="-25000" dirty="0" err="1">
                <a:solidFill>
                  <a:srgbClr val="0432FF"/>
                </a:solidFill>
                <a:latin typeface="Times" pitchFamily="2" charset="0"/>
              </a:rPr>
              <a:t>i</a:t>
            </a:r>
            <a:r>
              <a:rPr lang="en-US" sz="2500" b="1" i="1" dirty="0">
                <a:solidFill>
                  <a:srgbClr val="0432FF"/>
                </a:solidFill>
                <a:latin typeface="Times" pitchFamily="2" charset="0"/>
              </a:rPr>
              <a:t> = b</a:t>
            </a:r>
            <a:r>
              <a:rPr lang="en-US" sz="2500" b="1" i="1" baseline="-25000" dirty="0">
                <a:solidFill>
                  <a:srgbClr val="0432FF"/>
                </a:solidFill>
                <a:latin typeface="Times" pitchFamily="2" charset="0"/>
              </a:rPr>
              <a:t>0</a:t>
            </a:r>
            <a:r>
              <a:rPr lang="en-US" sz="2500" b="1" i="1" dirty="0">
                <a:solidFill>
                  <a:srgbClr val="0432FF"/>
                </a:solidFill>
                <a:latin typeface="Times" pitchFamily="2" charset="0"/>
              </a:rPr>
              <a:t> + b</a:t>
            </a:r>
            <a:r>
              <a:rPr lang="en-US" sz="2500" b="1" i="1" baseline="-25000" dirty="0">
                <a:solidFill>
                  <a:srgbClr val="0432FF"/>
                </a:solidFill>
                <a:latin typeface="Times" pitchFamily="2" charset="0"/>
              </a:rPr>
              <a:t>1</a:t>
            </a:r>
            <a:r>
              <a:rPr lang="en-US" sz="2500" b="1" i="1" dirty="0">
                <a:solidFill>
                  <a:srgbClr val="0432FF"/>
                </a:solidFill>
                <a:latin typeface="Times" pitchFamily="2" charset="0"/>
              </a:rPr>
              <a:t>x</a:t>
            </a:r>
            <a:r>
              <a:rPr lang="en-US" sz="2500" b="1" i="1" baseline="-25000" dirty="0">
                <a:solidFill>
                  <a:srgbClr val="0432FF"/>
                </a:solidFill>
                <a:latin typeface="Times" pitchFamily="2" charset="0"/>
              </a:rPr>
              <a:t>i</a:t>
            </a:r>
            <a:endParaRPr lang="en-US" sz="2500" baseline="-25000" dirty="0">
              <a:solidFill>
                <a:srgbClr val="0432FF"/>
              </a:solidFill>
            </a:endParaRPr>
          </a:p>
        </p:txBody>
      </p:sp>
      <p:sp>
        <p:nvSpPr>
          <p:cNvPr id="7" name="TextBox 6">
            <a:extLst>
              <a:ext uri="{FF2B5EF4-FFF2-40B4-BE49-F238E27FC236}">
                <a16:creationId xmlns:a16="http://schemas.microsoft.com/office/drawing/2014/main" id="{A054A683-DC64-D02F-7AC1-CD6C31A5A392}"/>
              </a:ext>
            </a:extLst>
          </p:cNvPr>
          <p:cNvSpPr txBox="1"/>
          <p:nvPr/>
        </p:nvSpPr>
        <p:spPr>
          <a:xfrm>
            <a:off x="6527800" y="1792988"/>
            <a:ext cx="386644" cy="477054"/>
          </a:xfrm>
          <a:prstGeom prst="rect">
            <a:avLst/>
          </a:prstGeom>
          <a:noFill/>
        </p:spPr>
        <p:txBody>
          <a:bodyPr wrap="none" rtlCol="0">
            <a:spAutoFit/>
          </a:bodyPr>
          <a:lstStyle/>
          <a:p>
            <a:r>
              <a:rPr lang="en-US" sz="2500" b="1" i="1" dirty="0" err="1">
                <a:latin typeface="Times" pitchFamily="2" charset="0"/>
              </a:rPr>
              <a:t>y</a:t>
            </a:r>
            <a:r>
              <a:rPr lang="en-US" sz="2500" b="1" i="1" baseline="-25000" dirty="0" err="1">
                <a:latin typeface="Times" pitchFamily="2" charset="0"/>
              </a:rPr>
              <a:t>i</a:t>
            </a:r>
            <a:endParaRPr lang="en-US" sz="2500" b="1" dirty="0"/>
          </a:p>
        </p:txBody>
      </p:sp>
      <p:sp>
        <p:nvSpPr>
          <p:cNvPr id="8" name="TextBox 7">
            <a:extLst>
              <a:ext uri="{FF2B5EF4-FFF2-40B4-BE49-F238E27FC236}">
                <a16:creationId xmlns:a16="http://schemas.microsoft.com/office/drawing/2014/main" id="{BB0DFAF9-932E-E762-5280-48F197D0303B}"/>
              </a:ext>
            </a:extLst>
          </p:cNvPr>
          <p:cNvSpPr txBox="1"/>
          <p:nvPr/>
        </p:nvSpPr>
        <p:spPr>
          <a:xfrm>
            <a:off x="10358203" y="2951946"/>
            <a:ext cx="404278" cy="477054"/>
          </a:xfrm>
          <a:prstGeom prst="rect">
            <a:avLst/>
          </a:prstGeom>
          <a:noFill/>
        </p:spPr>
        <p:txBody>
          <a:bodyPr wrap="none" rtlCol="0">
            <a:spAutoFit/>
          </a:bodyPr>
          <a:lstStyle/>
          <a:p>
            <a:r>
              <a:rPr lang="en-US" sz="2500" b="1" i="1" dirty="0">
                <a:latin typeface="Times" pitchFamily="2" charset="0"/>
              </a:rPr>
              <a:t>x</a:t>
            </a:r>
            <a:r>
              <a:rPr lang="en-US" sz="2500" b="1" i="1" baseline="-25000" dirty="0">
                <a:latin typeface="Times" pitchFamily="2" charset="0"/>
              </a:rPr>
              <a:t>i</a:t>
            </a:r>
            <a:endParaRPr lang="en-US" sz="2500" dirty="0"/>
          </a:p>
        </p:txBody>
      </p:sp>
      <p:sp>
        <p:nvSpPr>
          <p:cNvPr id="9" name="TextBox 8">
            <a:extLst>
              <a:ext uri="{FF2B5EF4-FFF2-40B4-BE49-F238E27FC236}">
                <a16:creationId xmlns:a16="http://schemas.microsoft.com/office/drawing/2014/main" id="{6C056C55-CE31-040D-2E09-1A1C27B7F08C}"/>
              </a:ext>
            </a:extLst>
          </p:cNvPr>
          <p:cNvSpPr txBox="1"/>
          <p:nvPr/>
        </p:nvSpPr>
        <p:spPr>
          <a:xfrm>
            <a:off x="10762481" y="1690688"/>
            <a:ext cx="386644" cy="477054"/>
          </a:xfrm>
          <a:prstGeom prst="rect">
            <a:avLst/>
          </a:prstGeom>
          <a:noFill/>
        </p:spPr>
        <p:txBody>
          <a:bodyPr wrap="none" rtlCol="0">
            <a:spAutoFit/>
          </a:bodyPr>
          <a:lstStyle/>
          <a:p>
            <a:r>
              <a:rPr lang="en-US" sz="2500" b="1" i="1" dirty="0" err="1">
                <a:solidFill>
                  <a:srgbClr val="FF0000"/>
                </a:solidFill>
                <a:latin typeface="Times" pitchFamily="2" charset="0"/>
              </a:rPr>
              <a:t>e</a:t>
            </a:r>
            <a:r>
              <a:rPr lang="en-US" sz="2500" b="1" i="1" baseline="-25000" dirty="0" err="1">
                <a:solidFill>
                  <a:srgbClr val="FF0000"/>
                </a:solidFill>
                <a:latin typeface="Times" pitchFamily="2" charset="0"/>
              </a:rPr>
              <a:t>i</a:t>
            </a:r>
            <a:endParaRPr lang="en-US" sz="2500" dirty="0">
              <a:solidFill>
                <a:srgbClr val="FF0000"/>
              </a:solidFill>
            </a:endParaRPr>
          </a:p>
        </p:txBody>
      </p:sp>
    </p:spTree>
    <p:extLst>
      <p:ext uri="{BB962C8B-B14F-4D97-AF65-F5344CB8AC3E}">
        <p14:creationId xmlns:p14="http://schemas.microsoft.com/office/powerpoint/2010/main" val="50839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B997-4086-6C57-3D03-C9C05244ECD6}"/>
              </a:ext>
            </a:extLst>
          </p:cNvPr>
          <p:cNvSpPr>
            <a:spLocks noGrp="1"/>
          </p:cNvSpPr>
          <p:nvPr>
            <p:ph type="title"/>
          </p:nvPr>
        </p:nvSpPr>
        <p:spPr/>
        <p:txBody>
          <a:bodyPr/>
          <a:lstStyle/>
          <a:p>
            <a:r>
              <a:rPr lang="en-US" dirty="0"/>
              <a:t>Assumptions</a:t>
            </a:r>
          </a:p>
        </p:txBody>
      </p:sp>
      <p:sp>
        <p:nvSpPr>
          <p:cNvPr id="5" name="Content Placeholder 4">
            <a:extLst>
              <a:ext uri="{FF2B5EF4-FFF2-40B4-BE49-F238E27FC236}">
                <a16:creationId xmlns:a16="http://schemas.microsoft.com/office/drawing/2014/main" id="{5548DA81-DE08-3F62-F237-ECE7274147BA}"/>
              </a:ext>
            </a:extLst>
          </p:cNvPr>
          <p:cNvSpPr>
            <a:spLocks noGrp="1"/>
          </p:cNvSpPr>
          <p:nvPr>
            <p:ph idx="1"/>
          </p:nvPr>
        </p:nvSpPr>
        <p:spPr/>
        <p:txBody>
          <a:bodyPr>
            <a:normAutofit/>
          </a:bodyPr>
          <a:lstStyle/>
          <a:p>
            <a:pPr marL="514350" indent="-514350">
              <a:buFont typeface="+mj-lt"/>
              <a:buAutoNum type="arabicPeriod"/>
            </a:pPr>
            <a:r>
              <a:rPr lang="en-US" dirty="0"/>
              <a:t>The relationship between the independent and dependent variable is </a:t>
            </a:r>
            <a:r>
              <a:rPr lang="en-US" b="1" dirty="0"/>
              <a:t>linear</a:t>
            </a:r>
            <a:r>
              <a:rPr lang="en-US" dirty="0"/>
              <a:t>: the line of best fit through the data points is a straight line (rather than a curve or some sort of grouping factor).</a:t>
            </a:r>
            <a:endParaRPr lang="en-US" b="1" dirty="0"/>
          </a:p>
          <a:p>
            <a:pPr marL="514350" indent="-514350">
              <a:buFont typeface="+mj-lt"/>
              <a:buAutoNum type="arabicPeriod"/>
            </a:pPr>
            <a:r>
              <a:rPr lang="en-US" b="1" dirty="0"/>
              <a:t>Independence of observations</a:t>
            </a:r>
            <a:r>
              <a:rPr lang="en-US" dirty="0"/>
              <a:t>: the observations in the dataset were collected using statistically valid </a:t>
            </a:r>
            <a:r>
              <a:rPr lang="en-US" dirty="0">
                <a:hlinkClick r:id="rId3"/>
              </a:rPr>
              <a:t>sampling methods</a:t>
            </a:r>
            <a:r>
              <a:rPr lang="en-US" dirty="0"/>
              <a:t>, and there are no hidden relationships among observations.</a:t>
            </a:r>
          </a:p>
          <a:p>
            <a:pPr marL="514350" indent="-514350">
              <a:buFont typeface="+mj-lt"/>
              <a:buAutoNum type="arabicPeriod"/>
            </a:pPr>
            <a:r>
              <a:rPr lang="en-US" b="1" dirty="0"/>
              <a:t>Normality</a:t>
            </a:r>
            <a:r>
              <a:rPr lang="en-US" dirty="0"/>
              <a:t>: The </a:t>
            </a:r>
            <a:r>
              <a:rPr lang="en-US" dirty="0">
                <a:solidFill>
                  <a:srgbClr val="FF0000"/>
                </a:solidFill>
              </a:rPr>
              <a:t>residuals</a:t>
            </a:r>
            <a:r>
              <a:rPr lang="en-US" dirty="0"/>
              <a:t> follow a </a:t>
            </a:r>
            <a:r>
              <a:rPr lang="en-US" dirty="0">
                <a:hlinkClick r:id="rId4"/>
              </a:rPr>
              <a:t>normal distribution</a:t>
            </a:r>
            <a:r>
              <a:rPr lang="en-US" dirty="0"/>
              <a:t>.</a:t>
            </a:r>
          </a:p>
          <a:p>
            <a:pPr marL="514350" indent="-514350">
              <a:buFont typeface="+mj-lt"/>
              <a:buAutoNum type="arabicPeriod"/>
            </a:pPr>
            <a:r>
              <a:rPr lang="en-US" b="1" dirty="0"/>
              <a:t>Homogeneity of variance (homoscedasticity)</a:t>
            </a:r>
            <a:r>
              <a:rPr lang="en-US" dirty="0"/>
              <a:t>: the size of the </a:t>
            </a:r>
            <a:r>
              <a:rPr lang="en-US" dirty="0">
                <a:solidFill>
                  <a:srgbClr val="FF0000"/>
                </a:solidFill>
              </a:rPr>
              <a:t>error (residuals)</a:t>
            </a:r>
            <a:r>
              <a:rPr lang="en-US" dirty="0"/>
              <a:t> in our prediction doesn’t change significantly across the values of the independent variable.</a:t>
            </a:r>
          </a:p>
          <a:p>
            <a:pPr marL="514350" indent="-514350">
              <a:buFont typeface="+mj-lt"/>
              <a:buAutoNum type="arabicPeriod"/>
            </a:pPr>
            <a:endParaRPr lang="en-US" dirty="0"/>
          </a:p>
        </p:txBody>
      </p:sp>
    </p:spTree>
    <p:extLst>
      <p:ext uri="{BB962C8B-B14F-4D97-AF65-F5344CB8AC3E}">
        <p14:creationId xmlns:p14="http://schemas.microsoft.com/office/powerpoint/2010/main" val="807897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408</TotalTime>
  <Words>1412</Words>
  <Application>Microsoft Macintosh PowerPoint</Application>
  <PresentationFormat>Widescreen</PresentationFormat>
  <Paragraphs>105</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Cambria Math</vt:lpstr>
      <vt:lpstr>Open Sans</vt:lpstr>
      <vt:lpstr>Times</vt:lpstr>
      <vt:lpstr>Times New Roman</vt:lpstr>
      <vt:lpstr>Office Theme</vt:lpstr>
      <vt:lpstr>Type 1 and Type 2 Error</vt:lpstr>
      <vt:lpstr>PowerPoint Presentation</vt:lpstr>
      <vt:lpstr>A priori Power Tests</vt:lpstr>
      <vt:lpstr>Effect Size</vt:lpstr>
      <vt:lpstr>Correlation vs Regression</vt:lpstr>
      <vt:lpstr>Correlation vs Regression</vt:lpstr>
      <vt:lpstr>Linear Algebra</vt:lpstr>
      <vt:lpstr>Regression Equations</vt:lpstr>
      <vt:lpstr>Assumptions</vt:lpstr>
      <vt:lpstr>Ideal residual diagnostics</vt:lpstr>
      <vt:lpstr>Less than ideal:  Overdispersion</vt:lpstr>
      <vt:lpstr>Less than ideal: Underdispersion</vt:lpstr>
      <vt:lpstr>Less than ideal: zero-inflated data</vt:lpstr>
      <vt:lpstr>Less than ideal: Heteroscedasticity </vt:lpstr>
      <vt:lpstr>Less than ideal: Missing a quadratic effect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Lily Johnson-Ulrich</dc:creator>
  <cp:lastModifiedBy>Lily Johnson-Ulrich</cp:lastModifiedBy>
  <cp:revision>18</cp:revision>
  <dcterms:created xsi:type="dcterms:W3CDTF">2025-09-30T20:33:13Z</dcterms:created>
  <dcterms:modified xsi:type="dcterms:W3CDTF">2025-10-06T22:34:46Z</dcterms:modified>
</cp:coreProperties>
</file>