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46" r:id="rId2"/>
    <p:sldId id="256" r:id="rId3"/>
    <p:sldId id="347" r:id="rId4"/>
    <p:sldId id="348" r:id="rId5"/>
    <p:sldId id="349" r:id="rId6"/>
    <p:sldId id="350" r:id="rId7"/>
    <p:sldId id="351" r:id="rId8"/>
    <p:sldId id="3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71760"/>
  </p:normalViewPr>
  <p:slideViewPr>
    <p:cSldViewPr snapToGrid="0">
      <p:cViewPr varScale="1">
        <p:scale>
          <a:sx n="75" d="100"/>
          <a:sy n="75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508A-DF2F-9E43-83CE-4A7CE9A3C213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C230A-2C7C-4541-89D6-00172697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with algebra we can estimate b0 and estimate b1 AND we can take a value for x and get a predicted y-hat. </a:t>
            </a:r>
          </a:p>
          <a:p>
            <a:r>
              <a:rPr lang="en-US" dirty="0"/>
              <a:t>We also get an estimate for E (the residuals). </a:t>
            </a:r>
          </a:p>
          <a:p>
            <a:r>
              <a:rPr lang="en-US" dirty="0"/>
              <a:t>The math for calculating b0 b1 and e is complicated, so we almost always let the computers do this for us. </a:t>
            </a:r>
          </a:p>
          <a:p>
            <a:endParaRPr lang="en-US" dirty="0"/>
          </a:p>
          <a:p>
            <a:r>
              <a:rPr lang="en-US" dirty="0"/>
              <a:t>Xi and </a:t>
            </a:r>
            <a:r>
              <a:rPr lang="en-US" dirty="0" err="1"/>
              <a:t>yi</a:t>
            </a:r>
            <a:r>
              <a:rPr lang="en-US" dirty="0"/>
              <a:t> are YOUR RAW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361-54E4-C34C-8538-D6D56ED3FB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9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on the whiteboard </a:t>
            </a:r>
          </a:p>
          <a:p>
            <a:r>
              <a:rPr lang="en-US" dirty="0"/>
              <a:t>Height - &gt; weight</a:t>
            </a:r>
          </a:p>
          <a:p>
            <a:endParaRPr lang="en-US" dirty="0"/>
          </a:p>
          <a:p>
            <a:r>
              <a:rPr lang="en-US" dirty="0"/>
              <a:t>Statistically it’s equally probable that weight causes height as height causes weight… but we know based on human biology that changing someone’s weight does not affect height, but as a person’s height changes their weight also changes. </a:t>
            </a:r>
          </a:p>
          <a:p>
            <a:endParaRPr lang="en-US" dirty="0"/>
          </a:p>
          <a:p>
            <a:r>
              <a:rPr lang="en-US" dirty="0"/>
              <a:t>So we model a simple linear regression as weight ~ height </a:t>
            </a:r>
          </a:p>
          <a:p>
            <a:endParaRPr lang="en-US" dirty="0"/>
          </a:p>
          <a:p>
            <a:r>
              <a:rPr lang="en-US" dirty="0"/>
              <a:t>Slope, tell us if we change height, how much does weight change?!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C230A-2C7C-4541-89D6-001726977F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1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 affects both height and weight</a:t>
            </a:r>
          </a:p>
          <a:p>
            <a:endParaRPr lang="en-US" dirty="0"/>
          </a:p>
          <a:p>
            <a:r>
              <a:rPr lang="en-US" dirty="0"/>
              <a:t>Weight ~ sex (total effect of sex on weight including sex’s effect on height) </a:t>
            </a:r>
          </a:p>
          <a:p>
            <a:r>
              <a:rPr lang="en-US" dirty="0"/>
              <a:t>Height ~ sex (total and direct effect of sex on height) </a:t>
            </a:r>
          </a:p>
          <a:p>
            <a:r>
              <a:rPr lang="en-US" dirty="0"/>
              <a:t>Weight ~ height + sex (direct effect of sex on weight) </a:t>
            </a:r>
          </a:p>
          <a:p>
            <a:endParaRPr lang="en-US" dirty="0"/>
          </a:p>
          <a:p>
            <a:r>
              <a:rPr lang="en-US" dirty="0"/>
              <a:t>Three different questions: </a:t>
            </a:r>
          </a:p>
          <a:p>
            <a:r>
              <a:rPr lang="en-US" dirty="0"/>
              <a:t>Causal effect of H on W? </a:t>
            </a:r>
            <a:br>
              <a:rPr lang="en-US" dirty="0"/>
            </a:br>
            <a:r>
              <a:rPr lang="en-US" dirty="0"/>
              <a:t>Casual effect of S on W? (part goes through the H path) (don’t put H in model)</a:t>
            </a:r>
            <a:br>
              <a:rPr lang="en-US" dirty="0"/>
            </a:br>
            <a:r>
              <a:rPr lang="en-US" dirty="0"/>
              <a:t>Direct causal effect of S on W? </a:t>
            </a:r>
          </a:p>
          <a:p>
            <a:endParaRPr lang="en-US" dirty="0"/>
          </a:p>
          <a:p>
            <a:r>
              <a:rPr lang="en-US" dirty="0"/>
              <a:t>Go to 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C230A-2C7C-4541-89D6-001726977F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7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DAG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C230A-2C7C-4541-89D6-001726977F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C230A-2C7C-4541-89D6-001726977F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4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C0078-3AFF-7E6C-03BE-D7F2C96FF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F07548-77FA-61E8-002F-87AA498313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542556-5EA2-0F68-DF1F-1DE84B28F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DAG</a:t>
            </a:r>
          </a:p>
          <a:p>
            <a:endParaRPr lang="en-US" dirty="0"/>
          </a:p>
          <a:p>
            <a:r>
              <a:rPr lang="en-US" dirty="0"/>
              <a:t>Growth, treatment, fungus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34039-1772-D9D3-CCCF-67A9EA0D7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C230A-2C7C-4541-89D6-001726977F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2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80A8-2713-51EB-AB08-902037489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3EF95-E338-5D3F-5044-41A8F27D4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8DFC-F237-D0A1-7662-396ED67E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D9E5-EE84-82F1-D2B2-06E2E18C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A655-537F-94DB-611E-EF2254C6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7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77D4-D691-D745-7234-283AE93B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CAD02-89A7-DC06-7186-9CEE1E6F8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9317-B536-F49D-2BB3-09D0BD0B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A8FC8-9B2E-A32B-EC5E-6296FC5F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E4B8-9265-9E60-DF98-E4DFBC09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EECFC-9AC4-B493-3FB7-F541A4721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8FCE2-438F-A218-D9D1-067E49B6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9643-083E-D8B7-7289-102DC62B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9A3D-91E2-6B2C-2787-AC6E4EF9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F225-D28A-ADE6-F47A-139E1F5A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1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86D8-9B91-A69F-584A-AF9EC8CA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28FE-52CC-9070-A74F-49167EC5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1AB0-898F-C2FF-C4C1-668451BE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4A76-847C-17ED-8959-206F03B0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FB0B9-EC9F-4A68-52D9-B2EB64B3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8AEC-B1A8-4320-5666-F2B2149E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E0AA0-985B-7001-D3F6-EDFC60B2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84CD-3558-CA5E-8EA2-E8723418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6837-D8E6-8C02-30D3-A74234E6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1E95-F9B3-AF35-7DEA-F133F91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797D-E14C-3923-C525-B249EC2D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ABF4-DDCD-0E8C-8DC4-F869D06CF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1DBC-59C2-1F2C-1DDB-0373DC26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30330-F3D6-B8D5-663D-E5EAC162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E5A8A-710C-18EF-4188-E8CF11EF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51BE6-BD42-0A4E-C2E9-D032A3AE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FED3-A736-12C7-2A9C-E925186B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11A4-81C5-D24D-BAAD-CF3AA1FC6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9673-2BEA-8EE2-EA99-BAE918F3E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A8D94-1C9D-9CCB-4381-98551EB7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9412B-F811-A851-07F8-704C345E5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9679C-BF6D-7EBD-6779-40DB2130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BF6D0-34BC-F99C-700F-517AB3AE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D18DE-9F2E-C035-E1F6-445AC4A8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E867-0E7A-3F86-DD50-C4DAD7ED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AB738-666F-7341-BB9F-3C905182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EAC6E-5E5E-7E63-B681-D80F1F2B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5DFB2-8663-DD5D-FE53-194D3308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754E0-26B7-52F9-97BA-5DCD6B6A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76FC7-57D5-B8B2-95E7-A6CE72F4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7FB54-371E-FE2A-7793-64203DAB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E81F-399D-9E33-9655-C55A3AF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1395-5B65-39AC-880E-8C4D6F33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D490-04B9-0B1B-8F0D-1F50CEE8B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AA923-717D-38BF-58BC-80D0C5DA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4108-D190-9CEE-C858-B0C872DF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E41ED-A585-CE62-DBF5-15F0BF07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47D4-7D60-BA78-EF7B-8E5B3811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F3579-5D36-A369-F884-721E9F748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28694-2305-EFD3-57D9-04055BC09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8F15-9279-1831-3D9E-F4DBF85A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D73E1-7B47-9F61-9606-E972EE77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4F75-CD20-A112-A208-140CD356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1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7E1F2-C817-895F-6932-F70D219E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7F891-3B9C-6C81-A48B-74CB19B29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F5A5F-4794-2251-E444-59A5C2636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52D52-05F1-DB4C-B748-A8CFDB6EE81E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37F59-9D4E-84A4-19AC-45BDA7F3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93DE-4957-6B2D-D2D8-C8B92217C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737A-AFFF-914B-D6A6-4709C9CB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Equations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89D0C-531F-6930-B1B0-CAAD936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042"/>
            <a:ext cx="10515600" cy="4222833"/>
          </a:xfrm>
        </p:spPr>
        <p:txBody>
          <a:bodyPr>
            <a:normAutofit/>
          </a:bodyPr>
          <a:lstStyle/>
          <a:p>
            <a:r>
              <a:rPr lang="en-US" sz="4300" i="1" dirty="0" err="1">
                <a:latin typeface="Times" pitchFamily="2" charset="0"/>
              </a:rPr>
              <a:t>y</a:t>
            </a:r>
            <a:r>
              <a:rPr lang="en-US" sz="4300" i="1" baseline="-25000" dirty="0" err="1">
                <a:latin typeface="Times" pitchFamily="2" charset="0"/>
              </a:rPr>
              <a:t>i</a:t>
            </a:r>
            <a:r>
              <a:rPr lang="en-US" sz="4300" i="1" baseline="-25000" dirty="0">
                <a:latin typeface="Times" pitchFamily="2" charset="0"/>
              </a:rPr>
              <a:t>​</a:t>
            </a:r>
            <a:r>
              <a:rPr lang="en-US" sz="4300" i="1" dirty="0">
                <a:latin typeface="Times" pitchFamily="2" charset="0"/>
              </a:rPr>
              <a:t> = b</a:t>
            </a:r>
            <a:r>
              <a:rPr lang="en-US" sz="4300" i="1" baseline="-25000" dirty="0">
                <a:latin typeface="Times" pitchFamily="2" charset="0"/>
              </a:rPr>
              <a:t>0</a:t>
            </a:r>
            <a:r>
              <a:rPr lang="en-US" sz="4300" i="1" dirty="0">
                <a:latin typeface="Times" pitchFamily="2" charset="0"/>
              </a:rPr>
              <a:t>​ + b</a:t>
            </a:r>
            <a:r>
              <a:rPr lang="en-US" sz="4300" i="1" baseline="-25000" dirty="0">
                <a:latin typeface="Times" pitchFamily="2" charset="0"/>
              </a:rPr>
              <a:t>1</a:t>
            </a:r>
            <a:r>
              <a:rPr lang="en-US" sz="4300" i="1" dirty="0">
                <a:latin typeface="Times" pitchFamily="2" charset="0"/>
              </a:rPr>
              <a:t>​x</a:t>
            </a:r>
            <a:r>
              <a:rPr lang="en-US" sz="4300" i="1" baseline="-25000" dirty="0">
                <a:latin typeface="Times" pitchFamily="2" charset="0"/>
              </a:rPr>
              <a:t>i </a:t>
            </a:r>
            <a:r>
              <a:rPr lang="en-US" sz="4300" i="1" dirty="0">
                <a:latin typeface="Times" pitchFamily="2" charset="0"/>
              </a:rPr>
              <a:t>​+ </a:t>
            </a:r>
            <a:r>
              <a:rPr lang="en-US" sz="4300" i="1" dirty="0" err="1">
                <a:latin typeface="Times" pitchFamily="2" charset="0"/>
              </a:rPr>
              <a:t>e</a:t>
            </a:r>
            <a:r>
              <a:rPr lang="en-US" sz="4300" i="1" baseline="-25000" dirty="0" err="1">
                <a:latin typeface="Times" pitchFamily="2" charset="0"/>
              </a:rPr>
              <a:t>i</a:t>
            </a:r>
            <a:r>
              <a:rPr lang="en-US" sz="4300" i="1" dirty="0">
                <a:latin typeface="Times" pitchFamily="2" charset="0"/>
              </a:rPr>
              <a:t>​ </a:t>
            </a:r>
          </a:p>
          <a:p>
            <a:endParaRPr lang="en-US" b="1" dirty="0"/>
          </a:p>
          <a:p>
            <a:r>
              <a:rPr lang="en-US" sz="2800" b="1" i="1" dirty="0" err="1">
                <a:latin typeface="Times" pitchFamily="2" charset="0"/>
              </a:rPr>
              <a:t>y</a:t>
            </a:r>
            <a:r>
              <a:rPr lang="en-US" sz="2800" b="1" i="1" baseline="-25000" dirty="0" err="1">
                <a:latin typeface="Times" pitchFamily="2" charset="0"/>
              </a:rPr>
              <a:t>i</a:t>
            </a:r>
            <a:r>
              <a:rPr lang="en-US" sz="2800" i="1" baseline="-25000" dirty="0">
                <a:latin typeface="Times" pitchFamily="2" charset="0"/>
              </a:rPr>
              <a:t>​ </a:t>
            </a:r>
            <a:r>
              <a:rPr lang="en-US" dirty="0"/>
              <a:t>= observed outcome for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/>
              <a:t> data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" pitchFamily="2" charset="0"/>
              </a:rPr>
              <a:t>b</a:t>
            </a:r>
            <a:r>
              <a:rPr lang="en-US" sz="2800" b="1" i="1" baseline="-25000" dirty="0">
                <a:latin typeface="Times" pitchFamily="2" charset="0"/>
              </a:rPr>
              <a:t>0</a:t>
            </a:r>
            <a:r>
              <a:rPr lang="en-US" dirty="0"/>
              <a:t> = intercept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" pitchFamily="2" charset="0"/>
              </a:rPr>
              <a:t>b</a:t>
            </a:r>
            <a:r>
              <a:rPr lang="en-US" sz="2800" b="1" i="1" baseline="-25000" dirty="0">
                <a:latin typeface="Times" pitchFamily="2" charset="0"/>
              </a:rPr>
              <a:t>1</a:t>
            </a:r>
            <a:r>
              <a:rPr lang="en-US" dirty="0"/>
              <a:t> = slope coefficient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" pitchFamily="2" charset="0"/>
              </a:rPr>
              <a:t>x</a:t>
            </a:r>
            <a:r>
              <a:rPr lang="en-US" sz="2800" b="1" i="1" baseline="-25000" dirty="0">
                <a:latin typeface="Times" pitchFamily="2" charset="0"/>
              </a:rPr>
              <a:t>i</a:t>
            </a:r>
            <a:r>
              <a:rPr lang="en-US" dirty="0"/>
              <a:t> = predictor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 err="1">
                <a:latin typeface="Times" pitchFamily="2" charset="0"/>
              </a:rPr>
              <a:t>e</a:t>
            </a:r>
            <a:r>
              <a:rPr lang="en-US" sz="2800" b="1" i="1" baseline="-25000" dirty="0" err="1">
                <a:latin typeface="Times" pitchFamily="2" charset="0"/>
              </a:rPr>
              <a:t>i</a:t>
            </a:r>
            <a:r>
              <a:rPr lang="en-US" sz="2800" b="1" i="1" baseline="-25000" dirty="0">
                <a:latin typeface="Times" pitchFamily="2" charset="0"/>
              </a:rPr>
              <a:t> </a:t>
            </a:r>
            <a:r>
              <a:rPr lang="en-US" b="1" dirty="0"/>
              <a:t>​</a:t>
            </a:r>
            <a:r>
              <a:rPr lang="en-US" dirty="0"/>
              <a:t> = residual error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Residual - regression">
            <a:extLst>
              <a:ext uri="{FF2B5EF4-FFF2-40B4-BE49-F238E27FC236}">
                <a16:creationId xmlns:a16="http://schemas.microsoft.com/office/drawing/2014/main" id="{4B9964AA-CB0F-3AC7-2813-67BEBDE2C27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42" y="365124"/>
            <a:ext cx="5106458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5C7DAB-AE94-3EED-3596-506B54F9045A}"/>
              </a:ext>
            </a:extLst>
          </p:cNvPr>
          <p:cNvSpPr txBox="1"/>
          <p:nvPr/>
        </p:nvSpPr>
        <p:spPr>
          <a:xfrm>
            <a:off x="7794885" y="262825"/>
            <a:ext cx="18582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2500" b="1" i="1" dirty="0">
                <a:solidFill>
                  <a:srgbClr val="0432FF"/>
                </a:solidFill>
                <a:latin typeface="Times" pitchFamily="2" charset="0"/>
              </a:rPr>
              <a:t>ŷ</a:t>
            </a:r>
            <a:r>
              <a:rPr lang="en-US" sz="2500" b="1" i="1" baseline="-25000" dirty="0" err="1">
                <a:solidFill>
                  <a:srgbClr val="0432FF"/>
                </a:solidFill>
                <a:latin typeface="Times" pitchFamily="2" charset="0"/>
              </a:rPr>
              <a:t>i</a:t>
            </a:r>
            <a:r>
              <a:rPr lang="en-US" sz="2500" b="1" i="1" dirty="0">
                <a:solidFill>
                  <a:srgbClr val="0432FF"/>
                </a:solidFill>
                <a:latin typeface="Times" pitchFamily="2" charset="0"/>
              </a:rPr>
              <a:t> = b</a:t>
            </a:r>
            <a:r>
              <a:rPr lang="en-US" sz="2500" b="1" i="1" baseline="-25000" dirty="0">
                <a:solidFill>
                  <a:srgbClr val="0432FF"/>
                </a:solidFill>
                <a:latin typeface="Times" pitchFamily="2" charset="0"/>
              </a:rPr>
              <a:t>0</a:t>
            </a:r>
            <a:r>
              <a:rPr lang="en-US" sz="2500" b="1" i="1" dirty="0">
                <a:solidFill>
                  <a:srgbClr val="0432FF"/>
                </a:solidFill>
                <a:latin typeface="Times" pitchFamily="2" charset="0"/>
              </a:rPr>
              <a:t> + b</a:t>
            </a:r>
            <a:r>
              <a:rPr lang="en-US" sz="2500" b="1" i="1" baseline="-25000" dirty="0">
                <a:solidFill>
                  <a:srgbClr val="0432FF"/>
                </a:solidFill>
                <a:latin typeface="Times" pitchFamily="2" charset="0"/>
              </a:rPr>
              <a:t>1</a:t>
            </a:r>
            <a:r>
              <a:rPr lang="en-US" sz="2500" b="1" i="1" dirty="0">
                <a:solidFill>
                  <a:srgbClr val="0432FF"/>
                </a:solidFill>
                <a:latin typeface="Times" pitchFamily="2" charset="0"/>
              </a:rPr>
              <a:t>x</a:t>
            </a:r>
            <a:r>
              <a:rPr lang="en-US" sz="2500" b="1" i="1" baseline="-25000" dirty="0">
                <a:solidFill>
                  <a:srgbClr val="0432FF"/>
                </a:solidFill>
                <a:latin typeface="Times" pitchFamily="2" charset="0"/>
              </a:rPr>
              <a:t>i</a:t>
            </a:r>
            <a:endParaRPr lang="en-US" sz="2500" baseline="-25000" dirty="0">
              <a:solidFill>
                <a:srgbClr val="0432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4A683-DC64-D02F-7AC1-CD6C31A5A392}"/>
              </a:ext>
            </a:extLst>
          </p:cNvPr>
          <p:cNvSpPr txBox="1"/>
          <p:nvPr/>
        </p:nvSpPr>
        <p:spPr>
          <a:xfrm>
            <a:off x="6527800" y="1792988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 err="1">
                <a:latin typeface="Times" pitchFamily="2" charset="0"/>
              </a:rPr>
              <a:t>y</a:t>
            </a:r>
            <a:r>
              <a:rPr lang="en-US" sz="2500" b="1" i="1" baseline="-25000" dirty="0" err="1">
                <a:latin typeface="Times" pitchFamily="2" charset="0"/>
              </a:rPr>
              <a:t>i</a:t>
            </a:r>
            <a:endParaRPr 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DFAF9-932E-E762-5280-48F197D0303B}"/>
              </a:ext>
            </a:extLst>
          </p:cNvPr>
          <p:cNvSpPr txBox="1"/>
          <p:nvPr/>
        </p:nvSpPr>
        <p:spPr>
          <a:xfrm>
            <a:off x="10358203" y="2951946"/>
            <a:ext cx="404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>
                <a:latin typeface="Times" pitchFamily="2" charset="0"/>
              </a:rPr>
              <a:t>x</a:t>
            </a:r>
            <a:r>
              <a:rPr lang="en-US" sz="2500" b="1" i="1" baseline="-25000" dirty="0">
                <a:latin typeface="Times" pitchFamily="2" charset="0"/>
              </a:rPr>
              <a:t>i</a:t>
            </a:r>
            <a:endParaRPr 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56C55-CE31-040D-2E09-1A1C27B7F08C}"/>
              </a:ext>
            </a:extLst>
          </p:cNvPr>
          <p:cNvSpPr txBox="1"/>
          <p:nvPr/>
        </p:nvSpPr>
        <p:spPr>
          <a:xfrm>
            <a:off x="10762481" y="1690688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 err="1">
                <a:solidFill>
                  <a:srgbClr val="FF0000"/>
                </a:solidFill>
                <a:latin typeface="Times" pitchFamily="2" charset="0"/>
              </a:rPr>
              <a:t>e</a:t>
            </a:r>
            <a:r>
              <a:rPr lang="en-US" sz="2500" b="1" i="1" baseline="-25000" dirty="0" err="1">
                <a:solidFill>
                  <a:srgbClr val="FF0000"/>
                </a:solidFill>
                <a:latin typeface="Times" pitchFamily="2" charset="0"/>
              </a:rPr>
              <a:t>i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4B029-604B-E772-75E9-391C989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1462E-12D5-2D0C-0303-136211C0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Linearity of relationship between x and y</a:t>
            </a:r>
          </a:p>
          <a:p>
            <a:r>
              <a:rPr lang="en-US" dirty="0"/>
              <a:t>Independent observations</a:t>
            </a:r>
          </a:p>
          <a:p>
            <a:r>
              <a:rPr lang="en-US" dirty="0"/>
              <a:t>Normality of residuals</a:t>
            </a:r>
          </a:p>
          <a:p>
            <a:r>
              <a:rPr lang="en-US" dirty="0"/>
              <a:t>Homoscedasticity of residuals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 multicollinearity (predictors are not too highly correlated with each other)</a:t>
            </a:r>
          </a:p>
        </p:txBody>
      </p:sp>
    </p:spTree>
    <p:extLst>
      <p:ext uri="{BB962C8B-B14F-4D97-AF65-F5344CB8AC3E}">
        <p14:creationId xmlns:p14="http://schemas.microsoft.com/office/powerpoint/2010/main" val="174320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8A4C-4697-BEFC-74E2-89C563AA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height and weight related? </a:t>
            </a:r>
          </a:p>
        </p:txBody>
      </p:sp>
    </p:spTree>
    <p:extLst>
      <p:ext uri="{BB962C8B-B14F-4D97-AF65-F5344CB8AC3E}">
        <p14:creationId xmlns:p14="http://schemas.microsoft.com/office/powerpoint/2010/main" val="309544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89B7-85FF-EE75-0C25-92B83694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height, weight, and sex related?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60BE9-CC91-7E61-E93D-E9E44BE6F413}"/>
              </a:ext>
            </a:extLst>
          </p:cNvPr>
          <p:cNvSpPr txBox="1"/>
          <p:nvPr/>
        </p:nvSpPr>
        <p:spPr>
          <a:xfrm>
            <a:off x="406400" y="5102073"/>
            <a:ext cx="1094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*multiple regression isn’t asking how do both sex and height affect weight (you could do 2 simple regressions for this)</a:t>
            </a:r>
            <a:br>
              <a:rPr lang="en-US" sz="2400" dirty="0"/>
            </a:br>
            <a:r>
              <a:rPr lang="en-US" sz="2400" dirty="0"/>
              <a:t>*multiple regression asks how they affect weight while controlling for the effect of the other!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12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1B9A-7A61-9E9A-24AE-A87BA55B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exercise improve lung function?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04F6-EEAE-7853-2201-6A6F3A5A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need to control for? </a:t>
            </a:r>
          </a:p>
        </p:txBody>
      </p:sp>
    </p:spTree>
    <p:extLst>
      <p:ext uri="{BB962C8B-B14F-4D97-AF65-F5344CB8AC3E}">
        <p14:creationId xmlns:p14="http://schemas.microsoft.com/office/powerpoint/2010/main" val="196017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EBAB-E642-DDBC-B798-2F759057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growth experiment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745B1-AE8A-D47C-787E-06841499E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Growing plants in a greenhouse</a:t>
            </a:r>
          </a:p>
          <a:p>
            <a:r>
              <a:rPr lang="en-US" dirty="0"/>
              <a:t>Fungus reduces growth</a:t>
            </a:r>
          </a:p>
          <a:p>
            <a:r>
              <a:rPr lang="en-US" dirty="0"/>
              <a:t>Test for the effect of an anti-fungal treatment</a:t>
            </a:r>
          </a:p>
          <a:p>
            <a:r>
              <a:rPr lang="en-US" dirty="0"/>
              <a:t>Measure:</a:t>
            </a:r>
          </a:p>
          <a:p>
            <a:pPr lvl="1"/>
            <a:r>
              <a:rPr lang="en-US" dirty="0"/>
              <a:t>Beginning Height</a:t>
            </a:r>
          </a:p>
          <a:p>
            <a:pPr lvl="1"/>
            <a:r>
              <a:rPr lang="en-US" dirty="0"/>
              <a:t>End Height</a:t>
            </a:r>
          </a:p>
          <a:p>
            <a:pPr lvl="1"/>
            <a:r>
              <a:rPr lang="en-US" dirty="0"/>
              <a:t>Fungal status after treatment (0/1)</a:t>
            </a:r>
          </a:p>
          <a:p>
            <a:pPr lvl="1"/>
            <a:r>
              <a:rPr lang="en-US" dirty="0"/>
              <a:t>Treatment status (0/1)</a:t>
            </a:r>
          </a:p>
          <a:p>
            <a:r>
              <a:rPr lang="en-US" dirty="0"/>
              <a:t>What is our hypothesis and null hypothesis? </a:t>
            </a:r>
          </a:p>
          <a:p>
            <a:r>
              <a:rPr lang="en-US" dirty="0"/>
              <a:t>What is our response variable? </a:t>
            </a:r>
          </a:p>
          <a:p>
            <a:r>
              <a:rPr lang="en-US" dirty="0"/>
              <a:t>What predictor variables should we use? </a:t>
            </a:r>
          </a:p>
        </p:txBody>
      </p:sp>
      <p:pic>
        <p:nvPicPr>
          <p:cNvPr id="1026" name="Picture 2" descr="10+ Common Greenhouse Pests &amp; Diseases | Greenhouse Emporium">
            <a:extLst>
              <a:ext uri="{FF2B5EF4-FFF2-40B4-BE49-F238E27FC236}">
                <a16:creationId xmlns:a16="http://schemas.microsoft.com/office/drawing/2014/main" id="{46DC5E55-9CA0-DE96-2BDB-5A0FA0B0AAA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039" y="2020528"/>
            <a:ext cx="5230761" cy="39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4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FFC64-260C-0F32-43BC-296B26B7E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4E05-4D01-1387-A167-63E1084A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growth experiment</a:t>
            </a:r>
          </a:p>
        </p:txBody>
      </p:sp>
      <p:pic>
        <p:nvPicPr>
          <p:cNvPr id="1026" name="Picture 2" descr="10+ Common Greenhouse Pests &amp; Diseases | Greenhouse Emporium">
            <a:extLst>
              <a:ext uri="{FF2B5EF4-FFF2-40B4-BE49-F238E27FC236}">
                <a16:creationId xmlns:a16="http://schemas.microsoft.com/office/drawing/2014/main" id="{447A5F95-0395-8B28-99D5-4BCA7936D20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039" y="2020528"/>
            <a:ext cx="5230761" cy="39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61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46D9-AF56-D463-A745-FD3D1AFB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 – 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41D9-0F12-DB1B-EF1A-495B63876C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A and B are super highly correlated then the model will have a difficult time statistically separating their effects </a:t>
            </a:r>
          </a:p>
        </p:txBody>
      </p:sp>
      <p:pic>
        <p:nvPicPr>
          <p:cNvPr id="1026" name="Picture 2" descr="Multicollinearity in Machine Learning - Parth Shukla">
            <a:extLst>
              <a:ext uri="{FF2B5EF4-FFF2-40B4-BE49-F238E27FC236}">
                <a16:creationId xmlns:a16="http://schemas.microsoft.com/office/drawing/2014/main" id="{570F46A6-CF59-AA6C-9100-D7819170125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0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482</Words>
  <Application>Microsoft Macintosh PowerPoint</Application>
  <PresentationFormat>Widescreen</PresentationFormat>
  <Paragraphs>72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Times</vt:lpstr>
      <vt:lpstr>Times New Roman</vt:lpstr>
      <vt:lpstr>Office Theme</vt:lpstr>
      <vt:lpstr>Regression Equations</vt:lpstr>
      <vt:lpstr>Regression Assumptions</vt:lpstr>
      <vt:lpstr>How are height and weight related? </vt:lpstr>
      <vt:lpstr>How are height, weight, and sex related?</vt:lpstr>
      <vt:lpstr>Does exercise improve lung function? </vt:lpstr>
      <vt:lpstr>Plant growth experiment</vt:lpstr>
      <vt:lpstr>Plant growth experiment</vt:lpstr>
      <vt:lpstr>Multicollinearity – what does this mean?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Lily Johnson-Ulrich</dc:creator>
  <cp:lastModifiedBy>Lily Johnson-Ulrich</cp:lastModifiedBy>
  <cp:revision>8</cp:revision>
  <dcterms:created xsi:type="dcterms:W3CDTF">2025-10-15T15:18:57Z</dcterms:created>
  <dcterms:modified xsi:type="dcterms:W3CDTF">2025-10-17T21:03:49Z</dcterms:modified>
</cp:coreProperties>
</file>