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54" r:id="rId2"/>
    <p:sldId id="346" r:id="rId3"/>
    <p:sldId id="256" r:id="rId4"/>
    <p:sldId id="353" r:id="rId5"/>
    <p:sldId id="35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71680"/>
  </p:normalViewPr>
  <p:slideViewPr>
    <p:cSldViewPr snapToGrid="0">
      <p:cViewPr varScale="1">
        <p:scale>
          <a:sx n="75" d="100"/>
          <a:sy n="75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508A-DF2F-9E43-83CE-4A7CE9A3C21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230A-2C7C-4541-89D6-00172697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algebra we can estimate b0 and estimate b1 AND we can take a value for x and get a predicted y-hat. </a:t>
            </a:r>
          </a:p>
          <a:p>
            <a:r>
              <a:rPr lang="en-US" dirty="0"/>
              <a:t>We also get an estimate for E (the residuals). </a:t>
            </a:r>
          </a:p>
          <a:p>
            <a:r>
              <a:rPr lang="en-US" dirty="0"/>
              <a:t>The math for calculating b0 b1 and e is complicated, so we almost always let the computers do this for us. </a:t>
            </a:r>
          </a:p>
          <a:p>
            <a:endParaRPr lang="en-US" dirty="0"/>
          </a:p>
          <a:p>
            <a:r>
              <a:rPr lang="en-US" dirty="0"/>
              <a:t>Xi and </a:t>
            </a:r>
            <a:r>
              <a:rPr lang="en-US" dirty="0" err="1"/>
              <a:t>yi</a:t>
            </a:r>
            <a:r>
              <a:rPr lang="en-US" dirty="0"/>
              <a:t> are YOUR RAW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361-54E4-C34C-8538-D6D56ED3FB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or not a confound is a problem depends on which paths the true relationship goes </a:t>
            </a:r>
            <a:r>
              <a:rPr lang="en-US"/>
              <a:t>and what happens when we add them to the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80A8-2713-51EB-AB08-902037489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EF95-E338-5D3F-5044-41A8F27D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8DFC-F237-D0A1-7662-396ED67E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D9E5-EE84-82F1-D2B2-06E2E18C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A655-537F-94DB-611E-EF2254C6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77D4-D691-D745-7234-283AE93B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CAD02-89A7-DC06-7186-9CEE1E6F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9317-B536-F49D-2BB3-09D0BD0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8FC8-9B2E-A32B-EC5E-6296FC5F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E4B8-9265-9E60-DF98-E4DFBC0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EECFC-9AC4-B493-3FB7-F541A472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FCE2-438F-A218-D9D1-067E49B6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9643-083E-D8B7-7289-102DC62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9A3D-91E2-6B2C-2787-AC6E4EF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F225-D28A-ADE6-F47A-139E1F5A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6D8-9B91-A69F-584A-AF9EC8CA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28FE-52CC-9070-A74F-49167EC5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1AB0-898F-C2FF-C4C1-668451BE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4A76-847C-17ED-8959-206F03B0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B0B9-EC9F-4A68-52D9-B2EB64B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8AEC-B1A8-4320-5666-F2B2149E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0AA0-985B-7001-D3F6-EDFC60B2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84CD-3558-CA5E-8EA2-E872341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6837-D8E6-8C02-30D3-A74234E6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1E95-F9B3-AF35-7DEA-F133F91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797D-E14C-3923-C525-B249EC2D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ABF4-DDCD-0E8C-8DC4-F869D06CF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1DBC-59C2-1F2C-1DDB-0373DC26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0330-F3D6-B8D5-663D-E5EAC162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5A8A-710C-18EF-4188-E8CF11EF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1BE6-BD42-0A4E-C2E9-D032A3A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FED3-A736-12C7-2A9C-E925186B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11A4-81C5-D24D-BAAD-CF3AA1FC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9673-2BEA-8EE2-EA99-BAE918F3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8D94-1C9D-9CCB-4381-98551EB7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9412B-F811-A851-07F8-704C345E5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679C-BF6D-7EBD-6779-40DB213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BF6D0-34BC-F99C-700F-517AB3AE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18DE-9F2E-C035-E1F6-445AC4A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E867-0E7A-3F86-DD50-C4DAD7ED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B738-666F-7341-BB9F-3C905182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EAC6E-5E5E-7E63-B681-D80F1F2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DFB2-8663-DD5D-FE53-194D330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54E0-26B7-52F9-97BA-5DCD6B6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6FC7-57D5-B8B2-95E7-A6CE72F4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FB54-371E-FE2A-7793-64203DAB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E81F-399D-9E33-9655-C55A3AF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1395-5B65-39AC-880E-8C4D6F33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490-04B9-0B1B-8F0D-1F50CEE8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A923-717D-38BF-58BC-80D0C5DA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4108-D190-9CEE-C858-B0C872D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41ED-A585-CE62-DBF5-15F0BF0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7D4-7D60-BA78-EF7B-8E5B381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F3579-5D36-A369-F884-721E9F74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8694-2305-EFD3-57D9-04055BC0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8F15-9279-1831-3D9E-F4DBF85A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73E1-7B47-9F61-9606-E972EE77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4F75-CD20-A112-A208-140CD35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7E1F2-C817-895F-6932-F70D219E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F891-3B9C-6C81-A48B-74CB19B2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5A5F-4794-2251-E444-59A5C263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52D52-05F1-DB4C-B748-A8CFDB6EE81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F59-9D4E-84A4-19AC-45BDA7F3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93DE-4957-6B2D-D2D8-C8B92217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04B-542A-FF70-4D66-0294D8F9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570F-2739-A18F-0B2F-63D99A53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37A-AFFF-914B-D6A6-4709C9CB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9D0C-531F-6930-B1B0-CAAD936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042"/>
            <a:ext cx="10515600" cy="4222833"/>
          </a:xfrm>
        </p:spPr>
        <p:txBody>
          <a:bodyPr>
            <a:normAutofit/>
          </a:bodyPr>
          <a:lstStyle/>
          <a:p>
            <a:r>
              <a:rPr lang="en-US" sz="4300" i="1" dirty="0" err="1">
                <a:latin typeface="Times" pitchFamily="2" charset="0"/>
              </a:rPr>
              <a:t>y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baseline="-25000" dirty="0">
                <a:latin typeface="Times" pitchFamily="2" charset="0"/>
              </a:rPr>
              <a:t>​</a:t>
            </a:r>
            <a:r>
              <a:rPr lang="en-US" sz="4300" i="1" dirty="0">
                <a:latin typeface="Times" pitchFamily="2" charset="0"/>
              </a:rPr>
              <a:t> = b</a:t>
            </a:r>
            <a:r>
              <a:rPr lang="en-US" sz="4300" i="1" baseline="-25000" dirty="0">
                <a:latin typeface="Times" pitchFamily="2" charset="0"/>
              </a:rPr>
              <a:t>0</a:t>
            </a:r>
            <a:r>
              <a:rPr lang="en-US" sz="4300" i="1" dirty="0">
                <a:latin typeface="Times" pitchFamily="2" charset="0"/>
              </a:rPr>
              <a:t>​ + b</a:t>
            </a:r>
            <a:r>
              <a:rPr lang="en-US" sz="4300" i="1" baseline="-25000" dirty="0">
                <a:latin typeface="Times" pitchFamily="2" charset="0"/>
              </a:rPr>
              <a:t>1</a:t>
            </a:r>
            <a:r>
              <a:rPr lang="en-US" sz="4300" i="1" dirty="0">
                <a:latin typeface="Times" pitchFamily="2" charset="0"/>
              </a:rPr>
              <a:t>​x</a:t>
            </a:r>
            <a:r>
              <a:rPr lang="en-US" sz="4300" i="1" baseline="-25000" dirty="0">
                <a:latin typeface="Times" pitchFamily="2" charset="0"/>
              </a:rPr>
              <a:t>i </a:t>
            </a:r>
            <a:r>
              <a:rPr lang="en-US" sz="4300" i="1" dirty="0">
                <a:latin typeface="Times" pitchFamily="2" charset="0"/>
              </a:rPr>
              <a:t>​+ </a:t>
            </a:r>
            <a:r>
              <a:rPr lang="en-US" sz="4300" i="1" dirty="0" err="1">
                <a:latin typeface="Times" pitchFamily="2" charset="0"/>
              </a:rPr>
              <a:t>e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dirty="0">
                <a:latin typeface="Times" pitchFamily="2" charset="0"/>
              </a:rPr>
              <a:t>​ </a:t>
            </a:r>
          </a:p>
          <a:p>
            <a:endParaRPr lang="en-US" b="1" dirty="0"/>
          </a:p>
          <a:p>
            <a:r>
              <a:rPr lang="en-US" sz="2800" b="1" i="1" dirty="0" err="1">
                <a:latin typeface="Times" pitchFamily="2" charset="0"/>
              </a:rPr>
              <a:t>y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i="1" baseline="-25000" dirty="0">
                <a:latin typeface="Times" pitchFamily="2" charset="0"/>
              </a:rPr>
              <a:t>​ </a:t>
            </a:r>
            <a:r>
              <a:rPr lang="en-US" dirty="0"/>
              <a:t>= observed outcome for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data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0</a:t>
            </a:r>
            <a:r>
              <a:rPr lang="en-US" dirty="0"/>
              <a:t> = intercept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1</a:t>
            </a:r>
            <a:r>
              <a:rPr lang="en-US" dirty="0"/>
              <a:t> = slope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x</a:t>
            </a:r>
            <a:r>
              <a:rPr lang="en-US" sz="2800" b="1" i="1" baseline="-25000" dirty="0">
                <a:latin typeface="Times" pitchFamily="2" charset="0"/>
              </a:rPr>
              <a:t>i</a:t>
            </a:r>
            <a:r>
              <a:rPr lang="en-US" dirty="0"/>
              <a:t> = predictor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 err="1">
                <a:latin typeface="Times" pitchFamily="2" charset="0"/>
              </a:rPr>
              <a:t>e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b="1" i="1" baseline="-25000" dirty="0">
                <a:latin typeface="Times" pitchFamily="2" charset="0"/>
              </a:rPr>
              <a:t> </a:t>
            </a:r>
            <a:r>
              <a:rPr lang="en-US" b="1" dirty="0"/>
              <a:t>​</a:t>
            </a:r>
            <a:r>
              <a:rPr lang="en-US" dirty="0"/>
              <a:t> = residual error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Residual - regression">
            <a:extLst>
              <a:ext uri="{FF2B5EF4-FFF2-40B4-BE49-F238E27FC236}">
                <a16:creationId xmlns:a16="http://schemas.microsoft.com/office/drawing/2014/main" id="{4B9964AA-CB0F-3AC7-2813-67BEBDE2C2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42" y="365124"/>
            <a:ext cx="510645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C7DAB-AE94-3EED-3596-506B54F9045A}"/>
              </a:ext>
            </a:extLst>
          </p:cNvPr>
          <p:cNvSpPr txBox="1"/>
          <p:nvPr/>
        </p:nvSpPr>
        <p:spPr>
          <a:xfrm>
            <a:off x="7794885" y="262825"/>
            <a:ext cx="1858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500" b="1" i="1" dirty="0">
                <a:solidFill>
                  <a:srgbClr val="0432FF"/>
                </a:solidFill>
                <a:latin typeface="Times" pitchFamily="2" charset="0"/>
              </a:rPr>
              <a:t>ŷ</a:t>
            </a:r>
            <a:r>
              <a:rPr lang="en-US" sz="2500" b="1" i="1" baseline="-25000" dirty="0" err="1">
                <a:solidFill>
                  <a:srgbClr val="0432FF"/>
                </a:solidFill>
                <a:latin typeface="Times" pitchFamily="2" charset="0"/>
              </a:rPr>
              <a:t>i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=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0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+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1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x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i</a:t>
            </a:r>
            <a:endParaRPr lang="en-US" sz="2500" baseline="-250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4A683-DC64-D02F-7AC1-CD6C31A5A392}"/>
              </a:ext>
            </a:extLst>
          </p:cNvPr>
          <p:cNvSpPr txBox="1"/>
          <p:nvPr/>
        </p:nvSpPr>
        <p:spPr>
          <a:xfrm>
            <a:off x="6527800" y="17929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latin typeface="Times" pitchFamily="2" charset="0"/>
              </a:rPr>
              <a:t>y</a:t>
            </a:r>
            <a:r>
              <a:rPr lang="en-US" sz="2500" b="1" i="1" baseline="-25000" dirty="0" err="1">
                <a:latin typeface="Times" pitchFamily="2" charset="0"/>
              </a:rPr>
              <a:t>i</a:t>
            </a:r>
            <a:endParaRPr 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DFAF9-932E-E762-5280-48F197D0303B}"/>
              </a:ext>
            </a:extLst>
          </p:cNvPr>
          <p:cNvSpPr txBox="1"/>
          <p:nvPr/>
        </p:nvSpPr>
        <p:spPr>
          <a:xfrm>
            <a:off x="10358203" y="2951946"/>
            <a:ext cx="404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latin typeface="Times" pitchFamily="2" charset="0"/>
              </a:rPr>
              <a:t>x</a:t>
            </a:r>
            <a:r>
              <a:rPr lang="en-US" sz="2500" b="1" i="1" baseline="-25000" dirty="0">
                <a:latin typeface="Times" pitchFamily="2" charset="0"/>
              </a:rPr>
              <a:t>i</a:t>
            </a: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56C55-CE31-040D-2E09-1A1C27B7F08C}"/>
              </a:ext>
            </a:extLst>
          </p:cNvPr>
          <p:cNvSpPr txBox="1"/>
          <p:nvPr/>
        </p:nvSpPr>
        <p:spPr>
          <a:xfrm>
            <a:off x="10762481" y="16906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solidFill>
                  <a:srgbClr val="FF0000"/>
                </a:solidFill>
                <a:latin typeface="Times" pitchFamily="2" charset="0"/>
              </a:rPr>
              <a:t>e</a:t>
            </a:r>
            <a:r>
              <a:rPr lang="en-US" sz="2500" b="1" i="1" baseline="-25000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4B029-604B-E772-75E9-391C989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1462E-12D5-2D0C-0303-136211C0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of relationship between x and y</a:t>
            </a:r>
          </a:p>
          <a:p>
            <a:r>
              <a:rPr lang="en-US" dirty="0"/>
              <a:t>Independent observations</a:t>
            </a:r>
          </a:p>
          <a:p>
            <a:r>
              <a:rPr lang="en-US" dirty="0"/>
              <a:t>Normality of residuals</a:t>
            </a:r>
          </a:p>
          <a:p>
            <a:r>
              <a:rPr lang="en-US" dirty="0"/>
              <a:t>Homoscedasticity of residuals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multicollinearity (predictors are not too highly correlated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17432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trolling for and Conditioning on a Variable">
            <a:extLst>
              <a:ext uri="{FF2B5EF4-FFF2-40B4-BE49-F238E27FC236}">
                <a16:creationId xmlns:a16="http://schemas.microsoft.com/office/drawing/2014/main" id="{B121B36B-0F15-5498-933B-55362FC8E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5"/>
          <a:stretch/>
        </p:blipFill>
        <p:spPr bwMode="auto">
          <a:xfrm>
            <a:off x="756138" y="803553"/>
            <a:ext cx="5339861" cy="49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ling for and Conditioning on a Variable">
            <a:extLst>
              <a:ext uri="{FF2B5EF4-FFF2-40B4-BE49-F238E27FC236}">
                <a16:creationId xmlns:a16="http://schemas.microsoft.com/office/drawing/2014/main" id="{EDFABBDE-D71C-CDAF-4F42-351434364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5"/>
          <a:stretch/>
        </p:blipFill>
        <p:spPr bwMode="auto">
          <a:xfrm>
            <a:off x="6424246" y="803554"/>
            <a:ext cx="5339861" cy="49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6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6D9-AF56-D463-A745-FD3D1AFB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– 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41D9-0F12-DB1B-EF1A-495B63876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 and B are super highly correlated then the model will have a difficult time statistically separating their effects </a:t>
            </a:r>
          </a:p>
        </p:txBody>
      </p:sp>
      <p:pic>
        <p:nvPicPr>
          <p:cNvPr id="1026" name="Picture 2" descr="Multicollinearity in Machine Learning - Parth Shukla">
            <a:extLst>
              <a:ext uri="{FF2B5EF4-FFF2-40B4-BE49-F238E27FC236}">
                <a16:creationId xmlns:a16="http://schemas.microsoft.com/office/drawing/2014/main" id="{570F46A6-CF59-AA6C-9100-D781917012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196</Words>
  <Application>Microsoft Macintosh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Times</vt:lpstr>
      <vt:lpstr>Times New Roman</vt:lpstr>
      <vt:lpstr>Office Theme</vt:lpstr>
      <vt:lpstr>Class Project</vt:lpstr>
      <vt:lpstr>Regression Equations</vt:lpstr>
      <vt:lpstr>Regression Assumptions</vt:lpstr>
      <vt:lpstr>PowerPoint Presentation</vt:lpstr>
      <vt:lpstr>Multicollinearity – what does this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11</cp:revision>
  <dcterms:created xsi:type="dcterms:W3CDTF">2025-10-15T15:18:57Z</dcterms:created>
  <dcterms:modified xsi:type="dcterms:W3CDTF">2025-10-21T21:42:41Z</dcterms:modified>
</cp:coreProperties>
</file>