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notesMasterIdLst>
    <p:notesMasterId r:id="rId20"/>
  </p:notesMasterIdLst>
  <p:sldIdLst>
    <p:sldId id="256" r:id="rId2"/>
    <p:sldId id="268" r:id="rId3"/>
    <p:sldId id="275" r:id="rId4"/>
    <p:sldId id="274" r:id="rId5"/>
    <p:sldId id="257" r:id="rId6"/>
    <p:sldId id="259" r:id="rId7"/>
    <p:sldId id="261" r:id="rId8"/>
    <p:sldId id="262" r:id="rId9"/>
    <p:sldId id="266" r:id="rId10"/>
    <p:sldId id="270" r:id="rId11"/>
    <p:sldId id="265" r:id="rId12"/>
    <p:sldId id="264" r:id="rId13"/>
    <p:sldId id="267" r:id="rId14"/>
    <p:sldId id="269" r:id="rId15"/>
    <p:sldId id="272" r:id="rId16"/>
    <p:sldId id="273" r:id="rId17"/>
    <p:sldId id="276" r:id="rId18"/>
    <p:sldId id="27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16CF234-E406-934C-BB24-648D341457D2}" v="65" dt="2022-10-23T23:58:08.2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301"/>
    <p:restoredTop sz="66336"/>
  </p:normalViewPr>
  <p:slideViewPr>
    <p:cSldViewPr snapToGrid="0">
      <p:cViewPr varScale="1">
        <p:scale>
          <a:sx n="86" d="100"/>
          <a:sy n="86" d="100"/>
        </p:scale>
        <p:origin x="248" y="8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E28651-CF54-423E-A106-8C76DC0ECFF2}"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D2426BDC-FA79-4B36-941A-30E6106502E9}">
      <dgm:prSet/>
      <dgm:spPr/>
      <dgm:t>
        <a:bodyPr/>
        <a:lstStyle/>
        <a:p>
          <a:pPr>
            <a:defRPr cap="all"/>
          </a:pPr>
          <a:r>
            <a:rPr lang="en-US" dirty="0"/>
            <a:t>Overall growth</a:t>
          </a:r>
        </a:p>
        <a:p>
          <a:pPr>
            <a:defRPr cap="all"/>
          </a:pPr>
          <a:r>
            <a:rPr lang="en-US" dirty="0"/>
            <a:t>17.0%</a:t>
          </a:r>
        </a:p>
      </dgm:t>
    </dgm:pt>
    <dgm:pt modelId="{A1CA33EF-28A0-4101-916F-B56601D8B5FC}" type="parTrans" cxnId="{C1404022-E6AB-41DB-B279-7E83DB2B519E}">
      <dgm:prSet/>
      <dgm:spPr/>
      <dgm:t>
        <a:bodyPr/>
        <a:lstStyle/>
        <a:p>
          <a:endParaRPr lang="en-US"/>
        </a:p>
      </dgm:t>
    </dgm:pt>
    <dgm:pt modelId="{F686D71F-8243-48A7-8964-1FCC18F963C0}" type="sibTrans" cxnId="{C1404022-E6AB-41DB-B279-7E83DB2B519E}">
      <dgm:prSet/>
      <dgm:spPr/>
      <dgm:t>
        <a:bodyPr/>
        <a:lstStyle/>
        <a:p>
          <a:endParaRPr lang="en-US"/>
        </a:p>
      </dgm:t>
    </dgm:pt>
    <dgm:pt modelId="{E089D35C-E718-45C8-BFBB-2859CEF8C0ED}">
      <dgm:prSet/>
      <dgm:spPr/>
      <dgm:t>
        <a:bodyPr/>
        <a:lstStyle/>
        <a:p>
          <a:pPr>
            <a:defRPr cap="all"/>
          </a:pPr>
          <a:r>
            <a:rPr lang="en-US" dirty="0"/>
            <a:t>Desktop growth</a:t>
          </a:r>
        </a:p>
        <a:p>
          <a:pPr>
            <a:defRPr cap="all"/>
          </a:pPr>
          <a:r>
            <a:rPr lang="en-US" dirty="0"/>
            <a:t>7.92%</a:t>
          </a:r>
        </a:p>
      </dgm:t>
    </dgm:pt>
    <dgm:pt modelId="{BC4233F0-4A0C-4B08-B729-0E7C08E07AD7}" type="parTrans" cxnId="{CA7E294F-B977-415F-AEDC-6EC7EA13B543}">
      <dgm:prSet/>
      <dgm:spPr/>
      <dgm:t>
        <a:bodyPr/>
        <a:lstStyle/>
        <a:p>
          <a:endParaRPr lang="en-US"/>
        </a:p>
      </dgm:t>
    </dgm:pt>
    <dgm:pt modelId="{6BC40C07-8EC7-4983-A2DE-D2DF531D5CDF}" type="sibTrans" cxnId="{CA7E294F-B977-415F-AEDC-6EC7EA13B543}">
      <dgm:prSet/>
      <dgm:spPr/>
      <dgm:t>
        <a:bodyPr/>
        <a:lstStyle/>
        <a:p>
          <a:endParaRPr lang="en-US"/>
        </a:p>
      </dgm:t>
    </dgm:pt>
    <dgm:pt modelId="{81F7C2AF-61D7-4FD9-A054-11AC85DB14A2}">
      <dgm:prSet/>
      <dgm:spPr/>
      <dgm:t>
        <a:bodyPr/>
        <a:lstStyle/>
        <a:p>
          <a:pPr>
            <a:defRPr cap="all"/>
          </a:pPr>
          <a:r>
            <a:rPr lang="en-US" dirty="0"/>
            <a:t>Mobile growth</a:t>
          </a:r>
        </a:p>
        <a:p>
          <a:pPr>
            <a:defRPr cap="all"/>
          </a:pPr>
          <a:r>
            <a:rPr lang="en-US" dirty="0"/>
            <a:t>26.1%</a:t>
          </a:r>
        </a:p>
      </dgm:t>
    </dgm:pt>
    <dgm:pt modelId="{73F40178-1DD1-4AEF-804D-673897E488A7}" type="parTrans" cxnId="{59BB0A86-8C28-4B00-9EF4-176504A6D31F}">
      <dgm:prSet/>
      <dgm:spPr/>
      <dgm:t>
        <a:bodyPr/>
        <a:lstStyle/>
        <a:p>
          <a:endParaRPr lang="en-US"/>
        </a:p>
      </dgm:t>
    </dgm:pt>
    <dgm:pt modelId="{18A3AAB9-E334-4143-89B9-404A5FDED85A}" type="sibTrans" cxnId="{59BB0A86-8C28-4B00-9EF4-176504A6D31F}">
      <dgm:prSet/>
      <dgm:spPr/>
      <dgm:t>
        <a:bodyPr/>
        <a:lstStyle/>
        <a:p>
          <a:endParaRPr lang="en-US"/>
        </a:p>
      </dgm:t>
    </dgm:pt>
    <dgm:pt modelId="{2A3DF228-5176-451E-B9BE-E7985FC9B244}" type="pres">
      <dgm:prSet presAssocID="{16E28651-CF54-423E-A106-8C76DC0ECFF2}" presName="root" presStyleCnt="0">
        <dgm:presLayoutVars>
          <dgm:dir/>
          <dgm:resizeHandles val="exact"/>
        </dgm:presLayoutVars>
      </dgm:prSet>
      <dgm:spPr/>
    </dgm:pt>
    <dgm:pt modelId="{09DA41DE-383C-4FCF-86CB-F4595631AD54}" type="pres">
      <dgm:prSet presAssocID="{D2426BDC-FA79-4B36-941A-30E6106502E9}" presName="compNode" presStyleCnt="0"/>
      <dgm:spPr/>
    </dgm:pt>
    <dgm:pt modelId="{11D1FB07-BE93-4DBE-B658-EDEBF1580775}" type="pres">
      <dgm:prSet presAssocID="{D2426BDC-FA79-4B36-941A-30E6106502E9}" presName="iconBgRect" presStyleLbl="bgShp" presStyleIdx="0" presStyleCnt="3"/>
      <dgm:spPr/>
    </dgm:pt>
    <dgm:pt modelId="{029ED6EE-590A-4F0F-96E3-5FF4521E9817}" type="pres">
      <dgm:prSet presAssocID="{D2426BDC-FA79-4B36-941A-30E6106502E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siness Growth"/>
        </a:ext>
      </dgm:extLst>
    </dgm:pt>
    <dgm:pt modelId="{8A67CB39-16F6-4448-938B-2AEDFE001CE8}" type="pres">
      <dgm:prSet presAssocID="{D2426BDC-FA79-4B36-941A-30E6106502E9}" presName="spaceRect" presStyleCnt="0"/>
      <dgm:spPr/>
    </dgm:pt>
    <dgm:pt modelId="{0B1005E6-BF71-4FE6-AD35-74ECB86A9292}" type="pres">
      <dgm:prSet presAssocID="{D2426BDC-FA79-4B36-941A-30E6106502E9}" presName="textRect" presStyleLbl="revTx" presStyleIdx="0" presStyleCnt="3">
        <dgm:presLayoutVars>
          <dgm:chMax val="1"/>
          <dgm:chPref val="1"/>
        </dgm:presLayoutVars>
      </dgm:prSet>
      <dgm:spPr/>
    </dgm:pt>
    <dgm:pt modelId="{3673AFDE-3A76-47E8-8B43-0A795538D2E5}" type="pres">
      <dgm:prSet presAssocID="{F686D71F-8243-48A7-8964-1FCC18F963C0}" presName="sibTrans" presStyleCnt="0"/>
      <dgm:spPr/>
    </dgm:pt>
    <dgm:pt modelId="{91846C51-1EF8-488E-BE8A-592AAD3FB46A}" type="pres">
      <dgm:prSet presAssocID="{E089D35C-E718-45C8-BFBB-2859CEF8C0ED}" presName="compNode" presStyleCnt="0"/>
      <dgm:spPr/>
    </dgm:pt>
    <dgm:pt modelId="{B5A65CB3-41CD-4A1E-BD07-CF8056189778}" type="pres">
      <dgm:prSet presAssocID="{E089D35C-E718-45C8-BFBB-2859CEF8C0ED}" presName="iconBgRect" presStyleLbl="bgShp" presStyleIdx="1" presStyleCnt="3"/>
      <dgm:spPr/>
    </dgm:pt>
    <dgm:pt modelId="{16320625-200E-4AAA-81EF-F3F76EC06A8A}" type="pres">
      <dgm:prSet presAssocID="{E089D35C-E718-45C8-BFBB-2859CEF8C0E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itor"/>
        </a:ext>
      </dgm:extLst>
    </dgm:pt>
    <dgm:pt modelId="{6470F104-E40F-42BF-9532-71FE11470C4B}" type="pres">
      <dgm:prSet presAssocID="{E089D35C-E718-45C8-BFBB-2859CEF8C0ED}" presName="spaceRect" presStyleCnt="0"/>
      <dgm:spPr/>
    </dgm:pt>
    <dgm:pt modelId="{A15A9776-253C-43B6-9C9F-392CDE812663}" type="pres">
      <dgm:prSet presAssocID="{E089D35C-E718-45C8-BFBB-2859CEF8C0ED}" presName="textRect" presStyleLbl="revTx" presStyleIdx="1" presStyleCnt="3">
        <dgm:presLayoutVars>
          <dgm:chMax val="1"/>
          <dgm:chPref val="1"/>
        </dgm:presLayoutVars>
      </dgm:prSet>
      <dgm:spPr/>
    </dgm:pt>
    <dgm:pt modelId="{CCC1FC61-3852-4A4C-A106-23F521AD0099}" type="pres">
      <dgm:prSet presAssocID="{6BC40C07-8EC7-4983-A2DE-D2DF531D5CDF}" presName="sibTrans" presStyleCnt="0"/>
      <dgm:spPr/>
    </dgm:pt>
    <dgm:pt modelId="{0E27150B-B431-45FC-B1CC-2323B596FBB1}" type="pres">
      <dgm:prSet presAssocID="{81F7C2AF-61D7-4FD9-A054-11AC85DB14A2}" presName="compNode" presStyleCnt="0"/>
      <dgm:spPr/>
    </dgm:pt>
    <dgm:pt modelId="{069A9749-37C8-42C0-908B-BB893B84500D}" type="pres">
      <dgm:prSet presAssocID="{81F7C2AF-61D7-4FD9-A054-11AC85DB14A2}" presName="iconBgRect" presStyleLbl="bgShp" presStyleIdx="2" presStyleCnt="3"/>
      <dgm:spPr/>
    </dgm:pt>
    <dgm:pt modelId="{B4160F7E-1831-4227-962B-4274F89610AD}" type="pres">
      <dgm:prSet presAssocID="{81F7C2AF-61D7-4FD9-A054-11AC85DB14A2}" presName="iconRect" presStyleLbl="node1" presStyleIdx="2" presStyleCnt="3" custLinFactNeighborX="2608" custLinFactNeighborY="-2042"/>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Smart Phone with solid fill"/>
        </a:ext>
      </dgm:extLst>
    </dgm:pt>
    <dgm:pt modelId="{1BBCC9D8-AA52-4524-8230-60502878A9DA}" type="pres">
      <dgm:prSet presAssocID="{81F7C2AF-61D7-4FD9-A054-11AC85DB14A2}" presName="spaceRect" presStyleCnt="0"/>
      <dgm:spPr/>
    </dgm:pt>
    <dgm:pt modelId="{F501705F-8399-4CAB-A450-8338CD007741}" type="pres">
      <dgm:prSet presAssocID="{81F7C2AF-61D7-4FD9-A054-11AC85DB14A2}" presName="textRect" presStyleLbl="revTx" presStyleIdx="2" presStyleCnt="3">
        <dgm:presLayoutVars>
          <dgm:chMax val="1"/>
          <dgm:chPref val="1"/>
        </dgm:presLayoutVars>
      </dgm:prSet>
      <dgm:spPr/>
    </dgm:pt>
  </dgm:ptLst>
  <dgm:cxnLst>
    <dgm:cxn modelId="{C1404022-E6AB-41DB-B279-7E83DB2B519E}" srcId="{16E28651-CF54-423E-A106-8C76DC0ECFF2}" destId="{D2426BDC-FA79-4B36-941A-30E6106502E9}" srcOrd="0" destOrd="0" parTransId="{A1CA33EF-28A0-4101-916F-B56601D8B5FC}" sibTransId="{F686D71F-8243-48A7-8964-1FCC18F963C0}"/>
    <dgm:cxn modelId="{5410622A-B746-4176-BAB2-EE2F2EC81D02}" type="presOf" srcId="{81F7C2AF-61D7-4FD9-A054-11AC85DB14A2}" destId="{F501705F-8399-4CAB-A450-8338CD007741}" srcOrd="0" destOrd="0" presId="urn:microsoft.com/office/officeart/2018/5/layout/IconCircleLabelList"/>
    <dgm:cxn modelId="{CA7E294F-B977-415F-AEDC-6EC7EA13B543}" srcId="{16E28651-CF54-423E-A106-8C76DC0ECFF2}" destId="{E089D35C-E718-45C8-BFBB-2859CEF8C0ED}" srcOrd="1" destOrd="0" parTransId="{BC4233F0-4A0C-4B08-B729-0E7C08E07AD7}" sibTransId="{6BC40C07-8EC7-4983-A2DE-D2DF531D5CDF}"/>
    <dgm:cxn modelId="{89732770-31A2-4580-9866-0EBB60436040}" type="presOf" srcId="{D2426BDC-FA79-4B36-941A-30E6106502E9}" destId="{0B1005E6-BF71-4FE6-AD35-74ECB86A9292}" srcOrd="0" destOrd="0" presId="urn:microsoft.com/office/officeart/2018/5/layout/IconCircleLabelList"/>
    <dgm:cxn modelId="{59BB0A86-8C28-4B00-9EF4-176504A6D31F}" srcId="{16E28651-CF54-423E-A106-8C76DC0ECFF2}" destId="{81F7C2AF-61D7-4FD9-A054-11AC85DB14A2}" srcOrd="2" destOrd="0" parTransId="{73F40178-1DD1-4AEF-804D-673897E488A7}" sibTransId="{18A3AAB9-E334-4143-89B9-404A5FDED85A}"/>
    <dgm:cxn modelId="{2205F9A2-CEC2-47F4-BF06-3DAACDF3A566}" type="presOf" srcId="{E089D35C-E718-45C8-BFBB-2859CEF8C0ED}" destId="{A15A9776-253C-43B6-9C9F-392CDE812663}" srcOrd="0" destOrd="0" presId="urn:microsoft.com/office/officeart/2018/5/layout/IconCircleLabelList"/>
    <dgm:cxn modelId="{EEE7ABEA-1534-48A9-84B0-FB995B94828D}" type="presOf" srcId="{16E28651-CF54-423E-A106-8C76DC0ECFF2}" destId="{2A3DF228-5176-451E-B9BE-E7985FC9B244}" srcOrd="0" destOrd="0" presId="urn:microsoft.com/office/officeart/2018/5/layout/IconCircleLabelList"/>
    <dgm:cxn modelId="{F3EEFFD8-7729-4E47-8ED8-2F9DF30EE4E5}" type="presParOf" srcId="{2A3DF228-5176-451E-B9BE-E7985FC9B244}" destId="{09DA41DE-383C-4FCF-86CB-F4595631AD54}" srcOrd="0" destOrd="0" presId="urn:microsoft.com/office/officeart/2018/5/layout/IconCircleLabelList"/>
    <dgm:cxn modelId="{0DCEB097-3BC9-4FA3-88A1-FCBED6A2B877}" type="presParOf" srcId="{09DA41DE-383C-4FCF-86CB-F4595631AD54}" destId="{11D1FB07-BE93-4DBE-B658-EDEBF1580775}" srcOrd="0" destOrd="0" presId="urn:microsoft.com/office/officeart/2018/5/layout/IconCircleLabelList"/>
    <dgm:cxn modelId="{5928C871-938D-47E1-9A27-ED7BFD83DBD4}" type="presParOf" srcId="{09DA41DE-383C-4FCF-86CB-F4595631AD54}" destId="{029ED6EE-590A-4F0F-96E3-5FF4521E9817}" srcOrd="1" destOrd="0" presId="urn:microsoft.com/office/officeart/2018/5/layout/IconCircleLabelList"/>
    <dgm:cxn modelId="{E25D1062-97A3-4F20-8711-E3460DF8BEEB}" type="presParOf" srcId="{09DA41DE-383C-4FCF-86CB-F4595631AD54}" destId="{8A67CB39-16F6-4448-938B-2AEDFE001CE8}" srcOrd="2" destOrd="0" presId="urn:microsoft.com/office/officeart/2018/5/layout/IconCircleLabelList"/>
    <dgm:cxn modelId="{100991F6-82DF-48C0-8D62-86428384E19A}" type="presParOf" srcId="{09DA41DE-383C-4FCF-86CB-F4595631AD54}" destId="{0B1005E6-BF71-4FE6-AD35-74ECB86A9292}" srcOrd="3" destOrd="0" presId="urn:microsoft.com/office/officeart/2018/5/layout/IconCircleLabelList"/>
    <dgm:cxn modelId="{FE5441DB-94B8-4A4E-A093-CED2DF55D69A}" type="presParOf" srcId="{2A3DF228-5176-451E-B9BE-E7985FC9B244}" destId="{3673AFDE-3A76-47E8-8B43-0A795538D2E5}" srcOrd="1" destOrd="0" presId="urn:microsoft.com/office/officeart/2018/5/layout/IconCircleLabelList"/>
    <dgm:cxn modelId="{2F05F983-1A18-44FD-8749-D03724909337}" type="presParOf" srcId="{2A3DF228-5176-451E-B9BE-E7985FC9B244}" destId="{91846C51-1EF8-488E-BE8A-592AAD3FB46A}" srcOrd="2" destOrd="0" presId="urn:microsoft.com/office/officeart/2018/5/layout/IconCircleLabelList"/>
    <dgm:cxn modelId="{C8BE53B5-C338-4BF9-90D2-5EEDBCD42209}" type="presParOf" srcId="{91846C51-1EF8-488E-BE8A-592AAD3FB46A}" destId="{B5A65CB3-41CD-4A1E-BD07-CF8056189778}" srcOrd="0" destOrd="0" presId="urn:microsoft.com/office/officeart/2018/5/layout/IconCircleLabelList"/>
    <dgm:cxn modelId="{7109BF3E-97CC-4521-93E7-772D4DA50EF2}" type="presParOf" srcId="{91846C51-1EF8-488E-BE8A-592AAD3FB46A}" destId="{16320625-200E-4AAA-81EF-F3F76EC06A8A}" srcOrd="1" destOrd="0" presId="urn:microsoft.com/office/officeart/2018/5/layout/IconCircleLabelList"/>
    <dgm:cxn modelId="{7B130252-F4D5-4E2D-AEDB-E632695754E2}" type="presParOf" srcId="{91846C51-1EF8-488E-BE8A-592AAD3FB46A}" destId="{6470F104-E40F-42BF-9532-71FE11470C4B}" srcOrd="2" destOrd="0" presId="urn:microsoft.com/office/officeart/2018/5/layout/IconCircleLabelList"/>
    <dgm:cxn modelId="{8C57B274-D997-4096-9CE8-F59C1F1FE142}" type="presParOf" srcId="{91846C51-1EF8-488E-BE8A-592AAD3FB46A}" destId="{A15A9776-253C-43B6-9C9F-392CDE812663}" srcOrd="3" destOrd="0" presId="urn:microsoft.com/office/officeart/2018/5/layout/IconCircleLabelList"/>
    <dgm:cxn modelId="{228034E7-5B25-4EA5-A565-BEE328E26867}" type="presParOf" srcId="{2A3DF228-5176-451E-B9BE-E7985FC9B244}" destId="{CCC1FC61-3852-4A4C-A106-23F521AD0099}" srcOrd="3" destOrd="0" presId="urn:microsoft.com/office/officeart/2018/5/layout/IconCircleLabelList"/>
    <dgm:cxn modelId="{825E2DA4-1A73-469F-AC93-39270CEDD520}" type="presParOf" srcId="{2A3DF228-5176-451E-B9BE-E7985FC9B244}" destId="{0E27150B-B431-45FC-B1CC-2323B596FBB1}" srcOrd="4" destOrd="0" presId="urn:microsoft.com/office/officeart/2018/5/layout/IconCircleLabelList"/>
    <dgm:cxn modelId="{EDC3EE92-637A-4F38-885D-9A82743AB674}" type="presParOf" srcId="{0E27150B-B431-45FC-B1CC-2323B596FBB1}" destId="{069A9749-37C8-42C0-908B-BB893B84500D}" srcOrd="0" destOrd="0" presId="urn:microsoft.com/office/officeart/2018/5/layout/IconCircleLabelList"/>
    <dgm:cxn modelId="{FB49FE2A-C35D-4689-BD84-C1263EC401D6}" type="presParOf" srcId="{0E27150B-B431-45FC-B1CC-2323B596FBB1}" destId="{B4160F7E-1831-4227-962B-4274F89610AD}" srcOrd="1" destOrd="0" presId="urn:microsoft.com/office/officeart/2018/5/layout/IconCircleLabelList"/>
    <dgm:cxn modelId="{F1A91274-36F5-48E8-B7A9-E8D0F4DE4D62}" type="presParOf" srcId="{0E27150B-B431-45FC-B1CC-2323B596FBB1}" destId="{1BBCC9D8-AA52-4524-8230-60502878A9DA}" srcOrd="2" destOrd="0" presId="urn:microsoft.com/office/officeart/2018/5/layout/IconCircleLabelList"/>
    <dgm:cxn modelId="{C4FCE994-21BA-43B8-82D1-E60F745D6470}" type="presParOf" srcId="{0E27150B-B431-45FC-B1CC-2323B596FBB1}" destId="{F501705F-8399-4CAB-A450-8338CD007741}"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C41E5EB-7189-49E2-9DB6-1F262BBC02FA}"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BA6FA92A-A94A-4A4E-8763-2965B8049C84}">
      <dgm:prSet/>
      <dgm:spPr/>
      <dgm:t>
        <a:bodyPr/>
        <a:lstStyle/>
        <a:p>
          <a:r>
            <a:rPr lang="en-US"/>
            <a:t>Given a more precise date/time of when bookings are made, could look for trends in when mobile devices are more commonly used</a:t>
          </a:r>
        </a:p>
      </dgm:t>
    </dgm:pt>
    <dgm:pt modelId="{47413B36-683A-46EF-8E6F-63D863292020}" type="parTrans" cxnId="{7EEA99DF-A0E1-4767-A4EE-D0E98556EC6F}">
      <dgm:prSet/>
      <dgm:spPr/>
      <dgm:t>
        <a:bodyPr/>
        <a:lstStyle/>
        <a:p>
          <a:endParaRPr lang="en-US"/>
        </a:p>
      </dgm:t>
    </dgm:pt>
    <dgm:pt modelId="{D8CD521E-E1E8-48EA-9967-CD4B6D26D8C3}" type="sibTrans" cxnId="{7EEA99DF-A0E1-4767-A4EE-D0E98556EC6F}">
      <dgm:prSet/>
      <dgm:spPr/>
      <dgm:t>
        <a:bodyPr/>
        <a:lstStyle/>
        <a:p>
          <a:endParaRPr lang="en-US"/>
        </a:p>
      </dgm:t>
    </dgm:pt>
    <dgm:pt modelId="{B1AF04DE-DF51-419B-96B3-A236B7A33A0C}">
      <dgm:prSet/>
      <dgm:spPr/>
      <dgm:t>
        <a:bodyPr/>
        <a:lstStyle/>
        <a:p>
          <a:r>
            <a:rPr lang="en-US" dirty="0"/>
            <a:t>Given the “Super Region” associated with </a:t>
          </a:r>
          <a:r>
            <a:rPr lang="en-US"/>
            <a:t>each “Property Country”, </a:t>
          </a:r>
          <a:r>
            <a:rPr lang="en-US" dirty="0"/>
            <a:t>could investigate whether customers booking through mobile devices are more/less likely to travel within the same region or outside of it</a:t>
          </a:r>
        </a:p>
      </dgm:t>
    </dgm:pt>
    <dgm:pt modelId="{B39606AC-5A82-4673-B601-F4FFC67C76EF}" type="parTrans" cxnId="{14C4BF90-787A-4629-AF16-E30A6DC3AD84}">
      <dgm:prSet/>
      <dgm:spPr/>
      <dgm:t>
        <a:bodyPr/>
        <a:lstStyle/>
        <a:p>
          <a:endParaRPr lang="en-US"/>
        </a:p>
      </dgm:t>
    </dgm:pt>
    <dgm:pt modelId="{03134E95-577D-4CCB-A287-FE4C56500282}" type="sibTrans" cxnId="{14C4BF90-787A-4629-AF16-E30A6DC3AD84}">
      <dgm:prSet/>
      <dgm:spPr/>
      <dgm:t>
        <a:bodyPr/>
        <a:lstStyle/>
        <a:p>
          <a:endParaRPr lang="en-US"/>
        </a:p>
      </dgm:t>
    </dgm:pt>
    <dgm:pt modelId="{026F093A-FC6C-1B48-A9DC-6EEBF1B70BC0}" type="pres">
      <dgm:prSet presAssocID="{BC41E5EB-7189-49E2-9DB6-1F262BBC02FA}" presName="hierChild1" presStyleCnt="0">
        <dgm:presLayoutVars>
          <dgm:chPref val="1"/>
          <dgm:dir/>
          <dgm:animOne val="branch"/>
          <dgm:animLvl val="lvl"/>
          <dgm:resizeHandles/>
        </dgm:presLayoutVars>
      </dgm:prSet>
      <dgm:spPr/>
    </dgm:pt>
    <dgm:pt modelId="{833BD0BC-1AFD-D949-BE28-2358DC49BFA1}" type="pres">
      <dgm:prSet presAssocID="{BA6FA92A-A94A-4A4E-8763-2965B8049C84}" presName="hierRoot1" presStyleCnt="0"/>
      <dgm:spPr/>
    </dgm:pt>
    <dgm:pt modelId="{880C8242-5A57-5E45-A8EF-2523668A9F16}" type="pres">
      <dgm:prSet presAssocID="{BA6FA92A-A94A-4A4E-8763-2965B8049C84}" presName="composite" presStyleCnt="0"/>
      <dgm:spPr/>
    </dgm:pt>
    <dgm:pt modelId="{8F43D7F4-9CF7-D445-8112-5407554A85D0}" type="pres">
      <dgm:prSet presAssocID="{BA6FA92A-A94A-4A4E-8763-2965B8049C84}" presName="background" presStyleLbl="node0" presStyleIdx="0" presStyleCnt="2"/>
      <dgm:spPr/>
    </dgm:pt>
    <dgm:pt modelId="{5C5A224E-B7F1-8847-9ECB-874369E3ABE4}" type="pres">
      <dgm:prSet presAssocID="{BA6FA92A-A94A-4A4E-8763-2965B8049C84}" presName="text" presStyleLbl="fgAcc0" presStyleIdx="0" presStyleCnt="2">
        <dgm:presLayoutVars>
          <dgm:chPref val="3"/>
        </dgm:presLayoutVars>
      </dgm:prSet>
      <dgm:spPr/>
    </dgm:pt>
    <dgm:pt modelId="{D4F6F062-1FB8-7E42-8148-728151F66E23}" type="pres">
      <dgm:prSet presAssocID="{BA6FA92A-A94A-4A4E-8763-2965B8049C84}" presName="hierChild2" presStyleCnt="0"/>
      <dgm:spPr/>
    </dgm:pt>
    <dgm:pt modelId="{76E8C372-E9AA-3B42-94CA-1DAB9F033139}" type="pres">
      <dgm:prSet presAssocID="{B1AF04DE-DF51-419B-96B3-A236B7A33A0C}" presName="hierRoot1" presStyleCnt="0"/>
      <dgm:spPr/>
    </dgm:pt>
    <dgm:pt modelId="{A0052D7D-36A2-8D45-810F-2968CAF232C3}" type="pres">
      <dgm:prSet presAssocID="{B1AF04DE-DF51-419B-96B3-A236B7A33A0C}" presName="composite" presStyleCnt="0"/>
      <dgm:spPr/>
    </dgm:pt>
    <dgm:pt modelId="{22089B12-2460-2246-8AF7-092BE63F2DB6}" type="pres">
      <dgm:prSet presAssocID="{B1AF04DE-DF51-419B-96B3-A236B7A33A0C}" presName="background" presStyleLbl="node0" presStyleIdx="1" presStyleCnt="2"/>
      <dgm:spPr/>
    </dgm:pt>
    <dgm:pt modelId="{35C8773A-0773-A140-95A6-C913D30AC506}" type="pres">
      <dgm:prSet presAssocID="{B1AF04DE-DF51-419B-96B3-A236B7A33A0C}" presName="text" presStyleLbl="fgAcc0" presStyleIdx="1" presStyleCnt="2">
        <dgm:presLayoutVars>
          <dgm:chPref val="3"/>
        </dgm:presLayoutVars>
      </dgm:prSet>
      <dgm:spPr/>
    </dgm:pt>
    <dgm:pt modelId="{57E1AFB4-C42D-1848-BD0D-88E258CAC3B1}" type="pres">
      <dgm:prSet presAssocID="{B1AF04DE-DF51-419B-96B3-A236B7A33A0C}" presName="hierChild2" presStyleCnt="0"/>
      <dgm:spPr/>
    </dgm:pt>
  </dgm:ptLst>
  <dgm:cxnLst>
    <dgm:cxn modelId="{2D26F480-18B2-CF4D-BAD6-5BA3B5E78538}" type="presOf" srcId="{BC41E5EB-7189-49E2-9DB6-1F262BBC02FA}" destId="{026F093A-FC6C-1B48-A9DC-6EEBF1B70BC0}" srcOrd="0" destOrd="0" presId="urn:microsoft.com/office/officeart/2005/8/layout/hierarchy1"/>
    <dgm:cxn modelId="{14C4BF90-787A-4629-AF16-E30A6DC3AD84}" srcId="{BC41E5EB-7189-49E2-9DB6-1F262BBC02FA}" destId="{B1AF04DE-DF51-419B-96B3-A236B7A33A0C}" srcOrd="1" destOrd="0" parTransId="{B39606AC-5A82-4673-B601-F4FFC67C76EF}" sibTransId="{03134E95-577D-4CCB-A287-FE4C56500282}"/>
    <dgm:cxn modelId="{7EEA99DF-A0E1-4767-A4EE-D0E98556EC6F}" srcId="{BC41E5EB-7189-49E2-9DB6-1F262BBC02FA}" destId="{BA6FA92A-A94A-4A4E-8763-2965B8049C84}" srcOrd="0" destOrd="0" parTransId="{47413B36-683A-46EF-8E6F-63D863292020}" sibTransId="{D8CD521E-E1E8-48EA-9967-CD4B6D26D8C3}"/>
    <dgm:cxn modelId="{4CC198E9-2823-814B-8B98-B324764711A6}" type="presOf" srcId="{BA6FA92A-A94A-4A4E-8763-2965B8049C84}" destId="{5C5A224E-B7F1-8847-9ECB-874369E3ABE4}" srcOrd="0" destOrd="0" presId="urn:microsoft.com/office/officeart/2005/8/layout/hierarchy1"/>
    <dgm:cxn modelId="{850BE0F5-D6A1-8746-9CB3-DEA80FA1ABD8}" type="presOf" srcId="{B1AF04DE-DF51-419B-96B3-A236B7A33A0C}" destId="{35C8773A-0773-A140-95A6-C913D30AC506}" srcOrd="0" destOrd="0" presId="urn:microsoft.com/office/officeart/2005/8/layout/hierarchy1"/>
    <dgm:cxn modelId="{E955FEE0-575A-5E41-9DAD-2A42178D3DD6}" type="presParOf" srcId="{026F093A-FC6C-1B48-A9DC-6EEBF1B70BC0}" destId="{833BD0BC-1AFD-D949-BE28-2358DC49BFA1}" srcOrd="0" destOrd="0" presId="urn:microsoft.com/office/officeart/2005/8/layout/hierarchy1"/>
    <dgm:cxn modelId="{E3713F49-D3D7-224B-8F0F-4128144EEBD1}" type="presParOf" srcId="{833BD0BC-1AFD-D949-BE28-2358DC49BFA1}" destId="{880C8242-5A57-5E45-A8EF-2523668A9F16}" srcOrd="0" destOrd="0" presId="urn:microsoft.com/office/officeart/2005/8/layout/hierarchy1"/>
    <dgm:cxn modelId="{3C4D7F77-0D28-684D-8428-270F2ACC6D12}" type="presParOf" srcId="{880C8242-5A57-5E45-A8EF-2523668A9F16}" destId="{8F43D7F4-9CF7-D445-8112-5407554A85D0}" srcOrd="0" destOrd="0" presId="urn:microsoft.com/office/officeart/2005/8/layout/hierarchy1"/>
    <dgm:cxn modelId="{814C4CBF-2A4D-294C-AAB5-7486C2AD962F}" type="presParOf" srcId="{880C8242-5A57-5E45-A8EF-2523668A9F16}" destId="{5C5A224E-B7F1-8847-9ECB-874369E3ABE4}" srcOrd="1" destOrd="0" presId="urn:microsoft.com/office/officeart/2005/8/layout/hierarchy1"/>
    <dgm:cxn modelId="{F888ADDF-E5DD-9A4F-B852-54F2137A285A}" type="presParOf" srcId="{833BD0BC-1AFD-D949-BE28-2358DC49BFA1}" destId="{D4F6F062-1FB8-7E42-8148-728151F66E23}" srcOrd="1" destOrd="0" presId="urn:microsoft.com/office/officeart/2005/8/layout/hierarchy1"/>
    <dgm:cxn modelId="{562745E1-1FB9-3E41-88DD-DED70E45A9AE}" type="presParOf" srcId="{026F093A-FC6C-1B48-A9DC-6EEBF1B70BC0}" destId="{76E8C372-E9AA-3B42-94CA-1DAB9F033139}" srcOrd="1" destOrd="0" presId="urn:microsoft.com/office/officeart/2005/8/layout/hierarchy1"/>
    <dgm:cxn modelId="{8C66C1FB-3DCD-9F43-95F0-69ED9521DA54}" type="presParOf" srcId="{76E8C372-E9AA-3B42-94CA-1DAB9F033139}" destId="{A0052D7D-36A2-8D45-810F-2968CAF232C3}" srcOrd="0" destOrd="0" presId="urn:microsoft.com/office/officeart/2005/8/layout/hierarchy1"/>
    <dgm:cxn modelId="{B835E82F-7E2C-5141-9ED6-A7409FF297C6}" type="presParOf" srcId="{A0052D7D-36A2-8D45-810F-2968CAF232C3}" destId="{22089B12-2460-2246-8AF7-092BE63F2DB6}" srcOrd="0" destOrd="0" presId="urn:microsoft.com/office/officeart/2005/8/layout/hierarchy1"/>
    <dgm:cxn modelId="{BF534C3B-F66E-B04B-A9C0-8AE0AEB2E41C}" type="presParOf" srcId="{A0052D7D-36A2-8D45-810F-2968CAF232C3}" destId="{35C8773A-0773-A140-95A6-C913D30AC506}" srcOrd="1" destOrd="0" presId="urn:microsoft.com/office/officeart/2005/8/layout/hierarchy1"/>
    <dgm:cxn modelId="{8DB8607A-86EF-BB44-9F27-477D3EDA0FC4}" type="presParOf" srcId="{76E8C372-E9AA-3B42-94CA-1DAB9F033139}" destId="{57E1AFB4-C42D-1848-BD0D-88E258CAC3B1}"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D1FB07-BE93-4DBE-B658-EDEBF1580775}">
      <dsp:nvSpPr>
        <dsp:cNvPr id="0" name=""/>
        <dsp:cNvSpPr/>
      </dsp:nvSpPr>
      <dsp:spPr>
        <a:xfrm>
          <a:off x="718549" y="1373"/>
          <a:ext cx="1818562" cy="18185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9ED6EE-590A-4F0F-96E3-5FF4521E9817}">
      <dsp:nvSpPr>
        <dsp:cNvPr id="0" name=""/>
        <dsp:cNvSpPr/>
      </dsp:nvSpPr>
      <dsp:spPr>
        <a:xfrm>
          <a:off x="1106112" y="388936"/>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B1005E6-BF71-4FE6-AD35-74ECB86A9292}">
      <dsp:nvSpPr>
        <dsp:cNvPr id="0" name=""/>
        <dsp:cNvSpPr/>
      </dsp:nvSpPr>
      <dsp:spPr>
        <a:xfrm>
          <a:off x="137206" y="2386374"/>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defRPr cap="all"/>
          </a:pPr>
          <a:r>
            <a:rPr lang="en-US" sz="2200" kern="1200" dirty="0"/>
            <a:t>Overall growth</a:t>
          </a:r>
        </a:p>
        <a:p>
          <a:pPr marL="0" lvl="0" indent="0" algn="ctr" defTabSz="977900">
            <a:lnSpc>
              <a:spcPct val="90000"/>
            </a:lnSpc>
            <a:spcBef>
              <a:spcPct val="0"/>
            </a:spcBef>
            <a:spcAft>
              <a:spcPct val="35000"/>
            </a:spcAft>
            <a:buNone/>
            <a:defRPr cap="all"/>
          </a:pPr>
          <a:r>
            <a:rPr lang="en-US" sz="2200" kern="1200" dirty="0"/>
            <a:t>17.0%</a:t>
          </a:r>
        </a:p>
      </dsp:txBody>
      <dsp:txXfrm>
        <a:off x="137206" y="2386374"/>
        <a:ext cx="2981250" cy="720000"/>
      </dsp:txXfrm>
    </dsp:sp>
    <dsp:sp modelId="{B5A65CB3-41CD-4A1E-BD07-CF8056189778}">
      <dsp:nvSpPr>
        <dsp:cNvPr id="0" name=""/>
        <dsp:cNvSpPr/>
      </dsp:nvSpPr>
      <dsp:spPr>
        <a:xfrm>
          <a:off x="4221518" y="1373"/>
          <a:ext cx="1818562" cy="18185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320625-200E-4AAA-81EF-F3F76EC06A8A}">
      <dsp:nvSpPr>
        <dsp:cNvPr id="0" name=""/>
        <dsp:cNvSpPr/>
      </dsp:nvSpPr>
      <dsp:spPr>
        <a:xfrm>
          <a:off x="4609081" y="388936"/>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15A9776-253C-43B6-9C9F-392CDE812663}">
      <dsp:nvSpPr>
        <dsp:cNvPr id="0" name=""/>
        <dsp:cNvSpPr/>
      </dsp:nvSpPr>
      <dsp:spPr>
        <a:xfrm>
          <a:off x="3640174" y="2386374"/>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defRPr cap="all"/>
          </a:pPr>
          <a:r>
            <a:rPr lang="en-US" sz="2200" kern="1200" dirty="0"/>
            <a:t>Desktop growth</a:t>
          </a:r>
        </a:p>
        <a:p>
          <a:pPr marL="0" lvl="0" indent="0" algn="ctr" defTabSz="977900">
            <a:lnSpc>
              <a:spcPct val="90000"/>
            </a:lnSpc>
            <a:spcBef>
              <a:spcPct val="0"/>
            </a:spcBef>
            <a:spcAft>
              <a:spcPct val="35000"/>
            </a:spcAft>
            <a:buNone/>
            <a:defRPr cap="all"/>
          </a:pPr>
          <a:r>
            <a:rPr lang="en-US" sz="2200" kern="1200" dirty="0"/>
            <a:t>7.92%</a:t>
          </a:r>
        </a:p>
      </dsp:txBody>
      <dsp:txXfrm>
        <a:off x="3640174" y="2386374"/>
        <a:ext cx="2981250" cy="720000"/>
      </dsp:txXfrm>
    </dsp:sp>
    <dsp:sp modelId="{069A9749-37C8-42C0-908B-BB893B84500D}">
      <dsp:nvSpPr>
        <dsp:cNvPr id="0" name=""/>
        <dsp:cNvSpPr/>
      </dsp:nvSpPr>
      <dsp:spPr>
        <a:xfrm>
          <a:off x="7724487" y="1373"/>
          <a:ext cx="1818562" cy="18185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160F7E-1831-4227-962B-4274F89610AD}">
      <dsp:nvSpPr>
        <dsp:cNvPr id="0" name=""/>
        <dsp:cNvSpPr/>
      </dsp:nvSpPr>
      <dsp:spPr>
        <a:xfrm>
          <a:off x="8139262" y="367629"/>
          <a:ext cx="1043437" cy="1043437"/>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501705F-8399-4CAB-A450-8338CD007741}">
      <dsp:nvSpPr>
        <dsp:cNvPr id="0" name=""/>
        <dsp:cNvSpPr/>
      </dsp:nvSpPr>
      <dsp:spPr>
        <a:xfrm>
          <a:off x="7143143" y="2386374"/>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defRPr cap="all"/>
          </a:pPr>
          <a:r>
            <a:rPr lang="en-US" sz="2200" kern="1200" dirty="0"/>
            <a:t>Mobile growth</a:t>
          </a:r>
        </a:p>
        <a:p>
          <a:pPr marL="0" lvl="0" indent="0" algn="ctr" defTabSz="977900">
            <a:lnSpc>
              <a:spcPct val="90000"/>
            </a:lnSpc>
            <a:spcBef>
              <a:spcPct val="0"/>
            </a:spcBef>
            <a:spcAft>
              <a:spcPct val="35000"/>
            </a:spcAft>
            <a:buNone/>
            <a:defRPr cap="all"/>
          </a:pPr>
          <a:r>
            <a:rPr lang="en-US" sz="2200" kern="1200" dirty="0"/>
            <a:t>26.1%</a:t>
          </a:r>
        </a:p>
      </dsp:txBody>
      <dsp:txXfrm>
        <a:off x="7143143" y="2386374"/>
        <a:ext cx="29812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43D7F4-9CF7-D445-8112-5407554A85D0}">
      <dsp:nvSpPr>
        <dsp:cNvPr id="0" name=""/>
        <dsp:cNvSpPr/>
      </dsp:nvSpPr>
      <dsp:spPr>
        <a:xfrm>
          <a:off x="238000" y="992"/>
          <a:ext cx="4193827" cy="26630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C5A224E-B7F1-8847-9ECB-874369E3ABE4}">
      <dsp:nvSpPr>
        <dsp:cNvPr id="0" name=""/>
        <dsp:cNvSpPr/>
      </dsp:nvSpPr>
      <dsp:spPr>
        <a:xfrm>
          <a:off x="703981" y="443674"/>
          <a:ext cx="4193827" cy="266308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Given a more precise date/time of when bookings are made, could look for trends in when mobile devices are more commonly used</a:t>
          </a:r>
        </a:p>
      </dsp:txBody>
      <dsp:txXfrm>
        <a:off x="781980" y="521673"/>
        <a:ext cx="4037829" cy="2507082"/>
      </dsp:txXfrm>
    </dsp:sp>
    <dsp:sp modelId="{22089B12-2460-2246-8AF7-092BE63F2DB6}">
      <dsp:nvSpPr>
        <dsp:cNvPr id="0" name=""/>
        <dsp:cNvSpPr/>
      </dsp:nvSpPr>
      <dsp:spPr>
        <a:xfrm>
          <a:off x="5363790" y="992"/>
          <a:ext cx="4193827" cy="26630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5C8773A-0773-A140-95A6-C913D30AC506}">
      <dsp:nvSpPr>
        <dsp:cNvPr id="0" name=""/>
        <dsp:cNvSpPr/>
      </dsp:nvSpPr>
      <dsp:spPr>
        <a:xfrm>
          <a:off x="5829771" y="443674"/>
          <a:ext cx="4193827" cy="266308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Given the “Super Region” associated with </a:t>
          </a:r>
          <a:r>
            <a:rPr lang="en-US" sz="2300" kern="1200"/>
            <a:t>each “Property Country”, </a:t>
          </a:r>
          <a:r>
            <a:rPr lang="en-US" sz="2300" kern="1200" dirty="0"/>
            <a:t>could investigate whether customers booking through mobile devices are more/less likely to travel within the same region or outside of it</a:t>
          </a:r>
        </a:p>
      </dsp:txBody>
      <dsp:txXfrm>
        <a:off x="5907770" y="521673"/>
        <a:ext cx="4037829" cy="2507082"/>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37BF07-E3ED-6C4F-96C4-0005776226CE}" type="datetimeFigureOut">
              <a:rPr lang="en-US" smtClean="0"/>
              <a:t>10/22/22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EC3EC3-207E-4042-B0A6-2EA2A234D235}" type="slidenum">
              <a:rPr lang="en-US" smtClean="0"/>
              <a:t>‹#›</a:t>
            </a:fld>
            <a:endParaRPr lang="en-US"/>
          </a:p>
        </p:txBody>
      </p:sp>
    </p:spTree>
    <p:extLst>
      <p:ext uri="{BB962C8B-B14F-4D97-AF65-F5344CB8AC3E}">
        <p14:creationId xmlns:p14="http://schemas.microsoft.com/office/powerpoint/2010/main" val="2944128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I’ve chosen to mainly focus on how users are using the various platforms and how this has changed over time</a:t>
            </a:r>
          </a:p>
        </p:txBody>
      </p:sp>
      <p:sp>
        <p:nvSpPr>
          <p:cNvPr id="4" name="Slide Number Placeholder 3"/>
          <p:cNvSpPr>
            <a:spLocks noGrp="1"/>
          </p:cNvSpPr>
          <p:nvPr>
            <p:ph type="sldNum" sz="quarter" idx="5"/>
          </p:nvPr>
        </p:nvSpPr>
        <p:spPr/>
        <p:txBody>
          <a:bodyPr/>
          <a:lstStyle/>
          <a:p>
            <a:fld id="{7CEC3EC3-207E-4042-B0A6-2EA2A234D235}" type="slidenum">
              <a:rPr lang="en-US" smtClean="0"/>
              <a:t>1</a:t>
            </a:fld>
            <a:endParaRPr lang="en-US"/>
          </a:p>
        </p:txBody>
      </p:sp>
    </p:spTree>
    <p:extLst>
      <p:ext uri="{BB962C8B-B14F-4D97-AF65-F5344CB8AC3E}">
        <p14:creationId xmlns:p14="http://schemas.microsoft.com/office/powerpoint/2010/main" val="25309211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 pretty even split between the 3 platform types when we only consider bookings made for hotels in the same country</a:t>
            </a:r>
          </a:p>
          <a:p>
            <a:endParaRPr lang="en-US" dirty="0"/>
          </a:p>
          <a:p>
            <a:r>
              <a:rPr lang="en-US" dirty="0"/>
              <a:t>This is much more skewed to mobile devices compared to the entire dataset which is much closer to a 50/50 split</a:t>
            </a:r>
          </a:p>
          <a:p>
            <a:endParaRPr lang="en-US" dirty="0"/>
          </a:p>
          <a:p>
            <a:r>
              <a:rPr lang="en-US" dirty="0"/>
              <a:t>So we can say that a customer booking a hotel in the same country is more likely to be using a mobile device.</a:t>
            </a:r>
          </a:p>
        </p:txBody>
      </p:sp>
      <p:sp>
        <p:nvSpPr>
          <p:cNvPr id="4" name="Slide Number Placeholder 3"/>
          <p:cNvSpPr>
            <a:spLocks noGrp="1"/>
          </p:cNvSpPr>
          <p:nvPr>
            <p:ph type="sldNum" sz="quarter" idx="5"/>
          </p:nvPr>
        </p:nvSpPr>
        <p:spPr/>
        <p:txBody>
          <a:bodyPr/>
          <a:lstStyle/>
          <a:p>
            <a:fld id="{7CEC3EC3-207E-4042-B0A6-2EA2A234D235}" type="slidenum">
              <a:rPr lang="en-US" smtClean="0"/>
              <a:t>10</a:t>
            </a:fld>
            <a:endParaRPr lang="en-US"/>
          </a:p>
        </p:txBody>
      </p:sp>
    </p:spTree>
    <p:extLst>
      <p:ext uri="{BB962C8B-B14F-4D97-AF65-F5344CB8AC3E}">
        <p14:creationId xmlns:p14="http://schemas.microsoft.com/office/powerpoint/2010/main" val="36603251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EC3EC3-207E-4042-B0A6-2EA2A234D235}" type="slidenum">
              <a:rPr lang="en-US" smtClean="0"/>
              <a:t>11</a:t>
            </a:fld>
            <a:endParaRPr lang="en-US"/>
          </a:p>
        </p:txBody>
      </p:sp>
    </p:spTree>
    <p:extLst>
      <p:ext uri="{BB962C8B-B14F-4D97-AF65-F5344CB8AC3E}">
        <p14:creationId xmlns:p14="http://schemas.microsoft.com/office/powerpoint/2010/main" val="40461021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EC3EC3-207E-4042-B0A6-2EA2A234D235}" type="slidenum">
              <a:rPr lang="en-US" smtClean="0"/>
              <a:t>12</a:t>
            </a:fld>
            <a:endParaRPr lang="en-US"/>
          </a:p>
        </p:txBody>
      </p:sp>
    </p:spTree>
    <p:extLst>
      <p:ext uri="{BB962C8B-B14F-4D97-AF65-F5344CB8AC3E}">
        <p14:creationId xmlns:p14="http://schemas.microsoft.com/office/powerpoint/2010/main" val="28391233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line graph shows the time between when a booking is made and when the customer checked in. Its clear to see that bookings with very small windows are more likely to be made through a mobile device </a:t>
            </a:r>
          </a:p>
          <a:p>
            <a:endParaRPr lang="en-US" dirty="0"/>
          </a:p>
          <a:p>
            <a:r>
              <a:rPr lang="en-US" dirty="0"/>
              <a:t>In fact 59.5% of bookings made 0 to 3 days before check in are made through mobile (compared to 54% which is the average across all of the data.</a:t>
            </a:r>
          </a:p>
          <a:p>
            <a:endParaRPr lang="en-US" dirty="0"/>
          </a:p>
          <a:p>
            <a:r>
              <a:rPr lang="en-US" dirty="0"/>
              <a:t>Aside from this the differences are relatively small and I would say more likely down to natural variation</a:t>
            </a:r>
          </a:p>
        </p:txBody>
      </p:sp>
      <p:sp>
        <p:nvSpPr>
          <p:cNvPr id="4" name="Slide Number Placeholder 3"/>
          <p:cNvSpPr>
            <a:spLocks noGrp="1"/>
          </p:cNvSpPr>
          <p:nvPr>
            <p:ph type="sldNum" sz="quarter" idx="5"/>
          </p:nvPr>
        </p:nvSpPr>
        <p:spPr/>
        <p:txBody>
          <a:bodyPr/>
          <a:lstStyle/>
          <a:p>
            <a:fld id="{7CEC3EC3-207E-4042-B0A6-2EA2A234D235}" type="slidenum">
              <a:rPr lang="en-US" smtClean="0"/>
              <a:t>13</a:t>
            </a:fld>
            <a:endParaRPr lang="en-US"/>
          </a:p>
        </p:txBody>
      </p:sp>
    </p:spTree>
    <p:extLst>
      <p:ext uri="{BB962C8B-B14F-4D97-AF65-F5344CB8AC3E}">
        <p14:creationId xmlns:p14="http://schemas.microsoft.com/office/powerpoint/2010/main" val="10727415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investigate this I looked at the Net Gross Booking Value divided by the number of orders, so its actually the average amount spent per traveler.</a:t>
            </a:r>
          </a:p>
          <a:p>
            <a:endParaRPr lang="en-US" dirty="0"/>
          </a:p>
          <a:p>
            <a:r>
              <a:rPr lang="en-US" dirty="0"/>
              <a:t>The boxplots show that there is definitely a skew towards higher value bookings being made through desktop</a:t>
            </a:r>
          </a:p>
          <a:p>
            <a:endParaRPr lang="en-US" dirty="0"/>
          </a:p>
          <a:p>
            <a:r>
              <a:rPr lang="en-US" dirty="0"/>
              <a:t>The values are approximately normally distributed so I conducted a t-test which is a hypothesis test to determine of the means of the two sets are significantly different.</a:t>
            </a:r>
          </a:p>
          <a:p>
            <a:endParaRPr lang="en-US" dirty="0"/>
          </a:p>
          <a:p>
            <a:r>
              <a:rPr lang="en-US" dirty="0"/>
              <a:t>I carried this out both with and without the “outlier” values and in both cases, the p value was 0 to at least about 20 decimal places – which means that the data very strongly suggests that higher value bookings are made with a desktop.</a:t>
            </a:r>
          </a:p>
          <a:p>
            <a:endParaRPr lang="en-US" dirty="0"/>
          </a:p>
          <a:p>
            <a:r>
              <a:rPr lang="en-US" dirty="0"/>
              <a:t>Orange line is median, green dashed is mean</a:t>
            </a:r>
          </a:p>
          <a:p>
            <a:endParaRPr lang="en-US" dirty="0"/>
          </a:p>
          <a:p>
            <a:endParaRPr lang="en-US" dirty="0"/>
          </a:p>
        </p:txBody>
      </p:sp>
      <p:sp>
        <p:nvSpPr>
          <p:cNvPr id="4" name="Slide Number Placeholder 3"/>
          <p:cNvSpPr>
            <a:spLocks noGrp="1"/>
          </p:cNvSpPr>
          <p:nvPr>
            <p:ph type="sldNum" sz="quarter" idx="5"/>
          </p:nvPr>
        </p:nvSpPr>
        <p:spPr/>
        <p:txBody>
          <a:bodyPr/>
          <a:lstStyle/>
          <a:p>
            <a:fld id="{7CEC3EC3-207E-4042-B0A6-2EA2A234D235}" type="slidenum">
              <a:rPr lang="en-US" smtClean="0"/>
              <a:t>14</a:t>
            </a:fld>
            <a:endParaRPr lang="en-US"/>
          </a:p>
        </p:txBody>
      </p:sp>
    </p:spTree>
    <p:extLst>
      <p:ext uri="{BB962C8B-B14F-4D97-AF65-F5344CB8AC3E}">
        <p14:creationId xmlns:p14="http://schemas.microsoft.com/office/powerpoint/2010/main" val="32304014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Smaller sized bookings, specifically those for 5 people and below are more likely to be made through a mobile device </a:t>
            </a:r>
          </a:p>
          <a:p>
            <a:endParaRPr lang="en-US" dirty="0"/>
          </a:p>
          <a:p>
            <a:r>
              <a:rPr lang="en-US" dirty="0"/>
              <a:t>As booking size increases, we see that desktop begins to take over, and we see that a user making a large group booking is more likely to do it via a desktop.</a:t>
            </a:r>
          </a:p>
        </p:txBody>
      </p:sp>
      <p:sp>
        <p:nvSpPr>
          <p:cNvPr id="4" name="Slide Number Placeholder 3"/>
          <p:cNvSpPr>
            <a:spLocks noGrp="1"/>
          </p:cNvSpPr>
          <p:nvPr>
            <p:ph type="sldNum" sz="quarter" idx="5"/>
          </p:nvPr>
        </p:nvSpPr>
        <p:spPr/>
        <p:txBody>
          <a:bodyPr/>
          <a:lstStyle/>
          <a:p>
            <a:fld id="{7CEC3EC3-207E-4042-B0A6-2EA2A234D235}" type="slidenum">
              <a:rPr lang="en-US" smtClean="0"/>
              <a:t>15</a:t>
            </a:fld>
            <a:endParaRPr lang="en-US"/>
          </a:p>
        </p:txBody>
      </p:sp>
    </p:spTree>
    <p:extLst>
      <p:ext uri="{BB962C8B-B14F-4D97-AF65-F5344CB8AC3E}">
        <p14:creationId xmlns:p14="http://schemas.microsoft.com/office/powerpoint/2010/main" val="21295651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Invest in development of the mobile application, since this is the fastest growing market. Making is quicker and easier to book a hotel will attract and retain more of the users who are booking for individuals and small groups at less expensive hotels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Ensure that the app is highlighting the best deals to users, again since we’ve seen that these customers are spending less, an offer may be more likely to be clicked on through a mobile device than on desktop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Increase advertising for the application in Latin America and EMEA since use of desktop was most common here. Making booking more convenient in these areas could help to capture the market of users looking to quickly book less expensive hotels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Further develop the desktop site experience with reviews/details of hotels</a:t>
            </a:r>
            <a:r>
              <a:rPr lang="en-US" sz="1200" dirty="0"/>
              <a:t>. Since users are typically booking more expensive hotels through a desktop, they will likely spend more time and effort deciding, so streamlining this process would be beneficial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Provide deals for large group bookings on the desktop site</a:t>
            </a:r>
            <a:r>
              <a:rPr lang="en-US" sz="1200" dirty="0"/>
              <a:t>, since we’ve seen that large family or company holidays are typically booked through a desktop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p:txBody>
      </p:sp>
      <p:sp>
        <p:nvSpPr>
          <p:cNvPr id="4" name="Slide Number Placeholder 3"/>
          <p:cNvSpPr>
            <a:spLocks noGrp="1"/>
          </p:cNvSpPr>
          <p:nvPr>
            <p:ph type="sldNum" sz="quarter" idx="5"/>
          </p:nvPr>
        </p:nvSpPr>
        <p:spPr/>
        <p:txBody>
          <a:bodyPr/>
          <a:lstStyle/>
          <a:p>
            <a:fld id="{7CEC3EC3-207E-4042-B0A6-2EA2A234D235}" type="slidenum">
              <a:rPr lang="en-US" smtClean="0"/>
              <a:t>16</a:t>
            </a:fld>
            <a:endParaRPr lang="en-US"/>
          </a:p>
        </p:txBody>
      </p:sp>
    </p:spTree>
    <p:extLst>
      <p:ext uri="{BB962C8B-B14F-4D97-AF65-F5344CB8AC3E}">
        <p14:creationId xmlns:p14="http://schemas.microsoft.com/office/powerpoint/2010/main" val="35700481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Given a more precise date/time of when bookings are made, could look for trends in when mobile devices are more commonly used</a:t>
            </a:r>
          </a:p>
          <a:p>
            <a:endParaRPr lang="en-US" dirty="0"/>
          </a:p>
        </p:txBody>
      </p:sp>
      <p:sp>
        <p:nvSpPr>
          <p:cNvPr id="4" name="Slide Number Placeholder 3"/>
          <p:cNvSpPr>
            <a:spLocks noGrp="1"/>
          </p:cNvSpPr>
          <p:nvPr>
            <p:ph type="sldNum" sz="quarter" idx="5"/>
          </p:nvPr>
        </p:nvSpPr>
        <p:spPr/>
        <p:txBody>
          <a:bodyPr/>
          <a:lstStyle/>
          <a:p>
            <a:fld id="{7CEC3EC3-207E-4042-B0A6-2EA2A234D235}" type="slidenum">
              <a:rPr lang="en-US" smtClean="0"/>
              <a:t>17</a:t>
            </a:fld>
            <a:endParaRPr lang="en-US"/>
          </a:p>
        </p:txBody>
      </p:sp>
    </p:spTree>
    <p:extLst>
      <p:ext uri="{BB962C8B-B14F-4D97-AF65-F5344CB8AC3E}">
        <p14:creationId xmlns:p14="http://schemas.microsoft.com/office/powerpoint/2010/main" val="2368143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quick summary of the insights and I’ll go into more detail for each of these</a:t>
            </a:r>
          </a:p>
        </p:txBody>
      </p:sp>
      <p:sp>
        <p:nvSpPr>
          <p:cNvPr id="4" name="Slide Number Placeholder 3"/>
          <p:cNvSpPr>
            <a:spLocks noGrp="1"/>
          </p:cNvSpPr>
          <p:nvPr>
            <p:ph type="sldNum" sz="quarter" idx="5"/>
          </p:nvPr>
        </p:nvSpPr>
        <p:spPr/>
        <p:txBody>
          <a:bodyPr/>
          <a:lstStyle/>
          <a:p>
            <a:fld id="{7CEC3EC3-207E-4042-B0A6-2EA2A234D235}" type="slidenum">
              <a:rPr lang="en-US" smtClean="0"/>
              <a:t>2</a:t>
            </a:fld>
            <a:endParaRPr lang="en-US"/>
          </a:p>
        </p:txBody>
      </p:sp>
    </p:spTree>
    <p:extLst>
      <p:ext uri="{BB962C8B-B14F-4D97-AF65-F5344CB8AC3E}">
        <p14:creationId xmlns:p14="http://schemas.microsoft.com/office/powerpoint/2010/main" val="3084529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Throughout the presentation I’ll mention hypothesis tests a couple of times, and I’ve used a significance level of 0.05</a:t>
            </a:r>
          </a:p>
          <a:p>
            <a:endParaRPr lang="en-US" dirty="0"/>
          </a:p>
          <a:p>
            <a:r>
              <a:rPr lang="en-US" dirty="0"/>
              <a:t>and in case you aren’t familiar with this all you need to remember is if the p-value is less than 0.05 then we have some kind of significant result</a:t>
            </a:r>
          </a:p>
          <a:p>
            <a:endParaRPr lang="en-US" dirty="0"/>
          </a:p>
          <a:p>
            <a:r>
              <a:rPr lang="en-US" dirty="0"/>
              <a:t>But I’ll be very clear about this as we go along</a:t>
            </a:r>
          </a:p>
        </p:txBody>
      </p:sp>
      <p:sp>
        <p:nvSpPr>
          <p:cNvPr id="4" name="Slide Number Placeholder 3"/>
          <p:cNvSpPr>
            <a:spLocks noGrp="1"/>
          </p:cNvSpPr>
          <p:nvPr>
            <p:ph type="sldNum" sz="quarter" idx="5"/>
          </p:nvPr>
        </p:nvSpPr>
        <p:spPr/>
        <p:txBody>
          <a:bodyPr/>
          <a:lstStyle/>
          <a:p>
            <a:fld id="{7CEC3EC3-207E-4042-B0A6-2EA2A234D235}" type="slidenum">
              <a:rPr lang="en-US" smtClean="0"/>
              <a:t>3</a:t>
            </a:fld>
            <a:endParaRPr lang="en-US"/>
          </a:p>
        </p:txBody>
      </p:sp>
    </p:spTree>
    <p:extLst>
      <p:ext uri="{BB962C8B-B14F-4D97-AF65-F5344CB8AC3E}">
        <p14:creationId xmlns:p14="http://schemas.microsoft.com/office/powerpoint/2010/main" val="35878064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Between November 2016 and November 2017 there has been an overall increase in the number of bookings by 17%</a:t>
            </a:r>
          </a:p>
          <a:p>
            <a:endParaRPr lang="en-US" dirty="0"/>
          </a:p>
          <a:p>
            <a:r>
              <a:rPr lang="en-US" dirty="0"/>
              <a:t>And desktop bookings have grown by 7.92%</a:t>
            </a:r>
          </a:p>
          <a:p>
            <a:endParaRPr lang="en-US" dirty="0"/>
          </a:p>
          <a:p>
            <a:r>
              <a:rPr lang="en-US" dirty="0"/>
              <a:t>Whereas mobile bookings have grown much quicker by 26.1%</a:t>
            </a:r>
          </a:p>
        </p:txBody>
      </p:sp>
      <p:sp>
        <p:nvSpPr>
          <p:cNvPr id="4" name="Slide Number Placeholder 3"/>
          <p:cNvSpPr>
            <a:spLocks noGrp="1"/>
          </p:cNvSpPr>
          <p:nvPr>
            <p:ph type="sldNum" sz="quarter" idx="5"/>
          </p:nvPr>
        </p:nvSpPr>
        <p:spPr/>
        <p:txBody>
          <a:bodyPr/>
          <a:lstStyle/>
          <a:p>
            <a:fld id="{7CEC3EC3-207E-4042-B0A6-2EA2A234D235}" type="slidenum">
              <a:rPr lang="en-US" smtClean="0"/>
              <a:t>4</a:t>
            </a:fld>
            <a:endParaRPr lang="en-US"/>
          </a:p>
        </p:txBody>
      </p:sp>
    </p:spTree>
    <p:extLst>
      <p:ext uri="{BB962C8B-B14F-4D97-AF65-F5344CB8AC3E}">
        <p14:creationId xmlns:p14="http://schemas.microsoft.com/office/powerpoint/2010/main" val="27624216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are looking at the proportions of bookings so the overall growth of the company is not accounted for and we can just look at how the distribution across different platforms has changed</a:t>
            </a:r>
          </a:p>
          <a:p>
            <a:endParaRPr lang="en-US" dirty="0"/>
          </a:p>
          <a:p>
            <a:r>
              <a:rPr lang="en-US" dirty="0"/>
              <a:t>Here you can see how the bookings during November of 2016 and 2017 are split by device type</a:t>
            </a:r>
          </a:p>
          <a:p>
            <a:endParaRPr lang="en-US" dirty="0"/>
          </a:p>
          <a:p>
            <a:r>
              <a:rPr lang="en-US" dirty="0"/>
              <a:t>There is about a 3.9% increase in the proportion of bookings made through the mobile app and website. </a:t>
            </a:r>
          </a:p>
          <a:p>
            <a:endParaRPr lang="en-US" dirty="0"/>
          </a:p>
          <a:p>
            <a:r>
              <a:rPr lang="en-US" dirty="0"/>
              <a:t>I carried out a Mann-Whitney hypothesis test to see if this increase was significant which resulted in a p-value of 0.0143 and because this is comfortably less than 0.05, we can say that there HAS been a significant increase between the years.</a:t>
            </a:r>
          </a:p>
        </p:txBody>
      </p:sp>
      <p:sp>
        <p:nvSpPr>
          <p:cNvPr id="4" name="Slide Number Placeholder 3"/>
          <p:cNvSpPr>
            <a:spLocks noGrp="1"/>
          </p:cNvSpPr>
          <p:nvPr>
            <p:ph type="sldNum" sz="quarter" idx="5"/>
          </p:nvPr>
        </p:nvSpPr>
        <p:spPr/>
        <p:txBody>
          <a:bodyPr/>
          <a:lstStyle/>
          <a:p>
            <a:fld id="{7CEC3EC3-207E-4042-B0A6-2EA2A234D235}" type="slidenum">
              <a:rPr lang="en-US" smtClean="0"/>
              <a:t>5</a:t>
            </a:fld>
            <a:endParaRPr lang="en-US"/>
          </a:p>
        </p:txBody>
      </p:sp>
    </p:spTree>
    <p:extLst>
      <p:ext uri="{BB962C8B-B14F-4D97-AF65-F5344CB8AC3E}">
        <p14:creationId xmlns:p14="http://schemas.microsoft.com/office/powerpoint/2010/main" val="22702393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specifically, we can look at the mobile app and mobile website users.</a:t>
            </a:r>
          </a:p>
          <a:p>
            <a:endParaRPr lang="en-US" dirty="0"/>
          </a:p>
          <a:p>
            <a:r>
              <a:rPr lang="en-US" dirty="0"/>
              <a:t>The proportion of app users increased by 4%, and the proportion of website users actually decreased by 0.1%</a:t>
            </a:r>
          </a:p>
          <a:p>
            <a:endParaRPr lang="en-US" dirty="0"/>
          </a:p>
          <a:p>
            <a:endParaRPr lang="en-US" dirty="0"/>
          </a:p>
        </p:txBody>
      </p:sp>
      <p:sp>
        <p:nvSpPr>
          <p:cNvPr id="4" name="Slide Number Placeholder 3"/>
          <p:cNvSpPr>
            <a:spLocks noGrp="1"/>
          </p:cNvSpPr>
          <p:nvPr>
            <p:ph type="sldNum" sz="quarter" idx="5"/>
          </p:nvPr>
        </p:nvSpPr>
        <p:spPr/>
        <p:txBody>
          <a:bodyPr/>
          <a:lstStyle/>
          <a:p>
            <a:fld id="{7CEC3EC3-207E-4042-B0A6-2EA2A234D235}" type="slidenum">
              <a:rPr lang="en-US" smtClean="0"/>
              <a:t>6</a:t>
            </a:fld>
            <a:endParaRPr lang="en-US"/>
          </a:p>
        </p:txBody>
      </p:sp>
    </p:spTree>
    <p:extLst>
      <p:ext uri="{BB962C8B-B14F-4D97-AF65-F5344CB8AC3E}">
        <p14:creationId xmlns:p14="http://schemas.microsoft.com/office/powerpoint/2010/main" val="28052013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so we can see that the overall increase in mobile users that we saw previously is mainly made up almost entirely of application users. The orange line hopefully makes this clearer.</a:t>
            </a:r>
          </a:p>
          <a:p>
            <a:endParaRPr lang="en-US" dirty="0"/>
          </a:p>
          <a:p>
            <a:r>
              <a:rPr lang="en-US" dirty="0"/>
              <a:t>And the p value corresponding to the app proportions is significant, whereas the website p value is not.</a:t>
            </a:r>
          </a:p>
          <a:p>
            <a:endParaRPr lang="en-US" dirty="0"/>
          </a:p>
          <a:p>
            <a:r>
              <a:rPr lang="en-US" dirty="0"/>
              <a:t>Note that these are proportions and the raw number of bookings made through the mobile website has still increased, but has done so proportionally to the total growth in bookings</a:t>
            </a:r>
          </a:p>
        </p:txBody>
      </p:sp>
      <p:sp>
        <p:nvSpPr>
          <p:cNvPr id="4" name="Slide Number Placeholder 3"/>
          <p:cNvSpPr>
            <a:spLocks noGrp="1"/>
          </p:cNvSpPr>
          <p:nvPr>
            <p:ph type="sldNum" sz="quarter" idx="5"/>
          </p:nvPr>
        </p:nvSpPr>
        <p:spPr/>
        <p:txBody>
          <a:bodyPr/>
          <a:lstStyle/>
          <a:p>
            <a:fld id="{7CEC3EC3-207E-4042-B0A6-2EA2A234D235}" type="slidenum">
              <a:rPr lang="en-US" smtClean="0"/>
              <a:t>7</a:t>
            </a:fld>
            <a:endParaRPr lang="en-US"/>
          </a:p>
        </p:txBody>
      </p:sp>
    </p:spTree>
    <p:extLst>
      <p:ext uri="{BB962C8B-B14F-4D97-AF65-F5344CB8AC3E}">
        <p14:creationId xmlns:p14="http://schemas.microsoft.com/office/powerpoint/2010/main" val="7153375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consider just the 2017 data since it is the closest there is to a “current state”</a:t>
            </a:r>
          </a:p>
          <a:p>
            <a:endParaRPr lang="en-US" dirty="0"/>
          </a:p>
          <a:p>
            <a:r>
              <a:rPr lang="en-US" dirty="0"/>
              <a:t>These pie charts show how users within each super region are making their bookings.</a:t>
            </a:r>
          </a:p>
          <a:p>
            <a:endParaRPr lang="en-US" dirty="0"/>
          </a:p>
          <a:p>
            <a:r>
              <a:rPr lang="en-US" dirty="0"/>
              <a:t>Most notably, Latin America is the only region where the majority of bookings are still made via desktop, but of the users who are using mobile devices, the app is slightly more popular</a:t>
            </a:r>
          </a:p>
          <a:p>
            <a:endParaRPr lang="en-US" dirty="0"/>
          </a:p>
          <a:p>
            <a:r>
              <a:rPr lang="en-US" dirty="0"/>
              <a:t>The US has adapted the most to mobile devices, followed by APAC then EMEA</a:t>
            </a:r>
          </a:p>
        </p:txBody>
      </p:sp>
      <p:sp>
        <p:nvSpPr>
          <p:cNvPr id="4" name="Slide Number Placeholder 3"/>
          <p:cNvSpPr>
            <a:spLocks noGrp="1"/>
          </p:cNvSpPr>
          <p:nvPr>
            <p:ph type="sldNum" sz="quarter" idx="5"/>
          </p:nvPr>
        </p:nvSpPr>
        <p:spPr/>
        <p:txBody>
          <a:bodyPr/>
          <a:lstStyle/>
          <a:p>
            <a:fld id="{7CEC3EC3-207E-4042-B0A6-2EA2A234D235}" type="slidenum">
              <a:rPr lang="en-US" smtClean="0"/>
              <a:t>8</a:t>
            </a:fld>
            <a:endParaRPr lang="en-US"/>
          </a:p>
        </p:txBody>
      </p:sp>
    </p:spTree>
    <p:extLst>
      <p:ext uri="{BB962C8B-B14F-4D97-AF65-F5344CB8AC3E}">
        <p14:creationId xmlns:p14="http://schemas.microsoft.com/office/powerpoint/2010/main" val="2854801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can look more closely at the actual countries that bookings are made from</a:t>
            </a:r>
          </a:p>
          <a:p>
            <a:endParaRPr lang="en-US" dirty="0"/>
          </a:p>
          <a:p>
            <a:r>
              <a:rPr lang="en-US" dirty="0"/>
              <a:t>I’ve picked out a few of the most notable pie charts for the countries from which customers are making bookings. The rest can be found in the file with my working.</a:t>
            </a:r>
          </a:p>
          <a:p>
            <a:endParaRPr lang="en-US" dirty="0"/>
          </a:p>
          <a:p>
            <a:r>
              <a:rPr lang="en-US" dirty="0"/>
              <a:t>Brazil is the only </a:t>
            </a:r>
            <a:r>
              <a:rPr lang="en-US" dirty="0" err="1"/>
              <a:t>latin</a:t>
            </a:r>
            <a:r>
              <a:rPr lang="en-US" dirty="0"/>
              <a:t> American country in this data set so just like we saw before, use of desktop is most prevalent here.</a:t>
            </a:r>
          </a:p>
          <a:p>
            <a:endParaRPr lang="en-US" dirty="0"/>
          </a:p>
          <a:p>
            <a:r>
              <a:rPr lang="en-US" dirty="0"/>
              <a:t>Use of the mobile app is most popular in south </a:t>
            </a:r>
            <a:r>
              <a:rPr lang="en-US" dirty="0" err="1"/>
              <a:t>korea</a:t>
            </a:r>
            <a:r>
              <a:rPr lang="en-US" dirty="0"/>
              <a:t> at 34.2% which is significantly higher than most other countries which fall between 22 and 29%. </a:t>
            </a:r>
          </a:p>
          <a:p>
            <a:endParaRPr lang="en-US" dirty="0"/>
          </a:p>
          <a:p>
            <a:r>
              <a:rPr lang="en-US" dirty="0"/>
              <a:t>And we can also see that the UK is where the mobile website is most popular.</a:t>
            </a:r>
          </a:p>
        </p:txBody>
      </p:sp>
      <p:sp>
        <p:nvSpPr>
          <p:cNvPr id="4" name="Slide Number Placeholder 3"/>
          <p:cNvSpPr>
            <a:spLocks noGrp="1"/>
          </p:cNvSpPr>
          <p:nvPr>
            <p:ph type="sldNum" sz="quarter" idx="5"/>
          </p:nvPr>
        </p:nvSpPr>
        <p:spPr/>
        <p:txBody>
          <a:bodyPr/>
          <a:lstStyle/>
          <a:p>
            <a:fld id="{7CEC3EC3-207E-4042-B0A6-2EA2A234D235}" type="slidenum">
              <a:rPr lang="en-US" smtClean="0"/>
              <a:t>9</a:t>
            </a:fld>
            <a:endParaRPr lang="en-US"/>
          </a:p>
        </p:txBody>
      </p:sp>
    </p:spTree>
    <p:extLst>
      <p:ext uri="{BB962C8B-B14F-4D97-AF65-F5344CB8AC3E}">
        <p14:creationId xmlns:p14="http://schemas.microsoft.com/office/powerpoint/2010/main" val="3427135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6EA7AFFF-2172-9D4D-A580-9CC11FB6C0C8}" type="datetimeFigureOut">
              <a:rPr lang="en-US" smtClean="0"/>
              <a:t>10/22/22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05CCD1-25FC-5544-8AF8-6F3B0EF8F247}" type="slidenum">
              <a:rPr lang="en-US" smtClean="0"/>
              <a:t>‹#›</a:t>
            </a:fld>
            <a:endParaRPr lang="en-US"/>
          </a:p>
        </p:txBody>
      </p:sp>
    </p:spTree>
    <p:extLst>
      <p:ext uri="{BB962C8B-B14F-4D97-AF65-F5344CB8AC3E}">
        <p14:creationId xmlns:p14="http://schemas.microsoft.com/office/powerpoint/2010/main" val="45666157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EA7AFFF-2172-9D4D-A580-9CC11FB6C0C8}" type="datetimeFigureOut">
              <a:rPr lang="en-US" smtClean="0"/>
              <a:t>10/22/22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05CCD1-25FC-5544-8AF8-6F3B0EF8F247}" type="slidenum">
              <a:rPr lang="en-US" smtClean="0"/>
              <a:t>‹#›</a:t>
            </a:fld>
            <a:endParaRPr lang="en-US"/>
          </a:p>
        </p:txBody>
      </p:sp>
    </p:spTree>
    <p:extLst>
      <p:ext uri="{BB962C8B-B14F-4D97-AF65-F5344CB8AC3E}">
        <p14:creationId xmlns:p14="http://schemas.microsoft.com/office/powerpoint/2010/main" val="2584668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EA7AFFF-2172-9D4D-A580-9CC11FB6C0C8}" type="datetimeFigureOut">
              <a:rPr lang="en-US" smtClean="0"/>
              <a:t>10/22/22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05CCD1-25FC-5544-8AF8-6F3B0EF8F247}" type="slidenum">
              <a:rPr lang="en-US" smtClean="0"/>
              <a:t>‹#›</a:t>
            </a:fld>
            <a:endParaRPr lang="en-US"/>
          </a:p>
        </p:txBody>
      </p:sp>
    </p:spTree>
    <p:extLst>
      <p:ext uri="{BB962C8B-B14F-4D97-AF65-F5344CB8AC3E}">
        <p14:creationId xmlns:p14="http://schemas.microsoft.com/office/powerpoint/2010/main" val="3153323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6EA7AFFF-2172-9D4D-A580-9CC11FB6C0C8}" type="datetimeFigureOut">
              <a:rPr lang="en-US" smtClean="0"/>
              <a:t>10/22/22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05CCD1-25FC-5544-8AF8-6F3B0EF8F247}" type="slidenum">
              <a:rPr lang="en-US" smtClean="0"/>
              <a:t>‹#›</a:t>
            </a:fld>
            <a:endParaRPr lang="en-US"/>
          </a:p>
        </p:txBody>
      </p:sp>
    </p:spTree>
    <p:extLst>
      <p:ext uri="{BB962C8B-B14F-4D97-AF65-F5344CB8AC3E}">
        <p14:creationId xmlns:p14="http://schemas.microsoft.com/office/powerpoint/2010/main" val="1204358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6EA7AFFF-2172-9D4D-A580-9CC11FB6C0C8}" type="datetimeFigureOut">
              <a:rPr lang="en-US" smtClean="0"/>
              <a:t>10/22/22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05CCD1-25FC-5544-8AF8-6F3B0EF8F247}" type="slidenum">
              <a:rPr lang="en-US" smtClean="0"/>
              <a:t>‹#›</a:t>
            </a:fld>
            <a:endParaRPr lang="en-US"/>
          </a:p>
        </p:txBody>
      </p:sp>
    </p:spTree>
    <p:extLst>
      <p:ext uri="{BB962C8B-B14F-4D97-AF65-F5344CB8AC3E}">
        <p14:creationId xmlns:p14="http://schemas.microsoft.com/office/powerpoint/2010/main" val="396875618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6EA7AFFF-2172-9D4D-A580-9CC11FB6C0C8}" type="datetimeFigureOut">
              <a:rPr lang="en-US" smtClean="0"/>
              <a:t>10/22/22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4A05CCD1-25FC-5544-8AF8-6F3B0EF8F247}" type="slidenum">
              <a:rPr lang="en-US" smtClean="0"/>
              <a:t>‹#›</a:t>
            </a:fld>
            <a:endParaRPr lang="en-US"/>
          </a:p>
        </p:txBody>
      </p:sp>
    </p:spTree>
    <p:extLst>
      <p:ext uri="{BB962C8B-B14F-4D97-AF65-F5344CB8AC3E}">
        <p14:creationId xmlns:p14="http://schemas.microsoft.com/office/powerpoint/2010/main" val="2478752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7" name="Date Placeholder 6"/>
          <p:cNvSpPr>
            <a:spLocks noGrp="1"/>
          </p:cNvSpPr>
          <p:nvPr>
            <p:ph type="dt" sz="half" idx="10"/>
          </p:nvPr>
        </p:nvSpPr>
        <p:spPr/>
        <p:txBody>
          <a:bodyPr/>
          <a:lstStyle/>
          <a:p>
            <a:fld id="{6EA7AFFF-2172-9D4D-A580-9CC11FB6C0C8}" type="datetimeFigureOut">
              <a:rPr lang="en-US" smtClean="0"/>
              <a:t>10/22/22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05CCD1-25FC-5544-8AF8-6F3B0EF8F247}" type="slidenum">
              <a:rPr lang="en-US" smtClean="0"/>
              <a:t>‹#›</a:t>
            </a:fld>
            <a:endParaRPr lang="en-US"/>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678487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6EA7AFFF-2172-9D4D-A580-9CC11FB6C0C8}" type="datetimeFigureOut">
              <a:rPr lang="en-US" smtClean="0"/>
              <a:t>10/22/22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05CCD1-25FC-5544-8AF8-6F3B0EF8F247}" type="slidenum">
              <a:rPr lang="en-US" smtClean="0"/>
              <a:t>‹#›</a:t>
            </a:fld>
            <a:endParaRPr lang="en-US"/>
          </a:p>
        </p:txBody>
      </p:sp>
    </p:spTree>
    <p:extLst>
      <p:ext uri="{BB962C8B-B14F-4D97-AF65-F5344CB8AC3E}">
        <p14:creationId xmlns:p14="http://schemas.microsoft.com/office/powerpoint/2010/main" val="1134981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A7AFFF-2172-9D4D-A580-9CC11FB6C0C8}" type="datetimeFigureOut">
              <a:rPr lang="en-US" smtClean="0"/>
              <a:t>10/22/22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05CCD1-25FC-5544-8AF8-6F3B0EF8F247}" type="slidenum">
              <a:rPr lang="en-US" smtClean="0"/>
              <a:t>‹#›</a:t>
            </a:fld>
            <a:endParaRPr lang="en-US"/>
          </a:p>
        </p:txBody>
      </p:sp>
    </p:spTree>
    <p:extLst>
      <p:ext uri="{BB962C8B-B14F-4D97-AF65-F5344CB8AC3E}">
        <p14:creationId xmlns:p14="http://schemas.microsoft.com/office/powerpoint/2010/main" val="1894822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9" name="Date Placeholder 8"/>
          <p:cNvSpPr>
            <a:spLocks noGrp="1"/>
          </p:cNvSpPr>
          <p:nvPr>
            <p:ph type="dt" sz="half" idx="10"/>
          </p:nvPr>
        </p:nvSpPr>
        <p:spPr/>
        <p:txBody>
          <a:bodyPr/>
          <a:lstStyle/>
          <a:p>
            <a:fld id="{6EA7AFFF-2172-9D4D-A580-9CC11FB6C0C8}" type="datetimeFigureOut">
              <a:rPr lang="en-US" smtClean="0"/>
              <a:t>10/22/22</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4A05CCD1-25FC-5544-8AF8-6F3B0EF8F247}" type="slidenum">
              <a:rPr lang="en-US" smtClean="0"/>
              <a:t>‹#›</a:t>
            </a:fld>
            <a:endParaRPr lang="en-US"/>
          </a:p>
        </p:txBody>
      </p:sp>
    </p:spTree>
    <p:extLst>
      <p:ext uri="{BB962C8B-B14F-4D97-AF65-F5344CB8AC3E}">
        <p14:creationId xmlns:p14="http://schemas.microsoft.com/office/powerpoint/2010/main" val="62214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6EA7AFFF-2172-9D4D-A580-9CC11FB6C0C8}" type="datetimeFigureOut">
              <a:rPr lang="en-US" smtClean="0"/>
              <a:t>10/22/22</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4A05CCD1-25FC-5544-8AF8-6F3B0EF8F247}" type="slidenum">
              <a:rPr lang="en-US" smtClean="0"/>
              <a:t>‹#›</a:t>
            </a:fld>
            <a:endParaRPr lang="en-US"/>
          </a:p>
        </p:txBody>
      </p:sp>
    </p:spTree>
    <p:extLst>
      <p:ext uri="{BB962C8B-B14F-4D97-AF65-F5344CB8AC3E}">
        <p14:creationId xmlns:p14="http://schemas.microsoft.com/office/powerpoint/2010/main" val="2188753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6EA7AFFF-2172-9D4D-A580-9CC11FB6C0C8}" type="datetimeFigureOut">
              <a:rPr lang="en-US" smtClean="0"/>
              <a:t>10/22/22</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4A05CCD1-25FC-5544-8AF8-6F3B0EF8F247}" type="slidenum">
              <a:rPr lang="en-US" smtClean="0"/>
              <a:t>‹#›</a:t>
            </a:fld>
            <a:endParaRPr lang="en-US"/>
          </a:p>
        </p:txBody>
      </p:sp>
    </p:spTree>
    <p:extLst>
      <p:ext uri="{BB962C8B-B14F-4D97-AF65-F5344CB8AC3E}">
        <p14:creationId xmlns:p14="http://schemas.microsoft.com/office/powerpoint/2010/main" val="356336003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0ABB3-D53F-9F94-EB9B-52CD7C6CA4A2}"/>
              </a:ext>
            </a:extLst>
          </p:cNvPr>
          <p:cNvSpPr>
            <a:spLocks noGrp="1"/>
          </p:cNvSpPr>
          <p:nvPr>
            <p:ph type="ctrTitle"/>
          </p:nvPr>
        </p:nvSpPr>
        <p:spPr>
          <a:xfrm>
            <a:off x="5498590" y="988741"/>
            <a:ext cx="5888754" cy="4880518"/>
          </a:xfrm>
          <a:noFill/>
          <a:ln>
            <a:noFill/>
          </a:ln>
        </p:spPr>
        <p:txBody>
          <a:bodyPr wrap="square">
            <a:normAutofit/>
          </a:bodyPr>
          <a:lstStyle/>
          <a:p>
            <a:pPr algn="l"/>
            <a:r>
              <a:rPr lang="en-US" sz="4400">
                <a:solidFill>
                  <a:schemeClr val="tx1"/>
                </a:solidFill>
              </a:rPr>
              <a:t>Case Study: Investigation of how hotel bookings differ by platform and region</a:t>
            </a:r>
          </a:p>
        </p:txBody>
      </p:sp>
      <p:sp>
        <p:nvSpPr>
          <p:cNvPr id="17" name="Rectangle 12">
            <a:extLst>
              <a:ext uri="{FF2B5EF4-FFF2-40B4-BE49-F238E27FC236}">
                <a16:creationId xmlns:a16="http://schemas.microsoft.com/office/drawing/2014/main" id="{6E5BD17F-C95C-40ED-8D04-03295D46FD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bg2">
              <a:alpha val="8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8" name="Rectangle 14">
            <a:extLst>
              <a:ext uri="{FF2B5EF4-FFF2-40B4-BE49-F238E27FC236}">
                <a16:creationId xmlns:a16="http://schemas.microsoft.com/office/drawing/2014/main" id="{4203DEB5-0B19-4F8E-84E2-00F5861C96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38656" y="0"/>
            <a:ext cx="3215640"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00DE8622-2001-3621-3172-267873A525EC}"/>
              </a:ext>
            </a:extLst>
          </p:cNvPr>
          <p:cNvSpPr>
            <a:spLocks noGrp="1"/>
          </p:cNvSpPr>
          <p:nvPr>
            <p:ph type="subTitle" idx="1"/>
          </p:nvPr>
        </p:nvSpPr>
        <p:spPr>
          <a:xfrm>
            <a:off x="1867700" y="2007220"/>
            <a:ext cx="2357553" cy="2843560"/>
          </a:xfrm>
        </p:spPr>
        <p:txBody>
          <a:bodyPr anchor="ctr">
            <a:normAutofit/>
          </a:bodyPr>
          <a:lstStyle/>
          <a:p>
            <a:pPr algn="r"/>
            <a:r>
              <a:rPr lang="en-US">
                <a:solidFill>
                  <a:srgbClr val="FFFFFF"/>
                </a:solidFill>
              </a:rPr>
              <a:t>BY LUCINDA KHALIL</a:t>
            </a:r>
          </a:p>
        </p:txBody>
      </p:sp>
    </p:spTree>
    <p:extLst>
      <p:ext uri="{BB962C8B-B14F-4D97-AF65-F5344CB8AC3E}">
        <p14:creationId xmlns:p14="http://schemas.microsoft.com/office/powerpoint/2010/main" val="82861967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8DCA398B-8CB4-4C0C-89C6-A8AB6F78D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72915"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08680C-9920-D42A-1708-9E28F55111B7}"/>
              </a:ext>
            </a:extLst>
          </p:cNvPr>
          <p:cNvSpPr>
            <a:spLocks noGrp="1"/>
          </p:cNvSpPr>
          <p:nvPr>
            <p:ph type="title"/>
          </p:nvPr>
        </p:nvSpPr>
        <p:spPr>
          <a:xfrm>
            <a:off x="804672" y="1290025"/>
            <a:ext cx="4475892" cy="1188720"/>
          </a:xfrm>
          <a:prstGeom prst="roundRect">
            <a:avLst>
              <a:gd name="adj" fmla="val 14141"/>
            </a:avLst>
          </a:prstGeom>
          <a:solidFill>
            <a:srgbClr val="FFFFFF"/>
          </a:solidFill>
          <a:ln>
            <a:solidFill>
              <a:srgbClr val="404040"/>
            </a:solidFill>
          </a:ln>
        </p:spPr>
        <p:txBody>
          <a:bodyPr vert="horz" lIns="182880" tIns="182880" rIns="182880" bIns="182880" rtlCol="0" anchor="ctr" anchorCtr="1">
            <a:noAutofit/>
          </a:bodyPr>
          <a:lstStyle/>
          <a:p>
            <a:r>
              <a:rPr lang="en-US" sz="2000" dirty="0"/>
              <a:t>What platform is used for bookings within the same country?</a:t>
            </a:r>
          </a:p>
        </p:txBody>
      </p:sp>
      <p:sp>
        <p:nvSpPr>
          <p:cNvPr id="11" name="Title 1">
            <a:extLst>
              <a:ext uri="{FF2B5EF4-FFF2-40B4-BE49-F238E27FC236}">
                <a16:creationId xmlns:a16="http://schemas.microsoft.com/office/drawing/2014/main" id="{6AF7BDE3-9032-6328-8128-D2712F33B04C}"/>
              </a:ext>
            </a:extLst>
          </p:cNvPr>
          <p:cNvSpPr txBox="1">
            <a:spLocks/>
          </p:cNvSpPr>
          <p:nvPr/>
        </p:nvSpPr>
        <p:spPr bwMode="black">
          <a:xfrm>
            <a:off x="804672" y="2858703"/>
            <a:ext cx="4475892" cy="3042547"/>
          </a:xfrm>
          <a:prstGeom prst="roundRect">
            <a:avLst>
              <a:gd name="adj" fmla="val 14141"/>
            </a:avLst>
          </a:prstGeom>
        </p:spPr>
        <p:txBody>
          <a:bodyPr vert="horz" lIns="91440" tIns="45720" rIns="91440" bIns="45720" rtlCol="0" anchorCtr="1">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pPr indent="-228600">
              <a:lnSpc>
                <a:spcPct val="100000"/>
              </a:lnSpc>
              <a:spcBef>
                <a:spcPts val="1000"/>
              </a:spcBef>
              <a:buClr>
                <a:schemeClr val="accent2"/>
              </a:buClr>
              <a:buFont typeface="Arial" panose="020B0604020202020204" pitchFamily="34" charset="0"/>
              <a:buChar char="•"/>
            </a:pPr>
            <a:r>
              <a:rPr lang="en-US" cap="none" dirty="0">
                <a:solidFill>
                  <a:srgbClr val="FFFFFF"/>
                </a:solidFill>
                <a:latin typeface="+mn-lt"/>
                <a:ea typeface="+mn-ea"/>
                <a:cs typeface="+mn-cs"/>
              </a:rPr>
              <a:t>Almost </a:t>
            </a:r>
            <a:r>
              <a:rPr lang="en-US" b="1" cap="none" dirty="0">
                <a:solidFill>
                  <a:srgbClr val="FFFFFF"/>
                </a:solidFill>
                <a:latin typeface="+mn-lt"/>
                <a:ea typeface="+mn-ea"/>
                <a:cs typeface="+mn-cs"/>
              </a:rPr>
              <a:t>2/3</a:t>
            </a:r>
            <a:r>
              <a:rPr lang="en-US" cap="none" dirty="0">
                <a:solidFill>
                  <a:srgbClr val="FFFFFF"/>
                </a:solidFill>
                <a:latin typeface="+mn-lt"/>
                <a:ea typeface="+mn-ea"/>
                <a:cs typeface="+mn-cs"/>
              </a:rPr>
              <a:t> of bookings made within the same country are made using a mobile device</a:t>
            </a:r>
          </a:p>
        </p:txBody>
      </p:sp>
      <p:sp>
        <p:nvSpPr>
          <p:cNvPr id="51" name="Rectangle 50">
            <a:extLst>
              <a:ext uri="{FF2B5EF4-FFF2-40B4-BE49-F238E27FC236}">
                <a16:creationId xmlns:a16="http://schemas.microsoft.com/office/drawing/2014/main" id="{9E8345C6-0280-4226-BD83-7333BA6C3A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032" y="640080"/>
            <a:ext cx="4818888"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99823778-D290-4538-B146-1F73C3755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6843" y="806357"/>
            <a:ext cx="4511266"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EF3B73EA-E141-2107-CF9E-A1D84D4DD3A3}"/>
              </a:ext>
            </a:extLst>
          </p:cNvPr>
          <p:cNvPicPr>
            <a:picLocks noChangeAspect="1"/>
          </p:cNvPicPr>
          <p:nvPr/>
        </p:nvPicPr>
        <p:blipFill rotWithShape="1">
          <a:blip r:embed="rId3"/>
          <a:srcRect b="46885"/>
          <a:stretch/>
        </p:blipFill>
        <p:spPr>
          <a:xfrm>
            <a:off x="6519916" y="1594109"/>
            <a:ext cx="4878193" cy="3353111"/>
          </a:xfrm>
          <a:prstGeom prst="rect">
            <a:avLst/>
          </a:prstGeom>
        </p:spPr>
      </p:pic>
    </p:spTree>
    <p:extLst>
      <p:ext uri="{BB962C8B-B14F-4D97-AF65-F5344CB8AC3E}">
        <p14:creationId xmlns:p14="http://schemas.microsoft.com/office/powerpoint/2010/main" val="3069471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44867C08-996B-19E5-E7B1-9E478E988B72}"/>
              </a:ext>
            </a:extLst>
          </p:cNvPr>
          <p:cNvSpPr>
            <a:spLocks noGrp="1"/>
          </p:cNvSpPr>
          <p:nvPr>
            <p:ph type="title"/>
          </p:nvPr>
        </p:nvSpPr>
        <p:spPr>
          <a:xfrm>
            <a:off x="2231136" y="335105"/>
            <a:ext cx="7729728" cy="1188720"/>
          </a:xfrm>
          <a:solidFill>
            <a:schemeClr val="accent2"/>
          </a:solidFill>
        </p:spPr>
        <p:txBody>
          <a:bodyPr/>
          <a:lstStyle/>
          <a:p>
            <a:r>
              <a:rPr lang="en-US" dirty="0"/>
              <a:t>Where are the mobile users located?</a:t>
            </a:r>
          </a:p>
        </p:txBody>
      </p:sp>
      <p:pic>
        <p:nvPicPr>
          <p:cNvPr id="19" name="Picture 18">
            <a:extLst>
              <a:ext uri="{FF2B5EF4-FFF2-40B4-BE49-F238E27FC236}">
                <a16:creationId xmlns:a16="http://schemas.microsoft.com/office/drawing/2014/main" id="{E1DA1E69-89EC-4BF6-EA24-50F27BB8A6CA}"/>
              </a:ext>
            </a:extLst>
          </p:cNvPr>
          <p:cNvPicPr>
            <a:picLocks noChangeAspect="1"/>
          </p:cNvPicPr>
          <p:nvPr/>
        </p:nvPicPr>
        <p:blipFill>
          <a:blip r:embed="rId3"/>
          <a:stretch>
            <a:fillRect/>
          </a:stretch>
        </p:blipFill>
        <p:spPr>
          <a:xfrm>
            <a:off x="2709401" y="4150915"/>
            <a:ext cx="4183677" cy="5414170"/>
          </a:xfrm>
          <a:prstGeom prst="rect">
            <a:avLst/>
          </a:prstGeom>
        </p:spPr>
      </p:pic>
      <p:pic>
        <p:nvPicPr>
          <p:cNvPr id="21" name="Picture 20">
            <a:extLst>
              <a:ext uri="{FF2B5EF4-FFF2-40B4-BE49-F238E27FC236}">
                <a16:creationId xmlns:a16="http://schemas.microsoft.com/office/drawing/2014/main" id="{E6F8D36F-4E85-E9DB-D213-880C3922A93B}"/>
              </a:ext>
            </a:extLst>
          </p:cNvPr>
          <p:cNvPicPr>
            <a:picLocks noChangeAspect="1"/>
          </p:cNvPicPr>
          <p:nvPr/>
        </p:nvPicPr>
        <p:blipFill>
          <a:blip r:embed="rId4"/>
          <a:stretch>
            <a:fillRect/>
          </a:stretch>
        </p:blipFill>
        <p:spPr>
          <a:xfrm>
            <a:off x="5298922" y="1947321"/>
            <a:ext cx="4183677" cy="5414170"/>
          </a:xfrm>
          <a:prstGeom prst="rect">
            <a:avLst/>
          </a:prstGeom>
        </p:spPr>
      </p:pic>
      <p:pic>
        <p:nvPicPr>
          <p:cNvPr id="23" name="Picture 22">
            <a:extLst>
              <a:ext uri="{FF2B5EF4-FFF2-40B4-BE49-F238E27FC236}">
                <a16:creationId xmlns:a16="http://schemas.microsoft.com/office/drawing/2014/main" id="{930A40A5-61C2-E77D-2D94-B500B17C89C4}"/>
              </a:ext>
            </a:extLst>
          </p:cNvPr>
          <p:cNvPicPr>
            <a:picLocks noChangeAspect="1"/>
          </p:cNvPicPr>
          <p:nvPr/>
        </p:nvPicPr>
        <p:blipFill>
          <a:blip r:embed="rId5"/>
          <a:stretch>
            <a:fillRect/>
          </a:stretch>
        </p:blipFill>
        <p:spPr>
          <a:xfrm>
            <a:off x="8008323" y="4150915"/>
            <a:ext cx="4183677" cy="5414170"/>
          </a:xfrm>
          <a:prstGeom prst="rect">
            <a:avLst/>
          </a:prstGeom>
        </p:spPr>
      </p:pic>
      <p:pic>
        <p:nvPicPr>
          <p:cNvPr id="31" name="Picture 30">
            <a:extLst>
              <a:ext uri="{FF2B5EF4-FFF2-40B4-BE49-F238E27FC236}">
                <a16:creationId xmlns:a16="http://schemas.microsoft.com/office/drawing/2014/main" id="{005C6854-3B3D-15CB-BB02-6F88DB963946}"/>
              </a:ext>
            </a:extLst>
          </p:cNvPr>
          <p:cNvPicPr>
            <a:picLocks noChangeAspect="1"/>
          </p:cNvPicPr>
          <p:nvPr/>
        </p:nvPicPr>
        <p:blipFill>
          <a:blip r:embed="rId6"/>
          <a:stretch>
            <a:fillRect/>
          </a:stretch>
        </p:blipFill>
        <p:spPr>
          <a:xfrm>
            <a:off x="0" y="1947322"/>
            <a:ext cx="4183676" cy="5414169"/>
          </a:xfrm>
          <a:prstGeom prst="rect">
            <a:avLst/>
          </a:prstGeom>
        </p:spPr>
      </p:pic>
    </p:spTree>
    <p:extLst>
      <p:ext uri="{BB962C8B-B14F-4D97-AF65-F5344CB8AC3E}">
        <p14:creationId xmlns:p14="http://schemas.microsoft.com/office/powerpoint/2010/main" val="3364559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A8DCD92-CD16-0467-A453-5BAB2929697E}"/>
              </a:ext>
            </a:extLst>
          </p:cNvPr>
          <p:cNvPicPr>
            <a:picLocks noGrp="1" noChangeAspect="1"/>
          </p:cNvPicPr>
          <p:nvPr>
            <p:ph idx="1"/>
          </p:nvPr>
        </p:nvPicPr>
        <p:blipFill rotWithShape="1">
          <a:blip r:embed="rId3"/>
          <a:srcRect b="47759"/>
          <a:stretch/>
        </p:blipFill>
        <p:spPr>
          <a:xfrm>
            <a:off x="-563907" y="2004932"/>
            <a:ext cx="4700691" cy="3177915"/>
          </a:xfrm>
        </p:spPr>
      </p:pic>
      <p:pic>
        <p:nvPicPr>
          <p:cNvPr id="7" name="Picture 6">
            <a:extLst>
              <a:ext uri="{FF2B5EF4-FFF2-40B4-BE49-F238E27FC236}">
                <a16:creationId xmlns:a16="http://schemas.microsoft.com/office/drawing/2014/main" id="{54C6C9ED-025C-7467-A7A0-10EA60412D7C}"/>
              </a:ext>
            </a:extLst>
          </p:cNvPr>
          <p:cNvPicPr>
            <a:picLocks noChangeAspect="1"/>
          </p:cNvPicPr>
          <p:nvPr/>
        </p:nvPicPr>
        <p:blipFill rotWithShape="1">
          <a:blip r:embed="rId4"/>
          <a:srcRect b="47759"/>
          <a:stretch/>
        </p:blipFill>
        <p:spPr>
          <a:xfrm>
            <a:off x="3540211" y="2004931"/>
            <a:ext cx="4700692" cy="3177915"/>
          </a:xfrm>
          <a:prstGeom prst="rect">
            <a:avLst/>
          </a:prstGeom>
        </p:spPr>
      </p:pic>
      <p:pic>
        <p:nvPicPr>
          <p:cNvPr id="9" name="Picture 8">
            <a:extLst>
              <a:ext uri="{FF2B5EF4-FFF2-40B4-BE49-F238E27FC236}">
                <a16:creationId xmlns:a16="http://schemas.microsoft.com/office/drawing/2014/main" id="{0FF22D37-2486-CD57-096D-1234380475DC}"/>
              </a:ext>
            </a:extLst>
          </p:cNvPr>
          <p:cNvPicPr>
            <a:picLocks noChangeAspect="1"/>
          </p:cNvPicPr>
          <p:nvPr/>
        </p:nvPicPr>
        <p:blipFill rotWithShape="1">
          <a:blip r:embed="rId5"/>
          <a:srcRect b="47759"/>
          <a:stretch/>
        </p:blipFill>
        <p:spPr>
          <a:xfrm>
            <a:off x="7644330" y="2004932"/>
            <a:ext cx="4700693" cy="3177916"/>
          </a:xfrm>
          <a:prstGeom prst="rect">
            <a:avLst/>
          </a:prstGeom>
        </p:spPr>
      </p:pic>
      <p:sp>
        <p:nvSpPr>
          <p:cNvPr id="10" name="Title 1">
            <a:extLst>
              <a:ext uri="{FF2B5EF4-FFF2-40B4-BE49-F238E27FC236}">
                <a16:creationId xmlns:a16="http://schemas.microsoft.com/office/drawing/2014/main" id="{44867C08-996B-19E5-E7B1-9E478E988B72}"/>
              </a:ext>
            </a:extLst>
          </p:cNvPr>
          <p:cNvSpPr>
            <a:spLocks noGrp="1"/>
          </p:cNvSpPr>
          <p:nvPr>
            <p:ph type="title"/>
          </p:nvPr>
        </p:nvSpPr>
        <p:spPr>
          <a:xfrm>
            <a:off x="2231136" y="335105"/>
            <a:ext cx="7729728" cy="1188720"/>
          </a:xfrm>
          <a:solidFill>
            <a:schemeClr val="accent2"/>
          </a:solidFill>
        </p:spPr>
        <p:txBody>
          <a:bodyPr/>
          <a:lstStyle/>
          <a:p>
            <a:r>
              <a:rPr lang="en-US" dirty="0"/>
              <a:t>Where are the mobile users located?</a:t>
            </a:r>
          </a:p>
        </p:txBody>
      </p:sp>
      <p:sp>
        <p:nvSpPr>
          <p:cNvPr id="11" name="TextBox 10">
            <a:extLst>
              <a:ext uri="{FF2B5EF4-FFF2-40B4-BE49-F238E27FC236}">
                <a16:creationId xmlns:a16="http://schemas.microsoft.com/office/drawing/2014/main" id="{C7D5B273-4F6C-8E15-72ED-264346D2272D}"/>
              </a:ext>
            </a:extLst>
          </p:cNvPr>
          <p:cNvSpPr txBox="1"/>
          <p:nvPr/>
        </p:nvSpPr>
        <p:spPr>
          <a:xfrm>
            <a:off x="1042067" y="5182846"/>
            <a:ext cx="1488741" cy="461665"/>
          </a:xfrm>
          <a:prstGeom prst="rect">
            <a:avLst/>
          </a:prstGeom>
          <a:noFill/>
        </p:spPr>
        <p:txBody>
          <a:bodyPr wrap="none" rtlCol="0">
            <a:spAutoFit/>
          </a:bodyPr>
          <a:lstStyle/>
          <a:p>
            <a:r>
              <a:rPr lang="en-US" sz="2400" dirty="0"/>
              <a:t>DESKTOP</a:t>
            </a:r>
          </a:p>
        </p:txBody>
      </p:sp>
      <p:sp>
        <p:nvSpPr>
          <p:cNvPr id="12" name="TextBox 11">
            <a:extLst>
              <a:ext uri="{FF2B5EF4-FFF2-40B4-BE49-F238E27FC236}">
                <a16:creationId xmlns:a16="http://schemas.microsoft.com/office/drawing/2014/main" id="{D2EB80F2-672D-0422-B428-1651A15CC689}"/>
              </a:ext>
            </a:extLst>
          </p:cNvPr>
          <p:cNvSpPr txBox="1"/>
          <p:nvPr/>
        </p:nvSpPr>
        <p:spPr>
          <a:xfrm>
            <a:off x="4987264" y="5182845"/>
            <a:ext cx="1806585" cy="461665"/>
          </a:xfrm>
          <a:prstGeom prst="rect">
            <a:avLst/>
          </a:prstGeom>
          <a:noFill/>
        </p:spPr>
        <p:txBody>
          <a:bodyPr wrap="none" rtlCol="0">
            <a:spAutoFit/>
          </a:bodyPr>
          <a:lstStyle/>
          <a:p>
            <a:r>
              <a:rPr lang="en-US" sz="2400" dirty="0"/>
              <a:t>MOBILE APP</a:t>
            </a:r>
          </a:p>
        </p:txBody>
      </p:sp>
      <p:sp>
        <p:nvSpPr>
          <p:cNvPr id="13" name="TextBox 12">
            <a:extLst>
              <a:ext uri="{FF2B5EF4-FFF2-40B4-BE49-F238E27FC236}">
                <a16:creationId xmlns:a16="http://schemas.microsoft.com/office/drawing/2014/main" id="{A366889B-62B3-E189-0B9E-0C02C773096A}"/>
              </a:ext>
            </a:extLst>
          </p:cNvPr>
          <p:cNvSpPr txBox="1"/>
          <p:nvPr/>
        </p:nvSpPr>
        <p:spPr>
          <a:xfrm>
            <a:off x="8752188" y="5182845"/>
            <a:ext cx="2484976" cy="461665"/>
          </a:xfrm>
          <a:prstGeom prst="rect">
            <a:avLst/>
          </a:prstGeom>
          <a:noFill/>
        </p:spPr>
        <p:txBody>
          <a:bodyPr wrap="none" rtlCol="0">
            <a:spAutoFit/>
          </a:bodyPr>
          <a:lstStyle/>
          <a:p>
            <a:r>
              <a:rPr lang="en-US" sz="2400" dirty="0"/>
              <a:t>MOBILE WEBSITE</a:t>
            </a:r>
          </a:p>
        </p:txBody>
      </p:sp>
    </p:spTree>
    <p:extLst>
      <p:ext uri="{BB962C8B-B14F-4D97-AF65-F5344CB8AC3E}">
        <p14:creationId xmlns:p14="http://schemas.microsoft.com/office/powerpoint/2010/main" val="1013331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a:extLst>
              <a:ext uri="{FF2B5EF4-FFF2-40B4-BE49-F238E27FC236}">
                <a16:creationId xmlns:a16="http://schemas.microsoft.com/office/drawing/2014/main" id="{29334574-050F-73F3-9DC8-D0F9F3AA646D}"/>
              </a:ext>
            </a:extLst>
          </p:cNvPr>
          <p:cNvPicPr>
            <a:picLocks noGrp="1" noChangeAspect="1"/>
          </p:cNvPicPr>
          <p:nvPr>
            <p:ph type="pic" idx="1"/>
          </p:nvPr>
        </p:nvPicPr>
        <p:blipFill rotWithShape="1">
          <a:blip r:embed="rId3"/>
          <a:srcRect l="273" t="-6591" r="-272" b="36340"/>
          <a:stretch/>
        </p:blipFill>
        <p:spPr>
          <a:xfrm>
            <a:off x="4671516" y="11"/>
            <a:ext cx="7541090" cy="6857989"/>
          </a:xfrm>
          <a:prstGeom prst="rect">
            <a:avLst/>
          </a:prstGeom>
        </p:spPr>
      </p:pic>
      <p:sp>
        <p:nvSpPr>
          <p:cNvPr id="15" name="Rectangle 14">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8A374A-A933-C65E-9A16-79B8F5EE94A3}"/>
              </a:ext>
            </a:extLst>
          </p:cNvPr>
          <p:cNvSpPr>
            <a:spLocks noGrp="1"/>
          </p:cNvSpPr>
          <p:nvPr>
            <p:ph type="title"/>
          </p:nvPr>
        </p:nvSpPr>
        <p:spPr>
          <a:xfrm>
            <a:off x="643467" y="643467"/>
            <a:ext cx="3363974" cy="1728044"/>
          </a:xfrm>
          <a:noFill/>
          <a:ln>
            <a:solidFill>
              <a:schemeClr val="bg1"/>
            </a:solidFill>
          </a:ln>
        </p:spPr>
        <p:txBody>
          <a:bodyPr vert="horz" wrap="square" lIns="182880" tIns="182880" rIns="182880" bIns="182880" rtlCol="0" anchor="ctr">
            <a:normAutofit fontScale="90000"/>
          </a:bodyPr>
          <a:lstStyle/>
          <a:p>
            <a:r>
              <a:rPr lang="en-US" sz="2800" dirty="0">
                <a:solidFill>
                  <a:schemeClr val="bg1"/>
                </a:solidFill>
              </a:rPr>
              <a:t>How far in advance are users booking?</a:t>
            </a:r>
          </a:p>
        </p:txBody>
      </p:sp>
      <p:sp>
        <p:nvSpPr>
          <p:cNvPr id="4" name="Text Placeholder 3">
            <a:extLst>
              <a:ext uri="{FF2B5EF4-FFF2-40B4-BE49-F238E27FC236}">
                <a16:creationId xmlns:a16="http://schemas.microsoft.com/office/drawing/2014/main" id="{9972FDD7-3038-0A2E-81E5-C1DC58F062D9}"/>
              </a:ext>
            </a:extLst>
          </p:cNvPr>
          <p:cNvSpPr>
            <a:spLocks noGrp="1"/>
          </p:cNvSpPr>
          <p:nvPr>
            <p:ph type="body" sz="half" idx="2"/>
          </p:nvPr>
        </p:nvSpPr>
        <p:spPr>
          <a:xfrm>
            <a:off x="643468" y="2638044"/>
            <a:ext cx="3363974" cy="3415622"/>
          </a:xfrm>
        </p:spPr>
        <p:txBody>
          <a:bodyPr vert="horz" lIns="91440" tIns="45720" rIns="91440" bIns="45720" rtlCol="0">
            <a:normAutofit/>
          </a:bodyPr>
          <a:lstStyle/>
          <a:p>
            <a:pPr indent="-228600">
              <a:buFont typeface="Arial" panose="020B0604020202020204" pitchFamily="34" charset="0"/>
              <a:buChar char="•"/>
            </a:pPr>
            <a:r>
              <a:rPr lang="en-US" sz="2400" b="1" dirty="0">
                <a:solidFill>
                  <a:schemeClr val="bg1"/>
                </a:solidFill>
              </a:rPr>
              <a:t>59.5% </a:t>
            </a:r>
            <a:r>
              <a:rPr lang="en-US" sz="2400" dirty="0">
                <a:solidFill>
                  <a:schemeClr val="bg1"/>
                </a:solidFill>
              </a:rPr>
              <a:t>of bookings made </a:t>
            </a:r>
            <a:r>
              <a:rPr lang="en-US" sz="2400" b="1" dirty="0">
                <a:solidFill>
                  <a:schemeClr val="bg1"/>
                </a:solidFill>
              </a:rPr>
              <a:t>0-3 days </a:t>
            </a:r>
            <a:r>
              <a:rPr lang="en-US" sz="2400" dirty="0">
                <a:solidFill>
                  <a:schemeClr val="bg1"/>
                </a:solidFill>
              </a:rPr>
              <a:t>before the trip takes place are booked via the mobile app or website*</a:t>
            </a:r>
          </a:p>
          <a:p>
            <a:pPr indent="-228600">
              <a:buFont typeface="Arial" panose="020B0604020202020204" pitchFamily="34" charset="0"/>
              <a:buChar char="•"/>
            </a:pPr>
            <a:r>
              <a:rPr lang="en-US" sz="2400" dirty="0">
                <a:solidFill>
                  <a:schemeClr val="bg1"/>
                </a:solidFill>
              </a:rPr>
              <a:t>Otherwise mostly consistent</a:t>
            </a:r>
          </a:p>
        </p:txBody>
      </p:sp>
      <p:sp>
        <p:nvSpPr>
          <p:cNvPr id="9" name="TextBox 8">
            <a:extLst>
              <a:ext uri="{FF2B5EF4-FFF2-40B4-BE49-F238E27FC236}">
                <a16:creationId xmlns:a16="http://schemas.microsoft.com/office/drawing/2014/main" id="{4C396168-D39E-0FF4-080D-CDF839D6FC11}"/>
              </a:ext>
            </a:extLst>
          </p:cNvPr>
          <p:cNvSpPr txBox="1"/>
          <p:nvPr/>
        </p:nvSpPr>
        <p:spPr>
          <a:xfrm>
            <a:off x="1090757" y="6575768"/>
            <a:ext cx="2469394" cy="276999"/>
          </a:xfrm>
          <a:prstGeom prst="rect">
            <a:avLst/>
          </a:prstGeom>
          <a:noFill/>
        </p:spPr>
        <p:txBody>
          <a:bodyPr wrap="none" rtlCol="0">
            <a:spAutoFit/>
          </a:bodyPr>
          <a:lstStyle/>
          <a:p>
            <a:r>
              <a:rPr lang="en-US" sz="1200" dirty="0">
                <a:solidFill>
                  <a:schemeClr val="bg1"/>
                </a:solidFill>
              </a:rPr>
              <a:t>*’Post Book’ group has been ignored</a:t>
            </a:r>
          </a:p>
        </p:txBody>
      </p:sp>
    </p:spTree>
    <p:extLst>
      <p:ext uri="{BB962C8B-B14F-4D97-AF65-F5344CB8AC3E}">
        <p14:creationId xmlns:p14="http://schemas.microsoft.com/office/powerpoint/2010/main" val="2272349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908BAF3-E5E9-4D9A-9CA6-CBD0A6447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88BE1630-2DA4-4597-927C-4EAAFEE0D7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38656" y="0"/>
            <a:ext cx="465377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9C59C9C7-4EB0-387E-871C-98F964C9F491}"/>
              </a:ext>
            </a:extLst>
          </p:cNvPr>
          <p:cNvSpPr>
            <a:spLocks noGrp="1"/>
          </p:cNvSpPr>
          <p:nvPr>
            <p:ph type="body" sz="half" idx="2"/>
          </p:nvPr>
        </p:nvSpPr>
        <p:spPr>
          <a:xfrm>
            <a:off x="1862122" y="3428999"/>
            <a:ext cx="3819977" cy="3158657"/>
          </a:xfrm>
        </p:spPr>
        <p:txBody>
          <a:bodyPr vert="horz" lIns="91440" tIns="45720" rIns="91440" bIns="45720" rtlCol="0" anchor="ctr">
            <a:normAutofit fontScale="70000" lnSpcReduction="20000"/>
          </a:bodyPr>
          <a:lstStyle/>
          <a:p>
            <a:r>
              <a:rPr lang="en-US" sz="3200" dirty="0">
                <a:solidFill>
                  <a:schemeClr val="tx1"/>
                </a:solidFill>
              </a:rPr>
              <a:t>Including extreme values: </a:t>
            </a:r>
          </a:p>
          <a:p>
            <a:r>
              <a:rPr lang="en-US" sz="3200" dirty="0">
                <a:solidFill>
                  <a:schemeClr val="tx1"/>
                </a:solidFill>
              </a:rPr>
              <a:t>p = 0.00</a:t>
            </a:r>
          </a:p>
          <a:p>
            <a:endParaRPr lang="en-US" sz="1200" dirty="0">
              <a:solidFill>
                <a:schemeClr val="tx1"/>
              </a:solidFill>
            </a:endParaRPr>
          </a:p>
          <a:p>
            <a:r>
              <a:rPr lang="en-US" sz="3200" dirty="0">
                <a:solidFill>
                  <a:schemeClr val="tx1"/>
                </a:solidFill>
              </a:rPr>
              <a:t>Excluding extreme values: </a:t>
            </a:r>
          </a:p>
          <a:p>
            <a:r>
              <a:rPr lang="en-US" sz="3200" dirty="0">
                <a:solidFill>
                  <a:schemeClr val="tx1"/>
                </a:solidFill>
              </a:rPr>
              <a:t>p = 0.00</a:t>
            </a:r>
          </a:p>
          <a:p>
            <a:endParaRPr lang="en-US" sz="3200" dirty="0">
              <a:solidFill>
                <a:schemeClr val="tx1"/>
              </a:solidFill>
            </a:endParaRPr>
          </a:p>
          <a:p>
            <a:r>
              <a:rPr lang="en-US" sz="3200" dirty="0">
                <a:solidFill>
                  <a:schemeClr val="tx1"/>
                </a:solidFill>
              </a:rPr>
              <a:t>A user booking a more expensive trip is more likely to use </a:t>
            </a:r>
            <a:r>
              <a:rPr lang="en-US" sz="3200" b="1" dirty="0">
                <a:solidFill>
                  <a:schemeClr val="tx1"/>
                </a:solidFill>
              </a:rPr>
              <a:t>desktop</a:t>
            </a:r>
          </a:p>
          <a:p>
            <a:pPr indent="-228600" algn="l">
              <a:buFont typeface="Arial" panose="020B0604020202020204" pitchFamily="34" charset="0"/>
              <a:buChar char="•"/>
            </a:pPr>
            <a:endParaRPr lang="en-US" dirty="0">
              <a:solidFill>
                <a:schemeClr val="tx1"/>
              </a:solidFill>
            </a:endParaRPr>
          </a:p>
        </p:txBody>
      </p:sp>
      <p:sp>
        <p:nvSpPr>
          <p:cNvPr id="13" name="Rectangle 12">
            <a:extLst>
              <a:ext uri="{FF2B5EF4-FFF2-40B4-BE49-F238E27FC236}">
                <a16:creationId xmlns:a16="http://schemas.microsoft.com/office/drawing/2014/main" id="{11D4A801-B08B-4DED-B983-8DC1441381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432" y="0"/>
            <a:ext cx="609956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BA22B0-B1EF-7ED6-CF09-7055F32D1005}"/>
              </a:ext>
            </a:extLst>
          </p:cNvPr>
          <p:cNvSpPr>
            <a:spLocks noGrp="1"/>
          </p:cNvSpPr>
          <p:nvPr>
            <p:ph type="title"/>
          </p:nvPr>
        </p:nvSpPr>
        <p:spPr>
          <a:xfrm>
            <a:off x="1921256" y="270343"/>
            <a:ext cx="3701710" cy="2622759"/>
          </a:xfrm>
          <a:noFill/>
          <a:ln>
            <a:solidFill>
              <a:srgbClr val="FFFFFF"/>
            </a:solidFill>
          </a:ln>
        </p:spPr>
        <p:txBody>
          <a:bodyPr vert="horz" lIns="182880" tIns="182880" rIns="182880" bIns="182880" rtlCol="0" anchor="ctr">
            <a:normAutofit/>
          </a:bodyPr>
          <a:lstStyle/>
          <a:p>
            <a:r>
              <a:rPr lang="en-US" sz="3200" kern="1200" cap="all" spc="200" baseline="0" dirty="0">
                <a:solidFill>
                  <a:srgbClr val="FFFFFF"/>
                </a:solidFill>
                <a:latin typeface="+mj-lt"/>
                <a:ea typeface="+mj-ea"/>
                <a:cs typeface="+mj-cs"/>
              </a:rPr>
              <a:t>What platform is preferred for higher value bookings?</a:t>
            </a:r>
          </a:p>
        </p:txBody>
      </p:sp>
      <p:pic>
        <p:nvPicPr>
          <p:cNvPr id="15" name="Picture 14">
            <a:extLst>
              <a:ext uri="{FF2B5EF4-FFF2-40B4-BE49-F238E27FC236}">
                <a16:creationId xmlns:a16="http://schemas.microsoft.com/office/drawing/2014/main" id="{C9A85559-8D77-A24B-5EF2-69FC3A1FB534}"/>
              </a:ext>
            </a:extLst>
          </p:cNvPr>
          <p:cNvPicPr>
            <a:picLocks noChangeAspect="1"/>
          </p:cNvPicPr>
          <p:nvPr/>
        </p:nvPicPr>
        <p:blipFill>
          <a:blip r:embed="rId3"/>
          <a:stretch>
            <a:fillRect/>
          </a:stretch>
        </p:blipFill>
        <p:spPr>
          <a:xfrm>
            <a:off x="6181215" y="1429526"/>
            <a:ext cx="5922002" cy="7663767"/>
          </a:xfrm>
          <a:prstGeom prst="rect">
            <a:avLst/>
          </a:prstGeom>
        </p:spPr>
      </p:pic>
    </p:spTree>
    <p:extLst>
      <p:ext uri="{BB962C8B-B14F-4D97-AF65-F5344CB8AC3E}">
        <p14:creationId xmlns:p14="http://schemas.microsoft.com/office/powerpoint/2010/main" val="552334943"/>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3F47E20B-1205-4238-A82B-90EF577F3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D13567AC-EB9A-47A9-B6EC-B5BDB73B11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4649"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E92297-B3D4-2287-5F13-011F56EC4A0E}"/>
              </a:ext>
            </a:extLst>
          </p:cNvPr>
          <p:cNvSpPr>
            <a:spLocks noGrp="1"/>
          </p:cNvSpPr>
          <p:nvPr>
            <p:ph type="title"/>
          </p:nvPr>
        </p:nvSpPr>
        <p:spPr>
          <a:xfrm>
            <a:off x="529258" y="845746"/>
            <a:ext cx="6306971" cy="1940998"/>
          </a:xfrm>
          <a:prstGeom prst="ellipse">
            <a:avLst/>
          </a:prstGeom>
          <a:noFill/>
          <a:ln>
            <a:solidFill>
              <a:schemeClr val="bg1"/>
            </a:solidFill>
          </a:ln>
        </p:spPr>
        <p:txBody>
          <a:bodyPr vert="horz" lIns="274320" tIns="182880" rIns="274320" bIns="182880" rtlCol="0" anchor="ctr" anchorCtr="1">
            <a:normAutofit fontScale="90000"/>
          </a:bodyPr>
          <a:lstStyle/>
          <a:p>
            <a:r>
              <a:rPr lang="en-US" sz="2500" dirty="0">
                <a:solidFill>
                  <a:schemeClr val="bg1"/>
                </a:solidFill>
              </a:rPr>
              <a:t>What platforms are used for different sizes of bookings?</a:t>
            </a:r>
          </a:p>
        </p:txBody>
      </p:sp>
      <p:pic>
        <p:nvPicPr>
          <p:cNvPr id="4" name="Picture 3">
            <a:extLst>
              <a:ext uri="{FF2B5EF4-FFF2-40B4-BE49-F238E27FC236}">
                <a16:creationId xmlns:a16="http://schemas.microsoft.com/office/drawing/2014/main" id="{3DC07082-E59C-DAAA-1824-4558325C7616}"/>
              </a:ext>
            </a:extLst>
          </p:cNvPr>
          <p:cNvPicPr>
            <a:picLocks noChangeAspect="1"/>
          </p:cNvPicPr>
          <p:nvPr/>
        </p:nvPicPr>
        <p:blipFill rotWithShape="1">
          <a:blip r:embed="rId3"/>
          <a:srcRect b="49728"/>
          <a:stretch/>
        </p:blipFill>
        <p:spPr>
          <a:xfrm>
            <a:off x="7577515" y="453929"/>
            <a:ext cx="4571618" cy="2975071"/>
          </a:xfrm>
          <a:prstGeom prst="rect">
            <a:avLst/>
          </a:prstGeom>
        </p:spPr>
      </p:pic>
      <p:pic>
        <p:nvPicPr>
          <p:cNvPr id="3" name="Picture 2" descr="Shape&#10;&#10;Description automatically generated">
            <a:extLst>
              <a:ext uri="{FF2B5EF4-FFF2-40B4-BE49-F238E27FC236}">
                <a16:creationId xmlns:a16="http://schemas.microsoft.com/office/drawing/2014/main" id="{BB27F280-68F4-6F9F-07DD-505EC5AA3393}"/>
              </a:ext>
            </a:extLst>
          </p:cNvPr>
          <p:cNvPicPr>
            <a:picLocks noChangeAspect="1"/>
          </p:cNvPicPr>
          <p:nvPr/>
        </p:nvPicPr>
        <p:blipFill rotWithShape="1">
          <a:blip r:embed="rId4"/>
          <a:srcRect b="48237"/>
          <a:stretch/>
        </p:blipFill>
        <p:spPr>
          <a:xfrm>
            <a:off x="7598949" y="3429000"/>
            <a:ext cx="4571618" cy="3063309"/>
          </a:xfrm>
          <a:prstGeom prst="rect">
            <a:avLst/>
          </a:prstGeom>
        </p:spPr>
      </p:pic>
      <p:sp>
        <p:nvSpPr>
          <p:cNvPr id="6" name="TextBox 5">
            <a:extLst>
              <a:ext uri="{FF2B5EF4-FFF2-40B4-BE49-F238E27FC236}">
                <a16:creationId xmlns:a16="http://schemas.microsoft.com/office/drawing/2014/main" id="{7E240059-4A96-1652-2AEB-12821A31CB43}"/>
              </a:ext>
            </a:extLst>
          </p:cNvPr>
          <p:cNvSpPr txBox="1"/>
          <p:nvPr/>
        </p:nvSpPr>
        <p:spPr>
          <a:xfrm>
            <a:off x="1503095" y="3178629"/>
            <a:ext cx="4528458" cy="1200329"/>
          </a:xfrm>
          <a:prstGeom prst="rect">
            <a:avLst/>
          </a:prstGeom>
          <a:noFill/>
        </p:spPr>
        <p:txBody>
          <a:bodyPr wrap="square" rtlCol="0">
            <a:spAutoFit/>
          </a:bodyPr>
          <a:lstStyle/>
          <a:p>
            <a:pPr algn="ctr"/>
            <a:r>
              <a:rPr lang="en-US" sz="2400" dirty="0">
                <a:solidFill>
                  <a:schemeClr val="bg1"/>
                </a:solidFill>
              </a:rPr>
              <a:t>Smaller bookings are generally more likely to be made on a mobile device</a:t>
            </a:r>
          </a:p>
        </p:txBody>
      </p:sp>
      <p:sp>
        <p:nvSpPr>
          <p:cNvPr id="7" name="TextBox 6">
            <a:extLst>
              <a:ext uri="{FF2B5EF4-FFF2-40B4-BE49-F238E27FC236}">
                <a16:creationId xmlns:a16="http://schemas.microsoft.com/office/drawing/2014/main" id="{392058FA-0649-1162-4A4D-65E129D9408D}"/>
              </a:ext>
            </a:extLst>
          </p:cNvPr>
          <p:cNvSpPr txBox="1"/>
          <p:nvPr/>
        </p:nvSpPr>
        <p:spPr>
          <a:xfrm>
            <a:off x="1503095" y="4811925"/>
            <a:ext cx="4528458" cy="1200329"/>
          </a:xfrm>
          <a:prstGeom prst="rect">
            <a:avLst/>
          </a:prstGeom>
          <a:noFill/>
        </p:spPr>
        <p:txBody>
          <a:bodyPr wrap="square" rtlCol="0">
            <a:spAutoFit/>
          </a:bodyPr>
          <a:lstStyle/>
          <a:p>
            <a:pPr algn="ctr"/>
            <a:r>
              <a:rPr lang="en-US" sz="2400" dirty="0">
                <a:solidFill>
                  <a:schemeClr val="bg1"/>
                </a:solidFill>
              </a:rPr>
              <a:t>Larger bookings are generally more likely to be made on a desktop device</a:t>
            </a:r>
          </a:p>
        </p:txBody>
      </p:sp>
    </p:spTree>
    <p:extLst>
      <p:ext uri="{BB962C8B-B14F-4D97-AF65-F5344CB8AC3E}">
        <p14:creationId xmlns:p14="http://schemas.microsoft.com/office/powerpoint/2010/main" val="19947812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3530FE0-C542-45A1-BCD8-935787009C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51" y="640080"/>
            <a:ext cx="8924024" cy="5200996"/>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9">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0543" y="825096"/>
            <a:ext cx="8549640" cy="483096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57FCFFC-36B3-7C1F-1AE4-1E51146A6D45}"/>
              </a:ext>
            </a:extLst>
          </p:cNvPr>
          <p:cNvSpPr>
            <a:spLocks noGrp="1"/>
          </p:cNvSpPr>
          <p:nvPr>
            <p:ph idx="1"/>
          </p:nvPr>
        </p:nvSpPr>
        <p:spPr>
          <a:xfrm>
            <a:off x="1316984" y="1283546"/>
            <a:ext cx="5715917" cy="3914063"/>
          </a:xfrm>
        </p:spPr>
        <p:txBody>
          <a:bodyPr anchor="ctr">
            <a:normAutofit/>
          </a:bodyPr>
          <a:lstStyle/>
          <a:p>
            <a:r>
              <a:rPr lang="en-US" sz="2000" dirty="0"/>
              <a:t>Invest in development of the mobile application</a:t>
            </a:r>
          </a:p>
          <a:p>
            <a:r>
              <a:rPr lang="en-US" sz="2000" dirty="0"/>
              <a:t>Ensure that the app is highlighting the best deals to users</a:t>
            </a:r>
          </a:p>
          <a:p>
            <a:r>
              <a:rPr lang="en-US" sz="2000" dirty="0"/>
              <a:t>Increase advertising for the application in Latin America and EMEA</a:t>
            </a:r>
          </a:p>
          <a:p>
            <a:r>
              <a:rPr lang="en-US" sz="2000" dirty="0"/>
              <a:t>Further develop the desktop site experience with reviews/details of hotels</a:t>
            </a:r>
          </a:p>
          <a:p>
            <a:r>
              <a:rPr lang="en-US" sz="2000" dirty="0"/>
              <a:t>Provide deals for large group bookings on the desktop site</a:t>
            </a:r>
          </a:p>
        </p:txBody>
      </p:sp>
      <p:sp>
        <p:nvSpPr>
          <p:cNvPr id="7"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76718" y="1443035"/>
            <a:ext cx="3971932" cy="3971930"/>
          </a:xfrm>
          <a:prstGeom prst="ellipse">
            <a:avLst/>
          </a:prstGeom>
          <a:solidFill>
            <a:srgbClr val="FFFFFF"/>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8F4F26-67E2-15E4-F669-3AD86972CF62}"/>
              </a:ext>
            </a:extLst>
          </p:cNvPr>
          <p:cNvSpPr>
            <a:spLocks noGrp="1"/>
          </p:cNvSpPr>
          <p:nvPr>
            <p:ph type="title"/>
          </p:nvPr>
        </p:nvSpPr>
        <p:spPr>
          <a:xfrm>
            <a:off x="7720168" y="1586484"/>
            <a:ext cx="3685032" cy="3685032"/>
          </a:xfrm>
          <a:prstGeom prst="ellipse">
            <a:avLst/>
          </a:prstGeom>
          <a:solidFill>
            <a:schemeClr val="accent2"/>
          </a:solidFill>
          <a:ln>
            <a:noFill/>
          </a:ln>
        </p:spPr>
        <p:txBody>
          <a:bodyPr wrap="none" lIns="0" tIns="0" rIns="0" bIns="0">
            <a:noAutofit/>
          </a:bodyPr>
          <a:lstStyle/>
          <a:p>
            <a:r>
              <a:rPr lang="en-US" sz="2400" dirty="0">
                <a:solidFill>
                  <a:srgbClr val="FFFFFF"/>
                </a:solidFill>
              </a:rPr>
              <a:t>My </a:t>
            </a:r>
            <a:br>
              <a:rPr lang="en-US" sz="2400" dirty="0">
                <a:solidFill>
                  <a:srgbClr val="FFFFFF"/>
                </a:solidFill>
              </a:rPr>
            </a:br>
            <a:r>
              <a:rPr lang="en-US" sz="2400" dirty="0">
                <a:solidFill>
                  <a:srgbClr val="FFFFFF"/>
                </a:solidFill>
              </a:rPr>
              <a:t>Recommendations</a:t>
            </a:r>
          </a:p>
        </p:txBody>
      </p:sp>
    </p:spTree>
    <p:extLst>
      <p:ext uri="{BB962C8B-B14F-4D97-AF65-F5344CB8AC3E}">
        <p14:creationId xmlns:p14="http://schemas.microsoft.com/office/powerpoint/2010/main" val="2683627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F48E9-2A9B-A8B0-FAB1-470EA5F49748}"/>
              </a:ext>
            </a:extLst>
          </p:cNvPr>
          <p:cNvSpPr>
            <a:spLocks noGrp="1"/>
          </p:cNvSpPr>
          <p:nvPr>
            <p:ph type="title"/>
          </p:nvPr>
        </p:nvSpPr>
        <p:spPr>
          <a:xfrm>
            <a:off x="2231136" y="964692"/>
            <a:ext cx="7729728" cy="1188720"/>
          </a:xfrm>
        </p:spPr>
        <p:txBody>
          <a:bodyPr>
            <a:normAutofit/>
          </a:bodyPr>
          <a:lstStyle/>
          <a:p>
            <a:r>
              <a:rPr lang="en-US" dirty="0"/>
              <a:t>Further Analysis</a:t>
            </a:r>
          </a:p>
        </p:txBody>
      </p:sp>
      <p:graphicFrame>
        <p:nvGraphicFramePr>
          <p:cNvPr id="5" name="Content Placeholder 2">
            <a:extLst>
              <a:ext uri="{FF2B5EF4-FFF2-40B4-BE49-F238E27FC236}">
                <a16:creationId xmlns:a16="http://schemas.microsoft.com/office/drawing/2014/main" id="{9A4220A0-E8C4-2C2E-BA65-3F60A98B04D4}"/>
              </a:ext>
            </a:extLst>
          </p:cNvPr>
          <p:cNvGraphicFramePr>
            <a:graphicFrameLocks noGrp="1"/>
          </p:cNvGraphicFramePr>
          <p:nvPr>
            <p:ph idx="1"/>
            <p:extLst>
              <p:ext uri="{D42A27DB-BD31-4B8C-83A1-F6EECF244321}">
                <p14:modId xmlns:p14="http://schemas.microsoft.com/office/powerpoint/2010/main" val="3918793745"/>
              </p:ext>
            </p:extLst>
          </p:nvPr>
        </p:nvGraphicFramePr>
        <p:xfrm>
          <a:off x="965200" y="2638425"/>
          <a:ext cx="10261600" cy="31077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350435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153A9-C8EA-27FD-E0AB-99C733682F6D}"/>
              </a:ext>
            </a:extLst>
          </p:cNvPr>
          <p:cNvSpPr>
            <a:spLocks noGrp="1"/>
          </p:cNvSpPr>
          <p:nvPr>
            <p:ph type="title"/>
          </p:nvPr>
        </p:nvSpPr>
        <p:spPr>
          <a:xfrm>
            <a:off x="1600200" y="2286000"/>
            <a:ext cx="8991600" cy="1828800"/>
          </a:xfrm>
          <a:noFill/>
          <a:ln>
            <a:solidFill>
              <a:schemeClr val="tx1"/>
            </a:solidFill>
          </a:ln>
        </p:spPr>
        <p:txBody>
          <a:bodyPr vert="horz" lIns="274320" tIns="182880" rIns="274320" bIns="182880" rtlCol="0" anchor="ctr" anchorCtr="1">
            <a:normAutofit/>
          </a:bodyPr>
          <a:lstStyle/>
          <a:p>
            <a:r>
              <a:rPr lang="en-US" sz="3200" kern="1200" cap="all" spc="200" baseline="0" dirty="0">
                <a:solidFill>
                  <a:schemeClr val="tx1"/>
                </a:solidFill>
                <a:latin typeface="+mj-lt"/>
                <a:ea typeface="+mj-ea"/>
                <a:cs typeface="+mj-cs"/>
              </a:rPr>
              <a:t>Thank you for listening!</a:t>
            </a:r>
          </a:p>
        </p:txBody>
      </p:sp>
      <p:sp>
        <p:nvSpPr>
          <p:cNvPr id="3" name="Text Placeholder 2">
            <a:extLst>
              <a:ext uri="{FF2B5EF4-FFF2-40B4-BE49-F238E27FC236}">
                <a16:creationId xmlns:a16="http://schemas.microsoft.com/office/drawing/2014/main" id="{394FDB67-2784-14CC-668D-DDB422515847}"/>
              </a:ext>
            </a:extLst>
          </p:cNvPr>
          <p:cNvSpPr>
            <a:spLocks noGrp="1"/>
          </p:cNvSpPr>
          <p:nvPr>
            <p:ph type="body" idx="1"/>
          </p:nvPr>
        </p:nvSpPr>
        <p:spPr>
          <a:xfrm>
            <a:off x="2695194" y="4483290"/>
            <a:ext cx="6801612" cy="1329208"/>
          </a:xfrm>
        </p:spPr>
        <p:txBody>
          <a:bodyPr vert="horz" lIns="91440" tIns="45720" rIns="91440" bIns="45720" rtlCol="0">
            <a:normAutofit/>
          </a:bodyPr>
          <a:lstStyle/>
          <a:p>
            <a:pPr algn="ctr"/>
            <a:endParaRPr lang="en-US">
              <a:solidFill>
                <a:schemeClr val="tx1">
                  <a:lumMod val="75000"/>
                  <a:lumOff val="25000"/>
                </a:schemeClr>
              </a:solidFill>
            </a:endParaRPr>
          </a:p>
        </p:txBody>
      </p:sp>
    </p:spTree>
    <p:extLst>
      <p:ext uri="{BB962C8B-B14F-4D97-AF65-F5344CB8AC3E}">
        <p14:creationId xmlns:p14="http://schemas.microsoft.com/office/powerpoint/2010/main" val="1421042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80256F-8653-3357-77CC-0B0F4A68AED8}"/>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3000" dirty="0">
                <a:solidFill>
                  <a:srgbClr val="FFFFFF"/>
                </a:solidFill>
              </a:rPr>
              <a:t>Summary of INSIGHTS</a:t>
            </a:r>
          </a:p>
        </p:txBody>
      </p:sp>
      <p:sp>
        <p:nvSpPr>
          <p:cNvPr id="3" name="Content Placeholder 2">
            <a:extLst>
              <a:ext uri="{FF2B5EF4-FFF2-40B4-BE49-F238E27FC236}">
                <a16:creationId xmlns:a16="http://schemas.microsoft.com/office/drawing/2014/main" id="{A7602AA7-AFE7-BF12-EA00-4C41724483CD}"/>
              </a:ext>
            </a:extLst>
          </p:cNvPr>
          <p:cNvSpPr>
            <a:spLocks noGrp="1"/>
          </p:cNvSpPr>
          <p:nvPr>
            <p:ph idx="1"/>
          </p:nvPr>
        </p:nvSpPr>
        <p:spPr>
          <a:xfrm>
            <a:off x="5620802" y="408482"/>
            <a:ext cx="6010692" cy="6041036"/>
          </a:xfrm>
        </p:spPr>
        <p:txBody>
          <a:bodyPr anchor="ctr">
            <a:normAutofit/>
          </a:bodyPr>
          <a:lstStyle/>
          <a:p>
            <a:r>
              <a:rPr lang="en-US" sz="2000" dirty="0"/>
              <a:t>The growth in mobile bookings is greater than that of desktop bookings</a:t>
            </a:r>
          </a:p>
          <a:p>
            <a:r>
              <a:rPr lang="en-US" sz="2000" dirty="0"/>
              <a:t>Statistically significant increase in use of mobile devices - mainly the application</a:t>
            </a:r>
          </a:p>
          <a:p>
            <a:r>
              <a:rPr lang="en-US" sz="2000" dirty="0"/>
              <a:t>Mobile devices are most popular in the US and least popular in Latin America</a:t>
            </a:r>
          </a:p>
          <a:p>
            <a:r>
              <a:rPr lang="en-US" sz="2000" dirty="0"/>
              <a:t>Bookings with a smaller window are more likely to be made via a mobile device, but bookings with longer windows are not more likely to be made on a desktop device</a:t>
            </a:r>
          </a:p>
          <a:p>
            <a:r>
              <a:rPr lang="en-US" sz="2000" dirty="0"/>
              <a:t>Higher value trips are more likely to be made via desktop</a:t>
            </a:r>
          </a:p>
          <a:p>
            <a:r>
              <a:rPr lang="en-US" sz="2000" dirty="0"/>
              <a:t>Bookings of larger groups are more likely to be made via desktop</a:t>
            </a:r>
          </a:p>
        </p:txBody>
      </p:sp>
    </p:spTree>
    <p:extLst>
      <p:ext uri="{BB962C8B-B14F-4D97-AF65-F5344CB8AC3E}">
        <p14:creationId xmlns:p14="http://schemas.microsoft.com/office/powerpoint/2010/main" val="1145325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6503B4-06DA-4169-CF0C-762ED7A82BEA}"/>
              </a:ext>
            </a:extLst>
          </p:cNvPr>
          <p:cNvSpPr>
            <a:spLocks noGrp="1"/>
          </p:cNvSpPr>
          <p:nvPr>
            <p:ph idx="1"/>
          </p:nvPr>
        </p:nvSpPr>
        <p:spPr>
          <a:xfrm>
            <a:off x="2231136" y="1633928"/>
            <a:ext cx="7729728" cy="4390913"/>
          </a:xfrm>
        </p:spPr>
        <p:txBody>
          <a:bodyPr>
            <a:normAutofit/>
          </a:bodyPr>
          <a:lstStyle/>
          <a:p>
            <a:pPr marL="0" indent="0" algn="ctr">
              <a:buNone/>
            </a:pPr>
            <a:r>
              <a:rPr lang="en-US" sz="4800" i="1" dirty="0"/>
              <a:t>p</a:t>
            </a:r>
            <a:r>
              <a:rPr lang="en-US" sz="4800" dirty="0"/>
              <a:t>-value &lt; 0.05</a:t>
            </a:r>
          </a:p>
          <a:p>
            <a:pPr marL="0" indent="0" algn="ctr">
              <a:buNone/>
            </a:pPr>
            <a:r>
              <a:rPr lang="en-US" sz="4800" dirty="0"/>
              <a:t>↓</a:t>
            </a:r>
          </a:p>
          <a:p>
            <a:pPr marL="0" indent="0" algn="ctr">
              <a:buNone/>
            </a:pPr>
            <a:r>
              <a:rPr lang="en-US" sz="4800" dirty="0"/>
              <a:t>STATISTICALLY SIGNIFICANT</a:t>
            </a:r>
          </a:p>
        </p:txBody>
      </p:sp>
    </p:spTree>
    <p:extLst>
      <p:ext uri="{BB962C8B-B14F-4D97-AF65-F5344CB8AC3E}">
        <p14:creationId xmlns:p14="http://schemas.microsoft.com/office/powerpoint/2010/main" val="808966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98189468-4433-30E4-B649-D45AFB74082A}"/>
              </a:ext>
            </a:extLst>
          </p:cNvPr>
          <p:cNvGraphicFramePr>
            <a:graphicFrameLocks noGrp="1"/>
          </p:cNvGraphicFramePr>
          <p:nvPr>
            <p:ph idx="1"/>
            <p:extLst>
              <p:ext uri="{D42A27DB-BD31-4B8C-83A1-F6EECF244321}">
                <p14:modId xmlns:p14="http://schemas.microsoft.com/office/powerpoint/2010/main" val="837873054"/>
              </p:ext>
            </p:extLst>
          </p:nvPr>
        </p:nvGraphicFramePr>
        <p:xfrm>
          <a:off x="965200" y="2017939"/>
          <a:ext cx="10261600" cy="31077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44749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3F47E20B-1205-4238-A82B-90EF577F3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D13567AC-EB9A-47A9-B6EC-B5BDB73B11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E92297-B3D4-2287-5F13-011F56EC4A0E}"/>
              </a:ext>
            </a:extLst>
          </p:cNvPr>
          <p:cNvSpPr>
            <a:spLocks noGrp="1"/>
          </p:cNvSpPr>
          <p:nvPr>
            <p:ph type="title"/>
          </p:nvPr>
        </p:nvSpPr>
        <p:spPr>
          <a:xfrm>
            <a:off x="643468" y="216346"/>
            <a:ext cx="3415288" cy="3212654"/>
          </a:xfrm>
          <a:prstGeom prst="ellipse">
            <a:avLst/>
          </a:prstGeom>
          <a:noFill/>
          <a:ln>
            <a:solidFill>
              <a:schemeClr val="bg1"/>
            </a:solidFill>
          </a:ln>
        </p:spPr>
        <p:txBody>
          <a:bodyPr vert="horz" lIns="274320" tIns="182880" rIns="274320" bIns="182880" rtlCol="0" anchor="ctr" anchorCtr="1">
            <a:normAutofit/>
          </a:bodyPr>
          <a:lstStyle/>
          <a:p>
            <a:r>
              <a:rPr lang="en-US" sz="1800">
                <a:solidFill>
                  <a:schemeClr val="bg1"/>
                </a:solidFill>
              </a:rPr>
              <a:t>How has the proportion of mobile bookings changed between 2016 and 2017?</a:t>
            </a:r>
          </a:p>
        </p:txBody>
      </p:sp>
      <p:sp>
        <p:nvSpPr>
          <p:cNvPr id="16" name="TextBox 15">
            <a:extLst>
              <a:ext uri="{FF2B5EF4-FFF2-40B4-BE49-F238E27FC236}">
                <a16:creationId xmlns:a16="http://schemas.microsoft.com/office/drawing/2014/main" id="{77E71F84-04FA-B100-F63E-61BDE45ABA39}"/>
              </a:ext>
            </a:extLst>
          </p:cNvPr>
          <p:cNvSpPr txBox="1"/>
          <p:nvPr/>
        </p:nvSpPr>
        <p:spPr>
          <a:xfrm>
            <a:off x="1321823" y="3854538"/>
            <a:ext cx="2058577" cy="523220"/>
          </a:xfrm>
          <a:prstGeom prst="rect">
            <a:avLst/>
          </a:prstGeom>
          <a:noFill/>
        </p:spPr>
        <p:txBody>
          <a:bodyPr wrap="none" rtlCol="0">
            <a:spAutoFit/>
          </a:bodyPr>
          <a:lstStyle/>
          <a:p>
            <a:r>
              <a:rPr lang="en-US" sz="2800" dirty="0">
                <a:solidFill>
                  <a:schemeClr val="bg1"/>
                </a:solidFill>
              </a:rPr>
              <a:t>INCREASED</a:t>
            </a:r>
          </a:p>
        </p:txBody>
      </p:sp>
      <p:sp>
        <p:nvSpPr>
          <p:cNvPr id="17" name="TextBox 16">
            <a:extLst>
              <a:ext uri="{FF2B5EF4-FFF2-40B4-BE49-F238E27FC236}">
                <a16:creationId xmlns:a16="http://schemas.microsoft.com/office/drawing/2014/main" id="{FAF0C79C-C14E-6BC0-BF29-D50B05225B85}"/>
              </a:ext>
            </a:extLst>
          </p:cNvPr>
          <p:cNvSpPr txBox="1"/>
          <p:nvPr/>
        </p:nvSpPr>
        <p:spPr>
          <a:xfrm>
            <a:off x="806439" y="4543335"/>
            <a:ext cx="1257652" cy="1569660"/>
          </a:xfrm>
          <a:prstGeom prst="rect">
            <a:avLst/>
          </a:prstGeom>
          <a:noFill/>
        </p:spPr>
        <p:txBody>
          <a:bodyPr wrap="none" rtlCol="0">
            <a:spAutoFit/>
          </a:bodyPr>
          <a:lstStyle/>
          <a:p>
            <a:pPr algn="ctr"/>
            <a:r>
              <a:rPr lang="en-US" sz="2400" dirty="0">
                <a:solidFill>
                  <a:schemeClr val="bg1"/>
                </a:solidFill>
              </a:rPr>
              <a:t>2016</a:t>
            </a:r>
          </a:p>
          <a:p>
            <a:pPr algn="ctr"/>
            <a:r>
              <a:rPr lang="en-US" sz="2400" dirty="0">
                <a:solidFill>
                  <a:schemeClr val="bg1"/>
                </a:solidFill>
              </a:rPr>
              <a:t>Mobile</a:t>
            </a:r>
          </a:p>
          <a:p>
            <a:pPr algn="ctr"/>
            <a:r>
              <a:rPr lang="en-US" sz="2400" dirty="0">
                <a:solidFill>
                  <a:schemeClr val="bg1"/>
                </a:solidFill>
              </a:rPr>
              <a:t>Average:</a:t>
            </a:r>
          </a:p>
          <a:p>
            <a:pPr algn="ctr"/>
            <a:r>
              <a:rPr lang="en-US" sz="2400" dirty="0">
                <a:solidFill>
                  <a:schemeClr val="bg1"/>
                </a:solidFill>
              </a:rPr>
              <a:t>50.1%</a:t>
            </a:r>
          </a:p>
        </p:txBody>
      </p:sp>
      <p:sp>
        <p:nvSpPr>
          <p:cNvPr id="19" name="TextBox 18">
            <a:extLst>
              <a:ext uri="{FF2B5EF4-FFF2-40B4-BE49-F238E27FC236}">
                <a16:creationId xmlns:a16="http://schemas.microsoft.com/office/drawing/2014/main" id="{162387B3-8053-1890-B276-B0F20A6C1461}"/>
              </a:ext>
            </a:extLst>
          </p:cNvPr>
          <p:cNvSpPr txBox="1"/>
          <p:nvPr/>
        </p:nvSpPr>
        <p:spPr>
          <a:xfrm>
            <a:off x="2707560" y="4543335"/>
            <a:ext cx="1257652" cy="1569660"/>
          </a:xfrm>
          <a:prstGeom prst="rect">
            <a:avLst/>
          </a:prstGeom>
          <a:noFill/>
        </p:spPr>
        <p:txBody>
          <a:bodyPr wrap="square" rtlCol="0">
            <a:spAutoFit/>
          </a:bodyPr>
          <a:lstStyle/>
          <a:p>
            <a:pPr algn="ctr"/>
            <a:r>
              <a:rPr lang="en-US" sz="2400" dirty="0">
                <a:solidFill>
                  <a:schemeClr val="bg1"/>
                </a:solidFill>
              </a:rPr>
              <a:t>2017</a:t>
            </a:r>
          </a:p>
          <a:p>
            <a:pPr algn="ctr"/>
            <a:r>
              <a:rPr lang="en-US" sz="2400" dirty="0">
                <a:solidFill>
                  <a:schemeClr val="bg1"/>
                </a:solidFill>
              </a:rPr>
              <a:t>Mobile</a:t>
            </a:r>
          </a:p>
          <a:p>
            <a:pPr algn="ctr"/>
            <a:r>
              <a:rPr lang="en-US" sz="2400" dirty="0">
                <a:solidFill>
                  <a:schemeClr val="bg1"/>
                </a:solidFill>
              </a:rPr>
              <a:t>Average:</a:t>
            </a:r>
          </a:p>
          <a:p>
            <a:pPr algn="ctr"/>
            <a:r>
              <a:rPr lang="en-US" sz="2400" dirty="0">
                <a:solidFill>
                  <a:schemeClr val="bg1"/>
                </a:solidFill>
              </a:rPr>
              <a:t>54.0%</a:t>
            </a:r>
          </a:p>
        </p:txBody>
      </p:sp>
      <p:cxnSp>
        <p:nvCxnSpPr>
          <p:cNvPr id="27" name="Straight Arrow Connector 26">
            <a:extLst>
              <a:ext uri="{FF2B5EF4-FFF2-40B4-BE49-F238E27FC236}">
                <a16:creationId xmlns:a16="http://schemas.microsoft.com/office/drawing/2014/main" id="{73460D4E-780B-AB32-F670-EC22C38D2FC6}"/>
              </a:ext>
            </a:extLst>
          </p:cNvPr>
          <p:cNvCxnSpPr>
            <a:cxnSpLocks/>
          </p:cNvCxnSpPr>
          <p:nvPr/>
        </p:nvCxnSpPr>
        <p:spPr>
          <a:xfrm>
            <a:off x="2037678" y="5854405"/>
            <a:ext cx="626866"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0" name="TextBox 29">
            <a:extLst>
              <a:ext uri="{FF2B5EF4-FFF2-40B4-BE49-F238E27FC236}">
                <a16:creationId xmlns:a16="http://schemas.microsoft.com/office/drawing/2014/main" id="{9D5C7DF1-2D16-202F-03AA-FEF6C48A9172}"/>
              </a:ext>
            </a:extLst>
          </p:cNvPr>
          <p:cNvSpPr txBox="1"/>
          <p:nvPr/>
        </p:nvSpPr>
        <p:spPr>
          <a:xfrm>
            <a:off x="1731472" y="6278572"/>
            <a:ext cx="1191352" cy="369332"/>
          </a:xfrm>
          <a:prstGeom prst="rect">
            <a:avLst/>
          </a:prstGeom>
          <a:noFill/>
        </p:spPr>
        <p:txBody>
          <a:bodyPr wrap="none" rtlCol="0">
            <a:spAutoFit/>
          </a:bodyPr>
          <a:lstStyle/>
          <a:p>
            <a:r>
              <a:rPr lang="en-US" dirty="0">
                <a:solidFill>
                  <a:schemeClr val="accent5">
                    <a:lumMod val="50000"/>
                  </a:schemeClr>
                </a:solidFill>
              </a:rPr>
              <a:t>p = 0.0143</a:t>
            </a:r>
          </a:p>
        </p:txBody>
      </p:sp>
      <p:pic>
        <p:nvPicPr>
          <p:cNvPr id="33" name="Picture 32">
            <a:extLst>
              <a:ext uri="{FF2B5EF4-FFF2-40B4-BE49-F238E27FC236}">
                <a16:creationId xmlns:a16="http://schemas.microsoft.com/office/drawing/2014/main" id="{191B1DB7-3A18-42E4-DFC0-3EBEF68C0008}"/>
              </a:ext>
            </a:extLst>
          </p:cNvPr>
          <p:cNvPicPr>
            <a:picLocks noChangeAspect="1"/>
          </p:cNvPicPr>
          <p:nvPr/>
        </p:nvPicPr>
        <p:blipFill>
          <a:blip r:embed="rId3"/>
          <a:stretch>
            <a:fillRect/>
          </a:stretch>
        </p:blipFill>
        <p:spPr>
          <a:xfrm>
            <a:off x="4861728" y="906559"/>
            <a:ext cx="7122839" cy="9217792"/>
          </a:xfrm>
          <a:prstGeom prst="rect">
            <a:avLst/>
          </a:prstGeom>
        </p:spPr>
      </p:pic>
    </p:spTree>
    <p:extLst>
      <p:ext uri="{BB962C8B-B14F-4D97-AF65-F5344CB8AC3E}">
        <p14:creationId xmlns:p14="http://schemas.microsoft.com/office/powerpoint/2010/main" val="1063139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AF50326-6478-45B6-8E6E-02F136CA7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5963"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1FB670-020E-CCDA-854F-B75F739EF0F4}"/>
              </a:ext>
            </a:extLst>
          </p:cNvPr>
          <p:cNvSpPr>
            <a:spLocks noGrp="1"/>
          </p:cNvSpPr>
          <p:nvPr>
            <p:ph type="title"/>
          </p:nvPr>
        </p:nvSpPr>
        <p:spPr>
          <a:xfrm>
            <a:off x="639247" y="270826"/>
            <a:ext cx="2787467" cy="1898216"/>
          </a:xfrm>
        </p:spPr>
        <p:txBody>
          <a:bodyPr vert="horz" lIns="182880" tIns="182880" rIns="182880" bIns="182880" rtlCol="0" anchor="ctr">
            <a:normAutofit fontScale="90000"/>
          </a:bodyPr>
          <a:lstStyle/>
          <a:p>
            <a:r>
              <a:rPr lang="en-US" sz="2400" dirty="0"/>
              <a:t>What platform are new mobile customers using?</a:t>
            </a:r>
          </a:p>
        </p:txBody>
      </p:sp>
      <p:sp>
        <p:nvSpPr>
          <p:cNvPr id="17" name="Rectangle 16">
            <a:extLst>
              <a:ext uri="{FF2B5EF4-FFF2-40B4-BE49-F238E27FC236}">
                <a16:creationId xmlns:a16="http://schemas.microsoft.com/office/drawing/2014/main" id="{DF61FC49-3E2D-4969-94A0-B0C49108FE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04519" y="640080"/>
            <a:ext cx="6847401"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8CC882F2-41B8-4EBD-9DF4-3005A19E5F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80008" y="806357"/>
            <a:ext cx="6508844"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4">
            <a:extLst>
              <a:ext uri="{FF2B5EF4-FFF2-40B4-BE49-F238E27FC236}">
                <a16:creationId xmlns:a16="http://schemas.microsoft.com/office/drawing/2014/main" id="{20533F33-5B68-C414-A6A3-08B766FBDF16}"/>
              </a:ext>
            </a:extLst>
          </p:cNvPr>
          <p:cNvPicPr>
            <a:picLocks noChangeAspect="1"/>
          </p:cNvPicPr>
          <p:nvPr/>
        </p:nvPicPr>
        <p:blipFill rotWithShape="1">
          <a:blip r:embed="rId3"/>
          <a:srcRect r="4" b="39681"/>
          <a:stretch/>
        </p:blipFill>
        <p:spPr>
          <a:xfrm>
            <a:off x="5208092" y="970949"/>
            <a:ext cx="5890215" cy="4599432"/>
          </a:xfrm>
          <a:prstGeom prst="rect">
            <a:avLst/>
          </a:prstGeom>
        </p:spPr>
      </p:pic>
      <p:cxnSp>
        <p:nvCxnSpPr>
          <p:cNvPr id="22" name="Straight Arrow Connector 21">
            <a:extLst>
              <a:ext uri="{FF2B5EF4-FFF2-40B4-BE49-F238E27FC236}">
                <a16:creationId xmlns:a16="http://schemas.microsoft.com/office/drawing/2014/main" id="{A2802C8B-59FA-BC6F-86E9-F2885B1CC627}"/>
              </a:ext>
            </a:extLst>
          </p:cNvPr>
          <p:cNvCxnSpPr>
            <a:cxnSpLocks/>
          </p:cNvCxnSpPr>
          <p:nvPr/>
        </p:nvCxnSpPr>
        <p:spPr>
          <a:xfrm>
            <a:off x="2228982" y="2900815"/>
            <a:ext cx="626866" cy="0"/>
          </a:xfrm>
          <a:prstGeom prst="straightConnector1">
            <a:avLst/>
          </a:prstGeom>
          <a:ln>
            <a:solidFill>
              <a:schemeClr val="tx2">
                <a:lumMod val="60000"/>
                <a:lumOff val="40000"/>
              </a:schemeClr>
            </a:solidFill>
            <a:tailEnd type="triangle"/>
          </a:ln>
        </p:spPr>
        <p:style>
          <a:lnRef idx="3">
            <a:schemeClr val="accent1"/>
          </a:lnRef>
          <a:fillRef idx="0">
            <a:schemeClr val="accent1"/>
          </a:fillRef>
          <a:effectRef idx="2">
            <a:schemeClr val="accent1"/>
          </a:effectRef>
          <a:fontRef idx="minor">
            <a:schemeClr val="tx1"/>
          </a:fontRef>
        </p:style>
      </p:cxnSp>
      <p:sp>
        <p:nvSpPr>
          <p:cNvPr id="23" name="TextBox 22">
            <a:extLst>
              <a:ext uri="{FF2B5EF4-FFF2-40B4-BE49-F238E27FC236}">
                <a16:creationId xmlns:a16="http://schemas.microsoft.com/office/drawing/2014/main" id="{30CC8D4C-C08F-4969-4E02-3B6AF67E59C1}"/>
              </a:ext>
            </a:extLst>
          </p:cNvPr>
          <p:cNvSpPr txBox="1"/>
          <p:nvPr/>
        </p:nvSpPr>
        <p:spPr>
          <a:xfrm>
            <a:off x="585563" y="2669984"/>
            <a:ext cx="764953" cy="461665"/>
          </a:xfrm>
          <a:prstGeom prst="rect">
            <a:avLst/>
          </a:prstGeom>
          <a:noFill/>
        </p:spPr>
        <p:txBody>
          <a:bodyPr wrap="none" rtlCol="0">
            <a:spAutoFit/>
          </a:bodyPr>
          <a:lstStyle/>
          <a:p>
            <a:pPr algn="ctr"/>
            <a:r>
              <a:rPr lang="en-US" sz="2400" dirty="0">
                <a:solidFill>
                  <a:schemeClr val="bg1"/>
                </a:solidFill>
              </a:rPr>
              <a:t>App:</a:t>
            </a:r>
          </a:p>
        </p:txBody>
      </p:sp>
      <p:sp>
        <p:nvSpPr>
          <p:cNvPr id="24" name="TextBox 23">
            <a:extLst>
              <a:ext uri="{FF2B5EF4-FFF2-40B4-BE49-F238E27FC236}">
                <a16:creationId xmlns:a16="http://schemas.microsoft.com/office/drawing/2014/main" id="{B6209945-8332-CA4D-897F-979AD2D7B41A}"/>
              </a:ext>
            </a:extLst>
          </p:cNvPr>
          <p:cNvSpPr txBox="1"/>
          <p:nvPr/>
        </p:nvSpPr>
        <p:spPr>
          <a:xfrm>
            <a:off x="1310164" y="2669983"/>
            <a:ext cx="922048" cy="461665"/>
          </a:xfrm>
          <a:prstGeom prst="rect">
            <a:avLst/>
          </a:prstGeom>
          <a:noFill/>
        </p:spPr>
        <p:txBody>
          <a:bodyPr wrap="none" rtlCol="0">
            <a:spAutoFit/>
          </a:bodyPr>
          <a:lstStyle/>
          <a:p>
            <a:pPr algn="ctr"/>
            <a:r>
              <a:rPr lang="en-US" sz="2400" dirty="0">
                <a:solidFill>
                  <a:schemeClr val="bg1"/>
                </a:solidFill>
              </a:rPr>
              <a:t>23.3%</a:t>
            </a:r>
          </a:p>
        </p:txBody>
      </p:sp>
      <p:sp>
        <p:nvSpPr>
          <p:cNvPr id="25" name="TextBox 24">
            <a:extLst>
              <a:ext uri="{FF2B5EF4-FFF2-40B4-BE49-F238E27FC236}">
                <a16:creationId xmlns:a16="http://schemas.microsoft.com/office/drawing/2014/main" id="{CF6B906E-0381-4EC3-5558-C979B41F1C54}"/>
              </a:ext>
            </a:extLst>
          </p:cNvPr>
          <p:cNvSpPr txBox="1"/>
          <p:nvPr/>
        </p:nvSpPr>
        <p:spPr>
          <a:xfrm>
            <a:off x="2803495" y="2669983"/>
            <a:ext cx="922047" cy="461665"/>
          </a:xfrm>
          <a:prstGeom prst="rect">
            <a:avLst/>
          </a:prstGeom>
          <a:noFill/>
        </p:spPr>
        <p:txBody>
          <a:bodyPr wrap="none" rtlCol="0">
            <a:spAutoFit/>
          </a:bodyPr>
          <a:lstStyle/>
          <a:p>
            <a:pPr algn="ctr"/>
            <a:r>
              <a:rPr lang="en-US" sz="2400" dirty="0">
                <a:solidFill>
                  <a:schemeClr val="bg1"/>
                </a:solidFill>
              </a:rPr>
              <a:t>27.3%</a:t>
            </a:r>
          </a:p>
        </p:txBody>
      </p:sp>
      <p:cxnSp>
        <p:nvCxnSpPr>
          <p:cNvPr id="26" name="Straight Arrow Connector 25">
            <a:extLst>
              <a:ext uri="{FF2B5EF4-FFF2-40B4-BE49-F238E27FC236}">
                <a16:creationId xmlns:a16="http://schemas.microsoft.com/office/drawing/2014/main" id="{54529761-2D50-E137-4F88-79156ACAC93D}"/>
              </a:ext>
            </a:extLst>
          </p:cNvPr>
          <p:cNvCxnSpPr>
            <a:cxnSpLocks/>
          </p:cNvCxnSpPr>
          <p:nvPr/>
        </p:nvCxnSpPr>
        <p:spPr>
          <a:xfrm>
            <a:off x="2225752" y="4272776"/>
            <a:ext cx="626866" cy="0"/>
          </a:xfrm>
          <a:prstGeom prst="straightConnector1">
            <a:avLst/>
          </a:prstGeom>
          <a:ln>
            <a:solidFill>
              <a:schemeClr val="accent5">
                <a:lumMod val="75000"/>
              </a:schemeClr>
            </a:solidFill>
            <a:tailEnd type="triangle"/>
          </a:ln>
        </p:spPr>
        <p:style>
          <a:lnRef idx="3">
            <a:schemeClr val="accent1"/>
          </a:lnRef>
          <a:fillRef idx="0">
            <a:schemeClr val="accent1"/>
          </a:fillRef>
          <a:effectRef idx="2">
            <a:schemeClr val="accent1"/>
          </a:effectRef>
          <a:fontRef idx="minor">
            <a:schemeClr val="tx1"/>
          </a:fontRef>
        </p:style>
      </p:cxnSp>
      <p:sp>
        <p:nvSpPr>
          <p:cNvPr id="27" name="TextBox 26">
            <a:extLst>
              <a:ext uri="{FF2B5EF4-FFF2-40B4-BE49-F238E27FC236}">
                <a16:creationId xmlns:a16="http://schemas.microsoft.com/office/drawing/2014/main" id="{EDA7C8F8-0677-20AB-303F-177D32ABFB07}"/>
              </a:ext>
            </a:extLst>
          </p:cNvPr>
          <p:cNvSpPr txBox="1"/>
          <p:nvPr/>
        </p:nvSpPr>
        <p:spPr>
          <a:xfrm>
            <a:off x="68177" y="4053419"/>
            <a:ext cx="1282339" cy="461665"/>
          </a:xfrm>
          <a:prstGeom prst="rect">
            <a:avLst/>
          </a:prstGeom>
          <a:noFill/>
        </p:spPr>
        <p:txBody>
          <a:bodyPr wrap="none" rtlCol="0">
            <a:spAutoFit/>
          </a:bodyPr>
          <a:lstStyle/>
          <a:p>
            <a:pPr algn="ctr"/>
            <a:r>
              <a:rPr lang="en-US" sz="2400" dirty="0">
                <a:solidFill>
                  <a:schemeClr val="bg1"/>
                </a:solidFill>
              </a:rPr>
              <a:t>Website:</a:t>
            </a:r>
          </a:p>
        </p:txBody>
      </p:sp>
      <p:sp>
        <p:nvSpPr>
          <p:cNvPr id="28" name="TextBox 27">
            <a:extLst>
              <a:ext uri="{FF2B5EF4-FFF2-40B4-BE49-F238E27FC236}">
                <a16:creationId xmlns:a16="http://schemas.microsoft.com/office/drawing/2014/main" id="{56496A36-148B-EEF7-035D-E03560B10095}"/>
              </a:ext>
            </a:extLst>
          </p:cNvPr>
          <p:cNvSpPr txBox="1"/>
          <p:nvPr/>
        </p:nvSpPr>
        <p:spPr>
          <a:xfrm>
            <a:off x="1306935" y="4041944"/>
            <a:ext cx="922047" cy="461665"/>
          </a:xfrm>
          <a:prstGeom prst="rect">
            <a:avLst/>
          </a:prstGeom>
          <a:noFill/>
        </p:spPr>
        <p:txBody>
          <a:bodyPr wrap="none" rtlCol="0">
            <a:spAutoFit/>
          </a:bodyPr>
          <a:lstStyle/>
          <a:p>
            <a:pPr algn="ctr"/>
            <a:r>
              <a:rPr lang="en-US" sz="2400" dirty="0">
                <a:solidFill>
                  <a:schemeClr val="bg1"/>
                </a:solidFill>
              </a:rPr>
              <a:t>26.8%</a:t>
            </a:r>
          </a:p>
        </p:txBody>
      </p:sp>
      <p:sp>
        <p:nvSpPr>
          <p:cNvPr id="29" name="TextBox 28">
            <a:extLst>
              <a:ext uri="{FF2B5EF4-FFF2-40B4-BE49-F238E27FC236}">
                <a16:creationId xmlns:a16="http://schemas.microsoft.com/office/drawing/2014/main" id="{522C0853-B646-C65F-ADD9-D7A9DF5A6078}"/>
              </a:ext>
            </a:extLst>
          </p:cNvPr>
          <p:cNvSpPr txBox="1"/>
          <p:nvPr/>
        </p:nvSpPr>
        <p:spPr>
          <a:xfrm>
            <a:off x="2800265" y="4041944"/>
            <a:ext cx="922047" cy="461665"/>
          </a:xfrm>
          <a:prstGeom prst="rect">
            <a:avLst/>
          </a:prstGeom>
          <a:noFill/>
        </p:spPr>
        <p:txBody>
          <a:bodyPr wrap="none" rtlCol="0">
            <a:spAutoFit/>
          </a:bodyPr>
          <a:lstStyle/>
          <a:p>
            <a:pPr algn="ctr"/>
            <a:r>
              <a:rPr lang="en-US" sz="2400" dirty="0">
                <a:solidFill>
                  <a:schemeClr val="bg1"/>
                </a:solidFill>
              </a:rPr>
              <a:t>26.7%</a:t>
            </a:r>
          </a:p>
        </p:txBody>
      </p:sp>
      <p:sp>
        <p:nvSpPr>
          <p:cNvPr id="30" name="TextBox 29">
            <a:extLst>
              <a:ext uri="{FF2B5EF4-FFF2-40B4-BE49-F238E27FC236}">
                <a16:creationId xmlns:a16="http://schemas.microsoft.com/office/drawing/2014/main" id="{05C1036F-0CD8-40CA-765C-C2B52D0995F0}"/>
              </a:ext>
            </a:extLst>
          </p:cNvPr>
          <p:cNvSpPr txBox="1"/>
          <p:nvPr/>
        </p:nvSpPr>
        <p:spPr>
          <a:xfrm>
            <a:off x="1943509" y="3103244"/>
            <a:ext cx="1191352" cy="369332"/>
          </a:xfrm>
          <a:prstGeom prst="rect">
            <a:avLst/>
          </a:prstGeom>
          <a:noFill/>
        </p:spPr>
        <p:txBody>
          <a:bodyPr wrap="none" rtlCol="0">
            <a:spAutoFit/>
          </a:bodyPr>
          <a:lstStyle/>
          <a:p>
            <a:r>
              <a:rPr lang="en-US" dirty="0">
                <a:solidFill>
                  <a:schemeClr val="tx2">
                    <a:lumMod val="60000"/>
                    <a:lumOff val="40000"/>
                  </a:schemeClr>
                </a:solidFill>
              </a:rPr>
              <a:t>p = 0.0143</a:t>
            </a:r>
          </a:p>
        </p:txBody>
      </p:sp>
      <p:sp>
        <p:nvSpPr>
          <p:cNvPr id="31" name="TextBox 30">
            <a:extLst>
              <a:ext uri="{FF2B5EF4-FFF2-40B4-BE49-F238E27FC236}">
                <a16:creationId xmlns:a16="http://schemas.microsoft.com/office/drawing/2014/main" id="{1471CF1A-8ABC-DD22-3C85-64B7E02C3B1D}"/>
              </a:ext>
            </a:extLst>
          </p:cNvPr>
          <p:cNvSpPr txBox="1"/>
          <p:nvPr/>
        </p:nvSpPr>
        <p:spPr>
          <a:xfrm>
            <a:off x="2032980" y="4525347"/>
            <a:ext cx="1075936" cy="369332"/>
          </a:xfrm>
          <a:prstGeom prst="rect">
            <a:avLst/>
          </a:prstGeom>
          <a:noFill/>
        </p:spPr>
        <p:txBody>
          <a:bodyPr wrap="none" rtlCol="0">
            <a:spAutoFit/>
          </a:bodyPr>
          <a:lstStyle/>
          <a:p>
            <a:r>
              <a:rPr lang="en-US" dirty="0">
                <a:solidFill>
                  <a:schemeClr val="accent5">
                    <a:lumMod val="75000"/>
                  </a:schemeClr>
                </a:solidFill>
              </a:rPr>
              <a:t>p = 0.829</a:t>
            </a:r>
          </a:p>
        </p:txBody>
      </p:sp>
    </p:spTree>
    <p:extLst>
      <p:ext uri="{BB962C8B-B14F-4D97-AF65-F5344CB8AC3E}">
        <p14:creationId xmlns:p14="http://schemas.microsoft.com/office/powerpoint/2010/main" val="330438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AF50326-6478-45B6-8E6E-02F136CA7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5963"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1FB670-020E-CCDA-854F-B75F739EF0F4}"/>
              </a:ext>
            </a:extLst>
          </p:cNvPr>
          <p:cNvSpPr>
            <a:spLocks noGrp="1"/>
          </p:cNvSpPr>
          <p:nvPr>
            <p:ph type="title"/>
          </p:nvPr>
        </p:nvSpPr>
        <p:spPr>
          <a:xfrm>
            <a:off x="639247" y="270826"/>
            <a:ext cx="2787467" cy="1898216"/>
          </a:xfrm>
        </p:spPr>
        <p:txBody>
          <a:bodyPr vert="horz" lIns="182880" tIns="182880" rIns="182880" bIns="182880" rtlCol="0" anchor="ctr">
            <a:normAutofit fontScale="90000"/>
          </a:bodyPr>
          <a:lstStyle/>
          <a:p>
            <a:r>
              <a:rPr lang="en-US" sz="2400" dirty="0"/>
              <a:t>What platform are new mobile customers using?</a:t>
            </a:r>
          </a:p>
        </p:txBody>
      </p:sp>
      <p:sp>
        <p:nvSpPr>
          <p:cNvPr id="17" name="Rectangle 16">
            <a:extLst>
              <a:ext uri="{FF2B5EF4-FFF2-40B4-BE49-F238E27FC236}">
                <a16:creationId xmlns:a16="http://schemas.microsoft.com/office/drawing/2014/main" id="{DF61FC49-3E2D-4969-94A0-B0C49108FE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04519" y="640080"/>
            <a:ext cx="6847401"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8CC882F2-41B8-4EBD-9DF4-3005A19E5F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80008" y="806357"/>
            <a:ext cx="6508844"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FF53BAE9-0DD4-9253-F297-35ED60FA3019}"/>
              </a:ext>
            </a:extLst>
          </p:cNvPr>
          <p:cNvCxnSpPr>
            <a:cxnSpLocks/>
          </p:cNvCxnSpPr>
          <p:nvPr/>
        </p:nvCxnSpPr>
        <p:spPr>
          <a:xfrm>
            <a:off x="2228982" y="2900815"/>
            <a:ext cx="626866" cy="0"/>
          </a:xfrm>
          <a:prstGeom prst="straightConnector1">
            <a:avLst/>
          </a:prstGeom>
          <a:ln>
            <a:solidFill>
              <a:schemeClr val="tx2">
                <a:lumMod val="60000"/>
                <a:lumOff val="40000"/>
              </a:schemeClr>
            </a:solidFill>
            <a:tailEnd type="triangle"/>
          </a:ln>
        </p:spPr>
        <p:style>
          <a:lnRef idx="3">
            <a:schemeClr val="accent1"/>
          </a:lnRef>
          <a:fillRef idx="0">
            <a:schemeClr val="accent1"/>
          </a:fillRef>
          <a:effectRef idx="2">
            <a:schemeClr val="accent1"/>
          </a:effectRef>
          <a:fontRef idx="minor">
            <a:schemeClr val="tx1"/>
          </a:fontRef>
        </p:style>
      </p:cxnSp>
      <p:sp>
        <p:nvSpPr>
          <p:cNvPr id="9" name="TextBox 8">
            <a:extLst>
              <a:ext uri="{FF2B5EF4-FFF2-40B4-BE49-F238E27FC236}">
                <a16:creationId xmlns:a16="http://schemas.microsoft.com/office/drawing/2014/main" id="{00128AD8-D7D7-2C27-C870-3A5AD05F9DDF}"/>
              </a:ext>
            </a:extLst>
          </p:cNvPr>
          <p:cNvSpPr txBox="1"/>
          <p:nvPr/>
        </p:nvSpPr>
        <p:spPr>
          <a:xfrm>
            <a:off x="585563" y="2669984"/>
            <a:ext cx="764953" cy="461665"/>
          </a:xfrm>
          <a:prstGeom prst="rect">
            <a:avLst/>
          </a:prstGeom>
          <a:noFill/>
        </p:spPr>
        <p:txBody>
          <a:bodyPr wrap="none" rtlCol="0">
            <a:spAutoFit/>
          </a:bodyPr>
          <a:lstStyle/>
          <a:p>
            <a:pPr algn="ctr"/>
            <a:r>
              <a:rPr lang="en-US" sz="2400" dirty="0">
                <a:solidFill>
                  <a:schemeClr val="bg1"/>
                </a:solidFill>
              </a:rPr>
              <a:t>App:</a:t>
            </a:r>
          </a:p>
        </p:txBody>
      </p:sp>
      <p:sp>
        <p:nvSpPr>
          <p:cNvPr id="11" name="TextBox 10">
            <a:extLst>
              <a:ext uri="{FF2B5EF4-FFF2-40B4-BE49-F238E27FC236}">
                <a16:creationId xmlns:a16="http://schemas.microsoft.com/office/drawing/2014/main" id="{36E324A1-3AF2-B733-65A9-473E25793CE6}"/>
              </a:ext>
            </a:extLst>
          </p:cNvPr>
          <p:cNvSpPr txBox="1"/>
          <p:nvPr/>
        </p:nvSpPr>
        <p:spPr>
          <a:xfrm>
            <a:off x="1310164" y="2669983"/>
            <a:ext cx="922048" cy="461665"/>
          </a:xfrm>
          <a:prstGeom prst="rect">
            <a:avLst/>
          </a:prstGeom>
          <a:noFill/>
        </p:spPr>
        <p:txBody>
          <a:bodyPr wrap="none" rtlCol="0">
            <a:spAutoFit/>
          </a:bodyPr>
          <a:lstStyle/>
          <a:p>
            <a:pPr algn="ctr"/>
            <a:r>
              <a:rPr lang="en-US" sz="2400" dirty="0">
                <a:solidFill>
                  <a:schemeClr val="bg1"/>
                </a:solidFill>
              </a:rPr>
              <a:t>23.3%</a:t>
            </a:r>
          </a:p>
        </p:txBody>
      </p:sp>
      <p:sp>
        <p:nvSpPr>
          <p:cNvPr id="12" name="TextBox 11">
            <a:extLst>
              <a:ext uri="{FF2B5EF4-FFF2-40B4-BE49-F238E27FC236}">
                <a16:creationId xmlns:a16="http://schemas.microsoft.com/office/drawing/2014/main" id="{6AC4F9CF-A79E-007B-54DF-43F0C8419763}"/>
              </a:ext>
            </a:extLst>
          </p:cNvPr>
          <p:cNvSpPr txBox="1"/>
          <p:nvPr/>
        </p:nvSpPr>
        <p:spPr>
          <a:xfrm>
            <a:off x="2803495" y="2669983"/>
            <a:ext cx="922047" cy="461665"/>
          </a:xfrm>
          <a:prstGeom prst="rect">
            <a:avLst/>
          </a:prstGeom>
          <a:noFill/>
        </p:spPr>
        <p:txBody>
          <a:bodyPr wrap="none" rtlCol="0">
            <a:spAutoFit/>
          </a:bodyPr>
          <a:lstStyle/>
          <a:p>
            <a:pPr algn="ctr"/>
            <a:r>
              <a:rPr lang="en-US" sz="2400" dirty="0">
                <a:solidFill>
                  <a:schemeClr val="bg1"/>
                </a:solidFill>
              </a:rPr>
              <a:t>27.3%</a:t>
            </a:r>
          </a:p>
        </p:txBody>
      </p:sp>
      <p:cxnSp>
        <p:nvCxnSpPr>
          <p:cNvPr id="13" name="Straight Arrow Connector 12">
            <a:extLst>
              <a:ext uri="{FF2B5EF4-FFF2-40B4-BE49-F238E27FC236}">
                <a16:creationId xmlns:a16="http://schemas.microsoft.com/office/drawing/2014/main" id="{3F701F1D-9879-1122-23A0-65E0A9673EB8}"/>
              </a:ext>
            </a:extLst>
          </p:cNvPr>
          <p:cNvCxnSpPr>
            <a:cxnSpLocks/>
          </p:cNvCxnSpPr>
          <p:nvPr/>
        </p:nvCxnSpPr>
        <p:spPr>
          <a:xfrm>
            <a:off x="2225752" y="4272776"/>
            <a:ext cx="626866" cy="0"/>
          </a:xfrm>
          <a:prstGeom prst="straightConnector1">
            <a:avLst/>
          </a:prstGeom>
          <a:ln>
            <a:solidFill>
              <a:schemeClr val="accent5">
                <a:lumMod val="75000"/>
              </a:schemeClr>
            </a:solidFill>
            <a:tailEnd type="triangle"/>
          </a:ln>
        </p:spPr>
        <p:style>
          <a:lnRef idx="3">
            <a:schemeClr val="accent1"/>
          </a:lnRef>
          <a:fillRef idx="0">
            <a:schemeClr val="accent1"/>
          </a:fillRef>
          <a:effectRef idx="2">
            <a:schemeClr val="accent1"/>
          </a:effectRef>
          <a:fontRef idx="minor">
            <a:schemeClr val="tx1"/>
          </a:fontRef>
        </p:style>
      </p:cxnSp>
      <p:sp>
        <p:nvSpPr>
          <p:cNvPr id="14" name="TextBox 13">
            <a:extLst>
              <a:ext uri="{FF2B5EF4-FFF2-40B4-BE49-F238E27FC236}">
                <a16:creationId xmlns:a16="http://schemas.microsoft.com/office/drawing/2014/main" id="{93E677C2-A26A-29E3-1255-51CC3D07C683}"/>
              </a:ext>
            </a:extLst>
          </p:cNvPr>
          <p:cNvSpPr txBox="1"/>
          <p:nvPr/>
        </p:nvSpPr>
        <p:spPr>
          <a:xfrm>
            <a:off x="68177" y="4053419"/>
            <a:ext cx="1282339" cy="461665"/>
          </a:xfrm>
          <a:prstGeom prst="rect">
            <a:avLst/>
          </a:prstGeom>
          <a:noFill/>
        </p:spPr>
        <p:txBody>
          <a:bodyPr wrap="none" rtlCol="0">
            <a:spAutoFit/>
          </a:bodyPr>
          <a:lstStyle/>
          <a:p>
            <a:pPr algn="ctr"/>
            <a:r>
              <a:rPr lang="en-US" sz="2400" dirty="0">
                <a:solidFill>
                  <a:schemeClr val="bg1"/>
                </a:solidFill>
              </a:rPr>
              <a:t>Website:</a:t>
            </a:r>
          </a:p>
        </p:txBody>
      </p:sp>
      <p:sp>
        <p:nvSpPr>
          <p:cNvPr id="16" name="TextBox 15">
            <a:extLst>
              <a:ext uri="{FF2B5EF4-FFF2-40B4-BE49-F238E27FC236}">
                <a16:creationId xmlns:a16="http://schemas.microsoft.com/office/drawing/2014/main" id="{787D5904-8309-C9FA-1C27-5B3964A91D32}"/>
              </a:ext>
            </a:extLst>
          </p:cNvPr>
          <p:cNvSpPr txBox="1"/>
          <p:nvPr/>
        </p:nvSpPr>
        <p:spPr>
          <a:xfrm>
            <a:off x="1306935" y="4041944"/>
            <a:ext cx="922047" cy="461665"/>
          </a:xfrm>
          <a:prstGeom prst="rect">
            <a:avLst/>
          </a:prstGeom>
          <a:noFill/>
        </p:spPr>
        <p:txBody>
          <a:bodyPr wrap="none" rtlCol="0">
            <a:spAutoFit/>
          </a:bodyPr>
          <a:lstStyle/>
          <a:p>
            <a:pPr algn="ctr"/>
            <a:r>
              <a:rPr lang="en-US" sz="2400" dirty="0">
                <a:solidFill>
                  <a:schemeClr val="bg1"/>
                </a:solidFill>
              </a:rPr>
              <a:t>26.8%</a:t>
            </a:r>
          </a:p>
        </p:txBody>
      </p:sp>
      <p:sp>
        <p:nvSpPr>
          <p:cNvPr id="18" name="TextBox 17">
            <a:extLst>
              <a:ext uri="{FF2B5EF4-FFF2-40B4-BE49-F238E27FC236}">
                <a16:creationId xmlns:a16="http://schemas.microsoft.com/office/drawing/2014/main" id="{1694B085-BCB7-3040-22AA-E9E94F97E23A}"/>
              </a:ext>
            </a:extLst>
          </p:cNvPr>
          <p:cNvSpPr txBox="1"/>
          <p:nvPr/>
        </p:nvSpPr>
        <p:spPr>
          <a:xfrm>
            <a:off x="2800265" y="4041944"/>
            <a:ext cx="922047" cy="461665"/>
          </a:xfrm>
          <a:prstGeom prst="rect">
            <a:avLst/>
          </a:prstGeom>
          <a:noFill/>
        </p:spPr>
        <p:txBody>
          <a:bodyPr wrap="none" rtlCol="0">
            <a:spAutoFit/>
          </a:bodyPr>
          <a:lstStyle/>
          <a:p>
            <a:pPr algn="ctr"/>
            <a:r>
              <a:rPr lang="en-US" sz="2400" dirty="0">
                <a:solidFill>
                  <a:schemeClr val="bg1"/>
                </a:solidFill>
              </a:rPr>
              <a:t>26.7%</a:t>
            </a:r>
          </a:p>
        </p:txBody>
      </p:sp>
      <p:sp>
        <p:nvSpPr>
          <p:cNvPr id="20" name="TextBox 19">
            <a:extLst>
              <a:ext uri="{FF2B5EF4-FFF2-40B4-BE49-F238E27FC236}">
                <a16:creationId xmlns:a16="http://schemas.microsoft.com/office/drawing/2014/main" id="{EB71F80F-868C-5E92-D032-0989E5DC3749}"/>
              </a:ext>
            </a:extLst>
          </p:cNvPr>
          <p:cNvSpPr txBox="1"/>
          <p:nvPr/>
        </p:nvSpPr>
        <p:spPr>
          <a:xfrm>
            <a:off x="1943509" y="3103244"/>
            <a:ext cx="1191352" cy="369332"/>
          </a:xfrm>
          <a:prstGeom prst="rect">
            <a:avLst/>
          </a:prstGeom>
          <a:noFill/>
        </p:spPr>
        <p:txBody>
          <a:bodyPr wrap="none" rtlCol="0">
            <a:spAutoFit/>
          </a:bodyPr>
          <a:lstStyle/>
          <a:p>
            <a:r>
              <a:rPr lang="en-US" dirty="0">
                <a:solidFill>
                  <a:schemeClr val="tx2">
                    <a:lumMod val="60000"/>
                    <a:lumOff val="40000"/>
                  </a:schemeClr>
                </a:solidFill>
              </a:rPr>
              <a:t>p = 0.0143</a:t>
            </a:r>
          </a:p>
        </p:txBody>
      </p:sp>
      <p:sp>
        <p:nvSpPr>
          <p:cNvPr id="21" name="TextBox 20">
            <a:extLst>
              <a:ext uri="{FF2B5EF4-FFF2-40B4-BE49-F238E27FC236}">
                <a16:creationId xmlns:a16="http://schemas.microsoft.com/office/drawing/2014/main" id="{EFA11677-95AF-C54D-43A3-61B847F319D1}"/>
              </a:ext>
            </a:extLst>
          </p:cNvPr>
          <p:cNvSpPr txBox="1"/>
          <p:nvPr/>
        </p:nvSpPr>
        <p:spPr>
          <a:xfrm>
            <a:off x="2032980" y="4525347"/>
            <a:ext cx="1075936" cy="369332"/>
          </a:xfrm>
          <a:prstGeom prst="rect">
            <a:avLst/>
          </a:prstGeom>
          <a:noFill/>
        </p:spPr>
        <p:txBody>
          <a:bodyPr wrap="none" rtlCol="0">
            <a:spAutoFit/>
          </a:bodyPr>
          <a:lstStyle/>
          <a:p>
            <a:r>
              <a:rPr lang="en-US" dirty="0">
                <a:solidFill>
                  <a:schemeClr val="accent5">
                    <a:lumMod val="75000"/>
                  </a:schemeClr>
                </a:solidFill>
              </a:rPr>
              <a:t>p = 0.829</a:t>
            </a:r>
          </a:p>
        </p:txBody>
      </p:sp>
      <p:pic>
        <p:nvPicPr>
          <p:cNvPr id="5" name="Picture 4">
            <a:extLst>
              <a:ext uri="{FF2B5EF4-FFF2-40B4-BE49-F238E27FC236}">
                <a16:creationId xmlns:a16="http://schemas.microsoft.com/office/drawing/2014/main" id="{C3C1C23B-58B7-C30C-06CC-3418DF018B39}"/>
              </a:ext>
            </a:extLst>
          </p:cNvPr>
          <p:cNvPicPr>
            <a:picLocks noChangeAspect="1"/>
          </p:cNvPicPr>
          <p:nvPr/>
        </p:nvPicPr>
        <p:blipFill>
          <a:blip r:embed="rId3"/>
          <a:stretch>
            <a:fillRect/>
          </a:stretch>
        </p:blipFill>
        <p:spPr>
          <a:xfrm>
            <a:off x="5208092" y="970949"/>
            <a:ext cx="5890214" cy="7622629"/>
          </a:xfrm>
          <a:prstGeom prst="rect">
            <a:avLst/>
          </a:prstGeom>
        </p:spPr>
      </p:pic>
      <p:sp>
        <p:nvSpPr>
          <p:cNvPr id="6" name="TextBox 5">
            <a:extLst>
              <a:ext uri="{FF2B5EF4-FFF2-40B4-BE49-F238E27FC236}">
                <a16:creationId xmlns:a16="http://schemas.microsoft.com/office/drawing/2014/main" id="{543D0069-93AF-F0D6-EC75-71FB2988A296}"/>
              </a:ext>
            </a:extLst>
          </p:cNvPr>
          <p:cNvSpPr txBox="1"/>
          <p:nvPr/>
        </p:nvSpPr>
        <p:spPr>
          <a:xfrm>
            <a:off x="0" y="5125829"/>
            <a:ext cx="4065963" cy="1200329"/>
          </a:xfrm>
          <a:prstGeom prst="rect">
            <a:avLst/>
          </a:prstGeom>
          <a:noFill/>
        </p:spPr>
        <p:txBody>
          <a:bodyPr wrap="square" rtlCol="0">
            <a:spAutoFit/>
          </a:bodyPr>
          <a:lstStyle/>
          <a:p>
            <a:pPr algn="ctr"/>
            <a:r>
              <a:rPr lang="en-US" sz="2400" b="1" dirty="0">
                <a:solidFill>
                  <a:schemeClr val="bg1"/>
                </a:solidFill>
              </a:rPr>
              <a:t>The increase in </a:t>
            </a:r>
          </a:p>
          <a:p>
            <a:pPr algn="ctr"/>
            <a:r>
              <a:rPr lang="en-US" sz="2400" b="1" dirty="0">
                <a:solidFill>
                  <a:schemeClr val="bg1"/>
                </a:solidFill>
              </a:rPr>
              <a:t>mobile users is </a:t>
            </a:r>
          </a:p>
          <a:p>
            <a:pPr algn="ctr"/>
            <a:r>
              <a:rPr lang="en-US" sz="2400" b="1" dirty="0">
                <a:solidFill>
                  <a:schemeClr val="bg1"/>
                </a:solidFill>
              </a:rPr>
              <a:t>mainly app users</a:t>
            </a:r>
          </a:p>
        </p:txBody>
      </p:sp>
    </p:spTree>
    <p:extLst>
      <p:ext uri="{BB962C8B-B14F-4D97-AF65-F5344CB8AC3E}">
        <p14:creationId xmlns:p14="http://schemas.microsoft.com/office/powerpoint/2010/main" val="4174152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44867C08-996B-19E5-E7B1-9E478E988B72}"/>
              </a:ext>
            </a:extLst>
          </p:cNvPr>
          <p:cNvSpPr>
            <a:spLocks noGrp="1"/>
          </p:cNvSpPr>
          <p:nvPr>
            <p:ph type="title"/>
          </p:nvPr>
        </p:nvSpPr>
        <p:spPr>
          <a:xfrm>
            <a:off x="2231136" y="335105"/>
            <a:ext cx="7729728" cy="1188720"/>
          </a:xfrm>
          <a:solidFill>
            <a:schemeClr val="accent2"/>
          </a:solidFill>
        </p:spPr>
        <p:txBody>
          <a:bodyPr/>
          <a:lstStyle/>
          <a:p>
            <a:r>
              <a:rPr lang="en-US" dirty="0"/>
              <a:t>Where are the mobile users located?</a:t>
            </a:r>
          </a:p>
        </p:txBody>
      </p:sp>
      <p:pic>
        <p:nvPicPr>
          <p:cNvPr id="33" name="Picture 32">
            <a:extLst>
              <a:ext uri="{FF2B5EF4-FFF2-40B4-BE49-F238E27FC236}">
                <a16:creationId xmlns:a16="http://schemas.microsoft.com/office/drawing/2014/main" id="{6EDD53A1-E38D-29AE-CA9B-A84D02CF0218}"/>
              </a:ext>
            </a:extLst>
          </p:cNvPr>
          <p:cNvPicPr>
            <a:picLocks noChangeAspect="1"/>
          </p:cNvPicPr>
          <p:nvPr/>
        </p:nvPicPr>
        <p:blipFill>
          <a:blip r:embed="rId3"/>
          <a:stretch>
            <a:fillRect/>
          </a:stretch>
        </p:blipFill>
        <p:spPr>
          <a:xfrm>
            <a:off x="-351325" y="1636848"/>
            <a:ext cx="4625275" cy="5985649"/>
          </a:xfrm>
          <a:prstGeom prst="rect">
            <a:avLst/>
          </a:prstGeom>
        </p:spPr>
      </p:pic>
      <p:pic>
        <p:nvPicPr>
          <p:cNvPr id="35" name="Picture 34">
            <a:extLst>
              <a:ext uri="{FF2B5EF4-FFF2-40B4-BE49-F238E27FC236}">
                <a16:creationId xmlns:a16="http://schemas.microsoft.com/office/drawing/2014/main" id="{9C463643-E9E2-F1F8-48D2-D543050ACBB6}"/>
              </a:ext>
            </a:extLst>
          </p:cNvPr>
          <p:cNvPicPr>
            <a:picLocks noChangeAspect="1"/>
          </p:cNvPicPr>
          <p:nvPr/>
        </p:nvPicPr>
        <p:blipFill>
          <a:blip r:embed="rId4"/>
          <a:stretch>
            <a:fillRect/>
          </a:stretch>
        </p:blipFill>
        <p:spPr>
          <a:xfrm>
            <a:off x="7860174" y="3921930"/>
            <a:ext cx="4625275" cy="5985649"/>
          </a:xfrm>
          <a:prstGeom prst="rect">
            <a:avLst/>
          </a:prstGeom>
        </p:spPr>
      </p:pic>
      <p:pic>
        <p:nvPicPr>
          <p:cNvPr id="37" name="Picture 36">
            <a:extLst>
              <a:ext uri="{FF2B5EF4-FFF2-40B4-BE49-F238E27FC236}">
                <a16:creationId xmlns:a16="http://schemas.microsoft.com/office/drawing/2014/main" id="{E519351A-A3EB-9949-6065-B8970091F10F}"/>
              </a:ext>
            </a:extLst>
          </p:cNvPr>
          <p:cNvPicPr>
            <a:picLocks noChangeAspect="1"/>
          </p:cNvPicPr>
          <p:nvPr/>
        </p:nvPicPr>
        <p:blipFill>
          <a:blip r:embed="rId5"/>
          <a:stretch>
            <a:fillRect/>
          </a:stretch>
        </p:blipFill>
        <p:spPr>
          <a:xfrm>
            <a:off x="5333919" y="1636848"/>
            <a:ext cx="4625275" cy="5985649"/>
          </a:xfrm>
          <a:prstGeom prst="rect">
            <a:avLst/>
          </a:prstGeom>
        </p:spPr>
      </p:pic>
      <p:pic>
        <p:nvPicPr>
          <p:cNvPr id="39" name="Picture 38">
            <a:extLst>
              <a:ext uri="{FF2B5EF4-FFF2-40B4-BE49-F238E27FC236}">
                <a16:creationId xmlns:a16="http://schemas.microsoft.com/office/drawing/2014/main" id="{5123F3CB-4B53-1A99-1DC8-F1C68E0548C1}"/>
              </a:ext>
            </a:extLst>
          </p:cNvPr>
          <p:cNvPicPr>
            <a:picLocks noChangeAspect="1"/>
          </p:cNvPicPr>
          <p:nvPr/>
        </p:nvPicPr>
        <p:blipFill>
          <a:blip r:embed="rId6"/>
          <a:stretch>
            <a:fillRect/>
          </a:stretch>
        </p:blipFill>
        <p:spPr>
          <a:xfrm>
            <a:off x="2491297" y="3921930"/>
            <a:ext cx="4625275" cy="5985649"/>
          </a:xfrm>
          <a:prstGeom prst="rect">
            <a:avLst/>
          </a:prstGeom>
        </p:spPr>
      </p:pic>
    </p:spTree>
    <p:extLst>
      <p:ext uri="{BB962C8B-B14F-4D97-AF65-F5344CB8AC3E}">
        <p14:creationId xmlns:p14="http://schemas.microsoft.com/office/powerpoint/2010/main" val="3623476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44867C08-996B-19E5-E7B1-9E478E988B72}"/>
              </a:ext>
            </a:extLst>
          </p:cNvPr>
          <p:cNvSpPr>
            <a:spLocks noGrp="1"/>
          </p:cNvSpPr>
          <p:nvPr>
            <p:ph type="title"/>
          </p:nvPr>
        </p:nvSpPr>
        <p:spPr>
          <a:xfrm>
            <a:off x="1432860" y="350095"/>
            <a:ext cx="9326280" cy="1188720"/>
          </a:xfrm>
          <a:solidFill>
            <a:schemeClr val="accent2"/>
          </a:solidFill>
        </p:spPr>
        <p:txBody>
          <a:bodyPr/>
          <a:lstStyle/>
          <a:p>
            <a:r>
              <a:rPr lang="en-US" dirty="0"/>
              <a:t>Where is each platform the most popular?</a:t>
            </a:r>
          </a:p>
        </p:txBody>
      </p:sp>
      <p:pic>
        <p:nvPicPr>
          <p:cNvPr id="3" name="Picture 2">
            <a:extLst>
              <a:ext uri="{FF2B5EF4-FFF2-40B4-BE49-F238E27FC236}">
                <a16:creationId xmlns:a16="http://schemas.microsoft.com/office/drawing/2014/main" id="{3B436F58-A4C8-CA82-5230-E1A57AE36173}"/>
              </a:ext>
            </a:extLst>
          </p:cNvPr>
          <p:cNvPicPr>
            <a:picLocks noChangeAspect="1"/>
          </p:cNvPicPr>
          <p:nvPr/>
        </p:nvPicPr>
        <p:blipFill>
          <a:blip r:embed="rId3"/>
          <a:stretch>
            <a:fillRect/>
          </a:stretch>
        </p:blipFill>
        <p:spPr>
          <a:xfrm>
            <a:off x="-107402" y="2338465"/>
            <a:ext cx="4407450" cy="5703758"/>
          </a:xfrm>
          <a:prstGeom prst="rect">
            <a:avLst/>
          </a:prstGeom>
        </p:spPr>
      </p:pic>
      <p:pic>
        <p:nvPicPr>
          <p:cNvPr id="5" name="Picture 4">
            <a:extLst>
              <a:ext uri="{FF2B5EF4-FFF2-40B4-BE49-F238E27FC236}">
                <a16:creationId xmlns:a16="http://schemas.microsoft.com/office/drawing/2014/main" id="{FE1A44CE-2ABD-9A92-55EB-2ADA01BD49F7}"/>
              </a:ext>
            </a:extLst>
          </p:cNvPr>
          <p:cNvPicPr>
            <a:picLocks noChangeAspect="1"/>
          </p:cNvPicPr>
          <p:nvPr/>
        </p:nvPicPr>
        <p:blipFill>
          <a:blip r:embed="rId4"/>
          <a:stretch>
            <a:fillRect/>
          </a:stretch>
        </p:blipFill>
        <p:spPr>
          <a:xfrm>
            <a:off x="3958496" y="2338465"/>
            <a:ext cx="4407450" cy="5703758"/>
          </a:xfrm>
          <a:prstGeom prst="rect">
            <a:avLst/>
          </a:prstGeom>
        </p:spPr>
      </p:pic>
      <p:pic>
        <p:nvPicPr>
          <p:cNvPr id="7" name="Picture 6">
            <a:extLst>
              <a:ext uri="{FF2B5EF4-FFF2-40B4-BE49-F238E27FC236}">
                <a16:creationId xmlns:a16="http://schemas.microsoft.com/office/drawing/2014/main" id="{1731514B-C42D-F1A4-3A75-B79FC8E1F8C6}"/>
              </a:ext>
            </a:extLst>
          </p:cNvPr>
          <p:cNvPicPr>
            <a:picLocks noChangeAspect="1"/>
          </p:cNvPicPr>
          <p:nvPr/>
        </p:nvPicPr>
        <p:blipFill>
          <a:blip r:embed="rId5"/>
          <a:stretch>
            <a:fillRect/>
          </a:stretch>
        </p:blipFill>
        <p:spPr>
          <a:xfrm>
            <a:off x="7891954" y="2338465"/>
            <a:ext cx="4407450" cy="5703758"/>
          </a:xfrm>
          <a:prstGeom prst="rect">
            <a:avLst/>
          </a:prstGeom>
        </p:spPr>
      </p:pic>
    </p:spTree>
    <p:extLst>
      <p:ext uri="{BB962C8B-B14F-4D97-AF65-F5344CB8AC3E}">
        <p14:creationId xmlns:p14="http://schemas.microsoft.com/office/powerpoint/2010/main" val="2485664291"/>
      </p:ext>
    </p:extLst>
  </p:cSld>
  <p:clrMapOvr>
    <a:masterClrMapping/>
  </p:clrMapOvr>
</p:sld>
</file>

<file path=ppt/theme/theme1.xml><?xml version="1.0" encoding="utf-8"?>
<a:theme xmlns:a="http://schemas.openxmlformats.org/drawingml/2006/main" name="Parcel">
  <a:themeElements>
    <a:clrScheme name="Custom 1">
      <a:dk1>
        <a:srgbClr val="000068"/>
      </a:dk1>
      <a:lt1>
        <a:srgbClr val="EDF6FF"/>
      </a:lt1>
      <a:dk2>
        <a:srgbClr val="000099"/>
      </a:dk2>
      <a:lt2>
        <a:srgbClr val="E7E6E6"/>
      </a:lt2>
      <a:accent1>
        <a:srgbClr val="15AFA0"/>
      </a:accent1>
      <a:accent2>
        <a:srgbClr val="ED7D31"/>
      </a:accent2>
      <a:accent3>
        <a:srgbClr val="819FF5"/>
      </a:accent3>
      <a:accent4>
        <a:srgbClr val="FFB316"/>
      </a:accent4>
      <a:accent5>
        <a:srgbClr val="79F3CD"/>
      </a:accent5>
      <a:accent6>
        <a:srgbClr val="CC5605"/>
      </a:accent6>
      <a:hlink>
        <a:srgbClr val="0563C1"/>
      </a:hlink>
      <a:folHlink>
        <a:srgbClr val="954F72"/>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{CC469FC5-1E81-F74A-BCFA-1F5783261E4E}tf10001077</Template>
  <TotalTime>1888</TotalTime>
  <Words>1673</Words>
  <Application>Microsoft Macintosh PowerPoint</Application>
  <PresentationFormat>Widescreen</PresentationFormat>
  <Paragraphs>176</Paragraphs>
  <Slides>18</Slides>
  <Notes>17</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Gill Sans MT</vt:lpstr>
      <vt:lpstr>Parcel</vt:lpstr>
      <vt:lpstr>Case Study: Investigation of how hotel bookings differ by platform and region</vt:lpstr>
      <vt:lpstr>Summary of INSIGHTS</vt:lpstr>
      <vt:lpstr>PowerPoint Presentation</vt:lpstr>
      <vt:lpstr>PowerPoint Presentation</vt:lpstr>
      <vt:lpstr>How has the proportion of mobile bookings changed between 2016 and 2017?</vt:lpstr>
      <vt:lpstr>What platform are new mobile customers using?</vt:lpstr>
      <vt:lpstr>What platform are new mobile customers using?</vt:lpstr>
      <vt:lpstr>Where are the mobile users located?</vt:lpstr>
      <vt:lpstr>Where is each platform the most popular?</vt:lpstr>
      <vt:lpstr>What platform is used for bookings within the same country?</vt:lpstr>
      <vt:lpstr>Where are the mobile users located?</vt:lpstr>
      <vt:lpstr>Where are the mobile users located?</vt:lpstr>
      <vt:lpstr>How far in advance are users booking?</vt:lpstr>
      <vt:lpstr>What platform is preferred for higher value bookings?</vt:lpstr>
      <vt:lpstr>What platforms are used for different sizes of bookings?</vt:lpstr>
      <vt:lpstr>My  Recommendations</vt:lpstr>
      <vt:lpstr>Further Analysis</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Khalil, Lucinda</dc:creator>
  <cp:lastModifiedBy>Khalil, Lucinda</cp:lastModifiedBy>
  <cp:revision>2</cp:revision>
  <dcterms:created xsi:type="dcterms:W3CDTF">2022-10-22T16:43:12Z</dcterms:created>
  <dcterms:modified xsi:type="dcterms:W3CDTF">2022-10-24T00:12:08Z</dcterms:modified>
</cp:coreProperties>
</file>