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58" r:id="rId6"/>
    <p:sldId id="262" r:id="rId7"/>
    <p:sldId id="263" r:id="rId8"/>
    <p:sldId id="264" r:id="rId9"/>
    <p:sldId id="261" r:id="rId10"/>
    <p:sldId id="267" r:id="rId11"/>
    <p:sldId id="268" r:id="rId12"/>
    <p:sldId id="269" r:id="rId13"/>
    <p:sldId id="265" r:id="rId14"/>
    <p:sldId id="270" r:id="rId15"/>
    <p:sldId id="277" r:id="rId16"/>
    <p:sldId id="276" r:id="rId17"/>
    <p:sldId id="272" r:id="rId18"/>
    <p:sldId id="266" r:id="rId19"/>
    <p:sldId id="275" r:id="rId20"/>
    <p:sldId id="278" r:id="rId21"/>
    <p:sldId id="279" r:id="rId22"/>
    <p:sldId id="280" r:id="rId23"/>
    <p:sldId id="274" r:id="rId24"/>
    <p:sldId id="283" r:id="rId25"/>
    <p:sldId id="281" r:id="rId26"/>
    <p:sldId id="284" r:id="rId27"/>
    <p:sldId id="285" r:id="rId28"/>
    <p:sldId id="286" r:id="rId29"/>
    <p:sldId id="291" r:id="rId30"/>
    <p:sldId id="282" r:id="rId31"/>
    <p:sldId id="292" r:id="rId32"/>
    <p:sldId id="289" r:id="rId33"/>
    <p:sldId id="287" r:id="rId34"/>
    <p:sldId id="293" r:id="rId35"/>
    <p:sldId id="294" r:id="rId36"/>
    <p:sldId id="295" r:id="rId37"/>
    <p:sldId id="296" r:id="rId38"/>
    <p:sldId id="297" r:id="rId39"/>
    <p:sldId id="28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84" autoAdjust="0"/>
    <p:restoredTop sz="94660"/>
  </p:normalViewPr>
  <p:slideViewPr>
    <p:cSldViewPr snapToGrid="0">
      <p:cViewPr varScale="1">
        <p:scale>
          <a:sx n="125" d="100"/>
          <a:sy n="125" d="100"/>
        </p:scale>
        <p:origin x="114"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88647B3-E28D-4EF3-8E21-0A5B60582B2B}" type="datetimeFigureOut">
              <a:rPr lang="en-US" smtClean="0"/>
              <a:t>9/27/2016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E6166-C02F-4929-97A6-63632004B3A0}" type="slidenum">
              <a:rPr lang="en-US" smtClean="0"/>
              <a:t>‹#›</a:t>
            </a:fld>
            <a:endParaRPr lang="en-US"/>
          </a:p>
        </p:txBody>
      </p:sp>
    </p:spTree>
    <p:extLst>
      <p:ext uri="{BB962C8B-B14F-4D97-AF65-F5344CB8AC3E}">
        <p14:creationId xmlns:p14="http://schemas.microsoft.com/office/powerpoint/2010/main" val="3454965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8647B3-E28D-4EF3-8E21-0A5B60582B2B}" type="datetimeFigureOut">
              <a:rPr lang="en-US" smtClean="0"/>
              <a:t>9/27/2016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E6166-C02F-4929-97A6-63632004B3A0}" type="slidenum">
              <a:rPr lang="en-US" smtClean="0"/>
              <a:t>‹#›</a:t>
            </a:fld>
            <a:endParaRPr lang="en-US"/>
          </a:p>
        </p:txBody>
      </p:sp>
    </p:spTree>
    <p:extLst>
      <p:ext uri="{BB962C8B-B14F-4D97-AF65-F5344CB8AC3E}">
        <p14:creationId xmlns:p14="http://schemas.microsoft.com/office/powerpoint/2010/main" val="1855682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8647B3-E28D-4EF3-8E21-0A5B60582B2B}" type="datetimeFigureOut">
              <a:rPr lang="en-US" smtClean="0"/>
              <a:t>9/27/2016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E6166-C02F-4929-97A6-63632004B3A0}" type="slidenum">
              <a:rPr lang="en-US" smtClean="0"/>
              <a:t>‹#›</a:t>
            </a:fld>
            <a:endParaRPr lang="en-US"/>
          </a:p>
        </p:txBody>
      </p:sp>
    </p:spTree>
    <p:extLst>
      <p:ext uri="{BB962C8B-B14F-4D97-AF65-F5344CB8AC3E}">
        <p14:creationId xmlns:p14="http://schemas.microsoft.com/office/powerpoint/2010/main" val="29974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8647B3-E28D-4EF3-8E21-0A5B60582B2B}" type="datetimeFigureOut">
              <a:rPr lang="en-US" smtClean="0"/>
              <a:t>9/27/2016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E6166-C02F-4929-97A6-63632004B3A0}" type="slidenum">
              <a:rPr lang="en-US" smtClean="0"/>
              <a:t>‹#›</a:t>
            </a:fld>
            <a:endParaRPr lang="en-US"/>
          </a:p>
        </p:txBody>
      </p:sp>
    </p:spTree>
    <p:extLst>
      <p:ext uri="{BB962C8B-B14F-4D97-AF65-F5344CB8AC3E}">
        <p14:creationId xmlns:p14="http://schemas.microsoft.com/office/powerpoint/2010/main" val="135173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8647B3-E28D-4EF3-8E21-0A5B60582B2B}" type="datetimeFigureOut">
              <a:rPr lang="en-US" smtClean="0"/>
              <a:t>9/27/2016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E6166-C02F-4929-97A6-63632004B3A0}" type="slidenum">
              <a:rPr lang="en-US" smtClean="0"/>
              <a:t>‹#›</a:t>
            </a:fld>
            <a:endParaRPr lang="en-US"/>
          </a:p>
        </p:txBody>
      </p:sp>
    </p:spTree>
    <p:extLst>
      <p:ext uri="{BB962C8B-B14F-4D97-AF65-F5344CB8AC3E}">
        <p14:creationId xmlns:p14="http://schemas.microsoft.com/office/powerpoint/2010/main" val="40798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88647B3-E28D-4EF3-8E21-0A5B60582B2B}" type="datetimeFigureOut">
              <a:rPr lang="en-US" smtClean="0"/>
              <a:t>9/27/2016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E6166-C02F-4929-97A6-63632004B3A0}" type="slidenum">
              <a:rPr lang="en-US" smtClean="0"/>
              <a:t>‹#›</a:t>
            </a:fld>
            <a:endParaRPr lang="en-US"/>
          </a:p>
        </p:txBody>
      </p:sp>
    </p:spTree>
    <p:extLst>
      <p:ext uri="{BB962C8B-B14F-4D97-AF65-F5344CB8AC3E}">
        <p14:creationId xmlns:p14="http://schemas.microsoft.com/office/powerpoint/2010/main" val="2033752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88647B3-E28D-4EF3-8E21-0A5B60582B2B}" type="datetimeFigureOut">
              <a:rPr lang="en-US" smtClean="0"/>
              <a:t>9/27/2016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3E6166-C02F-4929-97A6-63632004B3A0}" type="slidenum">
              <a:rPr lang="en-US" smtClean="0"/>
              <a:t>‹#›</a:t>
            </a:fld>
            <a:endParaRPr lang="en-US"/>
          </a:p>
        </p:txBody>
      </p:sp>
    </p:spTree>
    <p:extLst>
      <p:ext uri="{BB962C8B-B14F-4D97-AF65-F5344CB8AC3E}">
        <p14:creationId xmlns:p14="http://schemas.microsoft.com/office/powerpoint/2010/main" val="2560325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8647B3-E28D-4EF3-8E21-0A5B60582B2B}" type="datetimeFigureOut">
              <a:rPr lang="en-US" smtClean="0"/>
              <a:t>9/27/2016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3E6166-C02F-4929-97A6-63632004B3A0}" type="slidenum">
              <a:rPr lang="en-US" smtClean="0"/>
              <a:t>‹#›</a:t>
            </a:fld>
            <a:endParaRPr lang="en-US"/>
          </a:p>
        </p:txBody>
      </p:sp>
    </p:spTree>
    <p:extLst>
      <p:ext uri="{BB962C8B-B14F-4D97-AF65-F5344CB8AC3E}">
        <p14:creationId xmlns:p14="http://schemas.microsoft.com/office/powerpoint/2010/main" val="941165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8647B3-E28D-4EF3-8E21-0A5B60582B2B}" type="datetimeFigureOut">
              <a:rPr lang="en-US" smtClean="0"/>
              <a:t>9/27/2016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3E6166-C02F-4929-97A6-63632004B3A0}" type="slidenum">
              <a:rPr lang="en-US" smtClean="0"/>
              <a:t>‹#›</a:t>
            </a:fld>
            <a:endParaRPr lang="en-US"/>
          </a:p>
        </p:txBody>
      </p:sp>
    </p:spTree>
    <p:extLst>
      <p:ext uri="{BB962C8B-B14F-4D97-AF65-F5344CB8AC3E}">
        <p14:creationId xmlns:p14="http://schemas.microsoft.com/office/powerpoint/2010/main" val="257443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8647B3-E28D-4EF3-8E21-0A5B60582B2B}" type="datetimeFigureOut">
              <a:rPr lang="en-US" smtClean="0"/>
              <a:t>9/27/2016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E6166-C02F-4929-97A6-63632004B3A0}" type="slidenum">
              <a:rPr lang="en-US" smtClean="0"/>
              <a:t>‹#›</a:t>
            </a:fld>
            <a:endParaRPr lang="en-US"/>
          </a:p>
        </p:txBody>
      </p:sp>
    </p:spTree>
    <p:extLst>
      <p:ext uri="{BB962C8B-B14F-4D97-AF65-F5344CB8AC3E}">
        <p14:creationId xmlns:p14="http://schemas.microsoft.com/office/powerpoint/2010/main" val="2673216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8647B3-E28D-4EF3-8E21-0A5B60582B2B}" type="datetimeFigureOut">
              <a:rPr lang="en-US" smtClean="0"/>
              <a:t>9/27/2016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E6166-C02F-4929-97A6-63632004B3A0}" type="slidenum">
              <a:rPr lang="en-US" smtClean="0"/>
              <a:t>‹#›</a:t>
            </a:fld>
            <a:endParaRPr lang="en-US"/>
          </a:p>
        </p:txBody>
      </p:sp>
    </p:spTree>
    <p:extLst>
      <p:ext uri="{BB962C8B-B14F-4D97-AF65-F5344CB8AC3E}">
        <p14:creationId xmlns:p14="http://schemas.microsoft.com/office/powerpoint/2010/main" val="1873113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8647B3-E28D-4EF3-8E21-0A5B60582B2B}" type="datetimeFigureOut">
              <a:rPr lang="en-US" smtClean="0"/>
              <a:t>9/27/2016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3E6166-C02F-4929-97A6-63632004B3A0}" type="slidenum">
              <a:rPr lang="en-US" smtClean="0"/>
              <a:t>‹#›</a:t>
            </a:fld>
            <a:endParaRPr lang="en-US"/>
          </a:p>
        </p:txBody>
      </p:sp>
    </p:spTree>
    <p:extLst>
      <p:ext uri="{BB962C8B-B14F-4D97-AF65-F5344CB8AC3E}">
        <p14:creationId xmlns:p14="http://schemas.microsoft.com/office/powerpoint/2010/main" val="2427135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l-korous/hermes-windows" TargetMode="External"/><Relationship Id="rId2" Type="http://schemas.openxmlformats.org/officeDocument/2006/relationships/hyperlink" Target="https://github.com/hpfem/hermes"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34.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42.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50319"/>
            <a:ext cx="9144000" cy="2387600"/>
          </a:xfrm>
        </p:spPr>
        <p:txBody>
          <a:bodyPr anchor="ctr"/>
          <a:lstStyle/>
          <a:p>
            <a:r>
              <a:rPr lang="en-US" dirty="0">
                <a:latin typeface="+mn-lt"/>
              </a:rPr>
              <a:t>Hermes2d</a:t>
            </a:r>
          </a:p>
        </p:txBody>
      </p:sp>
      <p:sp>
        <p:nvSpPr>
          <p:cNvPr id="3" name="Subtitle 2"/>
          <p:cNvSpPr>
            <a:spLocks noGrp="1"/>
          </p:cNvSpPr>
          <p:nvPr>
            <p:ph type="subTitle" idx="1"/>
          </p:nvPr>
        </p:nvSpPr>
        <p:spPr>
          <a:xfrm>
            <a:off x="1524000" y="4129994"/>
            <a:ext cx="9144000" cy="1655762"/>
          </a:xfrm>
        </p:spPr>
        <p:txBody>
          <a:bodyPr>
            <a:normAutofit lnSpcReduction="10000"/>
          </a:bodyPr>
          <a:lstStyle/>
          <a:p>
            <a:r>
              <a:rPr lang="en-US" dirty="0"/>
              <a:t>C++ library for rapid development of adaptive</a:t>
            </a:r>
          </a:p>
          <a:p>
            <a:r>
              <a:rPr lang="en-US" dirty="0" err="1"/>
              <a:t>hp</a:t>
            </a:r>
            <a:r>
              <a:rPr lang="en-US" dirty="0"/>
              <a:t>-FEM / </a:t>
            </a:r>
            <a:r>
              <a:rPr lang="en-US" dirty="0" err="1"/>
              <a:t>hp</a:t>
            </a:r>
            <a:r>
              <a:rPr lang="en-US" dirty="0"/>
              <a:t>-DG solvers</a:t>
            </a:r>
          </a:p>
          <a:p>
            <a:endParaRPr lang="cs-CZ" dirty="0"/>
          </a:p>
          <a:p>
            <a:r>
              <a:rPr lang="en-US" dirty="0" err="1"/>
              <a:t>Luk</a:t>
            </a:r>
            <a:r>
              <a:rPr lang="cs-CZ" dirty="0"/>
              <a:t>as Korous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0750" y="0"/>
            <a:ext cx="6191250" cy="1304925"/>
          </a:xfrm>
          <a:prstGeom prst="rect">
            <a:avLst/>
          </a:prstGeom>
        </p:spPr>
      </p:pic>
      <p:cxnSp>
        <p:nvCxnSpPr>
          <p:cNvPr id="7" name="Straight Connector 6"/>
          <p:cNvCxnSpPr/>
          <p:nvPr/>
        </p:nvCxnSpPr>
        <p:spPr>
          <a:xfrm flipH="1">
            <a:off x="0" y="1304925"/>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100" y="47782"/>
            <a:ext cx="3085714" cy="1257143"/>
          </a:xfrm>
          <a:prstGeom prst="rect">
            <a:avLst/>
          </a:prstGeom>
        </p:spPr>
      </p:pic>
    </p:spTree>
    <p:extLst>
      <p:ext uri="{BB962C8B-B14F-4D97-AF65-F5344CB8AC3E}">
        <p14:creationId xmlns:p14="http://schemas.microsoft.com/office/powerpoint/2010/main" val="3429025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Examples &gt; </a:t>
            </a:r>
            <a:r>
              <a:rPr lang="cs-CZ" sz="2800" dirty="0"/>
              <a:t>Advection</a:t>
            </a:r>
            <a:r>
              <a:rPr lang="en-US" sz="2800" dirty="0"/>
              <a:t> &gt; Automatic </a:t>
            </a:r>
            <a:r>
              <a:rPr lang="en-US" sz="2800" dirty="0" err="1"/>
              <a:t>adaptivity</a:t>
            </a:r>
            <a:r>
              <a:rPr lang="en-US" sz="2800" dirty="0"/>
              <a:t> (AMR)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31799" y="1054100"/>
                <a:ext cx="11528425" cy="5084763"/>
              </a:xfrm>
            </p:spPr>
            <p:txBody>
              <a:bodyPr>
                <a:normAutofit/>
              </a:bodyPr>
              <a:lstStyle/>
              <a:p>
                <a:pPr marL="0" indent="0">
                  <a:buNone/>
                </a:pPr>
                <a:r>
                  <a:rPr lang="en-US" sz="1800" dirty="0"/>
                  <a:t>We solve the same problem – equation &amp; boundary conditions:</a:t>
                </a:r>
              </a:p>
              <a:p>
                <a:pPr marL="0" indent="0" algn="ctr">
                  <a:buNone/>
                </a:pPr>
                <a14:m>
                  <m:oMathPara xmlns:m="http://schemas.openxmlformats.org/officeDocument/2006/math">
                    <m:oMathParaPr>
                      <m:jc m:val="center"/>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r>
                            <m:rPr>
                              <m:nor/>
                            </m:rPr>
                            <a:rPr lang="en-US">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u</m:t>
                          </m:r>
                        </m:e>
                      </m:d>
                      <m:r>
                        <m:rPr>
                          <m:nor/>
                        </m:rPr>
                        <a:rPr lang="en-US"/>
                        <m:t>= </m:t>
                      </m:r>
                      <m:r>
                        <m:rPr>
                          <m:nor/>
                        </m:rPr>
                        <a:rPr lang="en-US" b="0" i="0" smtClean="0"/>
                        <m:t>0,   </m:t>
                      </m:r>
                      <m:r>
                        <m:rPr>
                          <m:nor/>
                        </m:rPr>
                        <a:rPr lang="en-US" b="0" i="0" smtClean="0"/>
                        <m:t>u</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𝛿</m:t>
                          </m:r>
                          <m:r>
                            <m:rPr>
                              <m:sty m:val="p"/>
                            </m:rPr>
                            <a:rPr lang="el-GR" b="0" i="1" smtClean="0">
                              <a:latin typeface="Cambria Math" panose="02040503050406030204" pitchFamily="18" charset="0"/>
                              <a:ea typeface="Cambria Math" panose="02040503050406030204" pitchFamily="18" charset="0"/>
                            </a:rPr>
                            <m:t>Ω</m:t>
                          </m:r>
                        </m:sub>
                      </m:sSub>
                      <m:r>
                        <m:rPr>
                          <m:nor/>
                        </m:rPr>
                        <a:rPr lang="en-US" b="0" i="0" smtClean="0"/>
                        <m:t> = </m:t>
                      </m:r>
                      <m:r>
                        <m:rPr>
                          <m:nor/>
                        </m:rPr>
                        <a:rPr lang="en-US" b="0" i="0" smtClean="0"/>
                        <m:t>g</m:t>
                      </m:r>
                    </m:oMath>
                  </m:oMathPara>
                </a14:m>
                <a:endParaRPr lang="en-US" sz="1800" dirty="0"/>
              </a:p>
              <a:p>
                <a:pPr marL="0" indent="0">
                  <a:buNone/>
                </a:pPr>
                <a:endParaRPr lang="cs-CZ" sz="1800" dirty="0"/>
              </a:p>
              <a:p>
                <a:pPr marL="0" indent="0">
                  <a:buNone/>
                </a:pPr>
                <a:r>
                  <a:rPr lang="en-US" sz="1800" dirty="0"/>
                  <a:t>But this time, we start from a very coarse mesh:</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cs-CZ" sz="1800" dirty="0"/>
              </a:p>
              <a:p>
                <a:pPr marL="0" indent="0">
                  <a:buNone/>
                </a:pPr>
                <a:endParaRPr lang="cs-CZ" sz="1800" dirty="0"/>
              </a:p>
              <a:p>
                <a:pPr marL="0" indent="0">
                  <a:buNone/>
                </a:pPr>
                <a:r>
                  <a:rPr lang="en-US" sz="1800" dirty="0"/>
                  <a:t>And we employ AMR (h-</a:t>
                </a:r>
                <a:r>
                  <a:rPr lang="en-US" sz="1800" dirty="0" err="1"/>
                  <a:t>adaptivity</a:t>
                </a:r>
                <a:r>
                  <a:rPr lang="en-US" sz="1800" dirty="0"/>
                  <a:t>) to get results on the next slide.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31799" y="1054100"/>
                <a:ext cx="11528425" cy="5084763"/>
              </a:xfrm>
              <a:blipFill>
                <a:blip r:embed="rId2"/>
                <a:stretch>
                  <a:fillRect l="-476" t="-1199"/>
                </a:stretch>
              </a:blipFill>
            </p:spPr>
            <p:txBody>
              <a:bodyPr/>
              <a:lstStyle/>
              <a:p>
                <a:r>
                  <a:rPr lang="en-US">
                    <a:noFill/>
                  </a:rPr>
                  <a:t> </a:t>
                </a:r>
              </a:p>
            </p:txBody>
          </p:sp>
        </mc:Fallback>
      </mc:AlternateContent>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27408" y="2560639"/>
            <a:ext cx="4137183" cy="2758122"/>
          </a:xfrm>
          <a:prstGeom prst="rect">
            <a:avLst/>
          </a:prstGeom>
        </p:spPr>
      </p:pic>
    </p:spTree>
    <p:extLst>
      <p:ext uri="{BB962C8B-B14F-4D97-AF65-F5344CB8AC3E}">
        <p14:creationId xmlns:p14="http://schemas.microsoft.com/office/powerpoint/2010/main" val="3453605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Examples &gt; </a:t>
            </a:r>
            <a:r>
              <a:rPr lang="cs-CZ" sz="2800" dirty="0"/>
              <a:t>Advection</a:t>
            </a:r>
            <a:r>
              <a:rPr lang="en-US" sz="2800" dirty="0"/>
              <a:t> &gt; Automatic </a:t>
            </a:r>
            <a:r>
              <a:rPr lang="en-US" sz="2800" dirty="0" err="1"/>
              <a:t>adaptivity</a:t>
            </a:r>
            <a:r>
              <a:rPr lang="en-US" sz="2800" dirty="0"/>
              <a:t> (AMR)</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2637" y="891540"/>
            <a:ext cx="2487022" cy="1934350"/>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34180" y="891540"/>
            <a:ext cx="2487022" cy="193435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68355" y="3566402"/>
            <a:ext cx="2487022" cy="1934350"/>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23681" y="891540"/>
            <a:ext cx="2487022" cy="1934350"/>
          </a:xfrm>
          <a:prstGeom prst="rect">
            <a:avLst/>
          </a:prstGeom>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14313" y="3576432"/>
            <a:ext cx="2487022" cy="1934350"/>
          </a:xfrm>
          <a:prstGeom prst="rect">
            <a:avLst/>
          </a:prstGeom>
        </p:spPr>
      </p:pic>
      <p:sp>
        <p:nvSpPr>
          <p:cNvPr id="16" name="Content Placeholder 2"/>
          <p:cNvSpPr txBox="1">
            <a:spLocks/>
          </p:cNvSpPr>
          <p:nvPr/>
        </p:nvSpPr>
        <p:spPr>
          <a:xfrm>
            <a:off x="1190171" y="2874596"/>
            <a:ext cx="2241530" cy="258532"/>
          </a:xfrm>
          <a:prstGeom prst="rect">
            <a:avLst/>
          </a:prstGeom>
        </p:spPr>
        <p:txBody>
          <a:bodyPr vert="horz" wrap="square" lIns="91440" tIns="45720" rIns="91440" bIns="45720" numCol="1"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200" dirty="0"/>
              <a:t>AMR step 1, Element count: 32</a:t>
            </a:r>
          </a:p>
        </p:txBody>
      </p:sp>
      <p:sp>
        <p:nvSpPr>
          <p:cNvPr id="17" name="Content Placeholder 2"/>
          <p:cNvSpPr txBox="1">
            <a:spLocks/>
          </p:cNvSpPr>
          <p:nvPr/>
        </p:nvSpPr>
        <p:spPr>
          <a:xfrm>
            <a:off x="4975235" y="2870589"/>
            <a:ext cx="2241530" cy="258532"/>
          </a:xfrm>
          <a:prstGeom prst="rect">
            <a:avLst/>
          </a:prstGeom>
        </p:spPr>
        <p:txBody>
          <a:bodyPr vert="horz" wrap="square" lIns="91440" tIns="45720" rIns="91440" bIns="45720" numCol="1"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200" dirty="0"/>
              <a:t>AMR step 2, Element count: 116</a:t>
            </a:r>
          </a:p>
        </p:txBody>
      </p:sp>
      <p:sp>
        <p:nvSpPr>
          <p:cNvPr id="18" name="Content Placeholder 2"/>
          <p:cNvSpPr txBox="1">
            <a:spLocks/>
          </p:cNvSpPr>
          <p:nvPr/>
        </p:nvSpPr>
        <p:spPr>
          <a:xfrm>
            <a:off x="8846427" y="2870589"/>
            <a:ext cx="2241530" cy="258532"/>
          </a:xfrm>
          <a:prstGeom prst="rect">
            <a:avLst/>
          </a:prstGeom>
        </p:spPr>
        <p:txBody>
          <a:bodyPr vert="horz" wrap="square" lIns="91440" tIns="45720" rIns="91440" bIns="45720" numCol="1"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200" dirty="0"/>
              <a:t>AMR step 3, Element count: 272</a:t>
            </a:r>
          </a:p>
        </p:txBody>
      </p:sp>
      <p:sp>
        <p:nvSpPr>
          <p:cNvPr id="19" name="Content Placeholder 2"/>
          <p:cNvSpPr txBox="1">
            <a:spLocks/>
          </p:cNvSpPr>
          <p:nvPr/>
        </p:nvSpPr>
        <p:spPr>
          <a:xfrm>
            <a:off x="3091101" y="5544651"/>
            <a:ext cx="2241530" cy="258532"/>
          </a:xfrm>
          <a:prstGeom prst="rect">
            <a:avLst/>
          </a:prstGeom>
        </p:spPr>
        <p:txBody>
          <a:bodyPr vert="horz" wrap="square" lIns="91440" tIns="45720" rIns="91440" bIns="45720" numCol="1"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200" dirty="0"/>
              <a:t>AMR step 4, Element count: 504</a:t>
            </a:r>
          </a:p>
        </p:txBody>
      </p:sp>
      <p:sp>
        <p:nvSpPr>
          <p:cNvPr id="20" name="Content Placeholder 2"/>
          <p:cNvSpPr txBox="1">
            <a:spLocks/>
          </p:cNvSpPr>
          <p:nvPr/>
        </p:nvSpPr>
        <p:spPr>
          <a:xfrm>
            <a:off x="6996433" y="5544651"/>
            <a:ext cx="2241530" cy="258532"/>
          </a:xfrm>
          <a:prstGeom prst="rect">
            <a:avLst/>
          </a:prstGeom>
        </p:spPr>
        <p:txBody>
          <a:bodyPr vert="horz" wrap="square" lIns="91440" tIns="45720" rIns="91440" bIns="45720" numCol="1"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200" dirty="0"/>
              <a:t>AMR step 5, Element count: 848</a:t>
            </a:r>
          </a:p>
        </p:txBody>
      </p:sp>
    </p:spTree>
    <p:extLst>
      <p:ext uri="{BB962C8B-B14F-4D97-AF65-F5344CB8AC3E}">
        <p14:creationId xmlns:p14="http://schemas.microsoft.com/office/powerpoint/2010/main" val="214735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Examples &gt; </a:t>
            </a:r>
            <a:r>
              <a:rPr lang="cs-CZ" sz="2800" dirty="0"/>
              <a:t>Advection</a:t>
            </a:r>
            <a:r>
              <a:rPr lang="en-US" sz="2800" dirty="0"/>
              <a:t> &gt; Automatic </a:t>
            </a:r>
            <a:r>
              <a:rPr lang="en-US" sz="2800" dirty="0" err="1"/>
              <a:t>adaptivity</a:t>
            </a:r>
            <a:r>
              <a:rPr lang="en-US" sz="2800" dirty="0"/>
              <a:t> (AMR)</a:t>
            </a:r>
          </a:p>
        </p:txBody>
      </p:sp>
      <p:sp>
        <p:nvSpPr>
          <p:cNvPr id="3" name="Content Placeholder 2"/>
          <p:cNvSpPr>
            <a:spLocks noGrp="1"/>
          </p:cNvSpPr>
          <p:nvPr>
            <p:ph idx="1"/>
          </p:nvPr>
        </p:nvSpPr>
        <p:spPr>
          <a:xfrm>
            <a:off x="431800" y="1101725"/>
            <a:ext cx="11528425" cy="5084763"/>
          </a:xfrm>
        </p:spPr>
        <p:txBody>
          <a:bodyPr>
            <a:noAutofit/>
          </a:bodyPr>
          <a:lstStyle/>
          <a:p>
            <a:pPr marL="0" indent="0">
              <a:lnSpc>
                <a:spcPct val="120000"/>
              </a:lnSpc>
              <a:spcBef>
                <a:spcPts val="0"/>
              </a:spcBef>
              <a:buNone/>
            </a:pPr>
            <a:r>
              <a:rPr lang="en-US" sz="900" b="1" dirty="0" err="1">
                <a:solidFill>
                  <a:srgbClr val="0000FF"/>
                </a:solidFill>
                <a:latin typeface="Consolas" panose="020B0609020204030204" pitchFamily="49" charset="0"/>
              </a:rPr>
              <a:t>int</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adaptivity_step</a:t>
            </a:r>
            <a:r>
              <a:rPr lang="en-US" sz="900" b="1" dirty="0">
                <a:solidFill>
                  <a:srgbClr val="000000"/>
                </a:solidFill>
                <a:latin typeface="Consolas" panose="020B0609020204030204" pitchFamily="49" charset="0"/>
              </a:rPr>
              <a:t> = 1; </a:t>
            </a:r>
            <a:r>
              <a:rPr lang="en-US" sz="900" b="1" dirty="0">
                <a:solidFill>
                  <a:srgbClr val="0000FF"/>
                </a:solidFill>
                <a:latin typeface="Consolas" panose="020B0609020204030204" pitchFamily="49" charset="0"/>
              </a:rPr>
              <a:t>bool</a:t>
            </a:r>
            <a:r>
              <a:rPr lang="en-US" sz="900" b="1" dirty="0">
                <a:solidFill>
                  <a:srgbClr val="000000"/>
                </a:solidFill>
                <a:latin typeface="Consolas" panose="020B0609020204030204" pitchFamily="49" charset="0"/>
              </a:rPr>
              <a:t> done = </a:t>
            </a:r>
            <a:r>
              <a:rPr lang="en-US" sz="900" b="1" dirty="0">
                <a:solidFill>
                  <a:srgbClr val="0000FF"/>
                </a:solidFill>
                <a:latin typeface="Consolas" panose="020B0609020204030204" pitchFamily="49" charset="0"/>
              </a:rPr>
              <a:t>false</a:t>
            </a:r>
            <a:r>
              <a:rPr lang="en-US" sz="900" b="1" dirty="0">
                <a:solidFill>
                  <a:srgbClr val="000000"/>
                </a:solidFill>
                <a:latin typeface="Consolas" panose="020B0609020204030204" pitchFamily="49" charset="0"/>
              </a:rPr>
              <a:t>;</a:t>
            </a:r>
          </a:p>
          <a:p>
            <a:pPr marL="0" indent="0">
              <a:lnSpc>
                <a:spcPct val="120000"/>
              </a:lnSpc>
              <a:spcBef>
                <a:spcPts val="0"/>
              </a:spcBef>
              <a:buNone/>
            </a:pPr>
            <a:r>
              <a:rPr lang="en-US" sz="900" b="1" dirty="0">
                <a:solidFill>
                  <a:srgbClr val="0000FF"/>
                </a:solidFill>
                <a:latin typeface="Consolas" panose="020B0609020204030204" pitchFamily="49" charset="0"/>
              </a:rPr>
              <a:t>do</a:t>
            </a:r>
            <a:endParaRPr lang="en-US" sz="900" b="1" dirty="0">
              <a:solidFill>
                <a:srgbClr val="000000"/>
              </a:solidFill>
              <a:latin typeface="Consolas" panose="020B0609020204030204" pitchFamily="49" charset="0"/>
            </a:endParaRPr>
          </a:p>
          <a:p>
            <a:pPr marL="0" indent="0">
              <a:lnSpc>
                <a:spcPct val="120000"/>
              </a:lnSpc>
              <a:spcBef>
                <a:spcPts val="0"/>
              </a:spcBef>
              <a:buNone/>
            </a:pPr>
            <a:r>
              <a:rPr lang="en-US" sz="900" b="1" dirty="0">
                <a:solidFill>
                  <a:srgbClr val="000000"/>
                </a:solidFill>
                <a:latin typeface="Consolas" panose="020B0609020204030204" pitchFamily="49" charset="0"/>
              </a:rPr>
              <a:t>{</a:t>
            </a:r>
          </a:p>
          <a:p>
            <a:pPr marL="0" indent="0">
              <a:lnSpc>
                <a:spcPct val="120000"/>
              </a:lnSpc>
              <a:spcBef>
                <a:spcPts val="0"/>
              </a:spcBef>
              <a:buNone/>
            </a:pPr>
            <a:r>
              <a:rPr lang="en-US" sz="900" b="1" dirty="0">
                <a:solidFill>
                  <a:srgbClr val="008000"/>
                </a:solidFill>
                <a:latin typeface="Consolas" panose="020B0609020204030204" pitchFamily="49" charset="0"/>
              </a:rPr>
              <a:t>    // Construct globally refined reference mesh and setup reference space.</a:t>
            </a:r>
            <a:endParaRPr lang="en-US" sz="900" b="1" dirty="0">
              <a:solidFill>
                <a:srgbClr val="000000"/>
              </a:solidFill>
              <a:latin typeface="Consolas" panose="020B0609020204030204" pitchFamily="49" charset="0"/>
            </a:endParaRPr>
          </a:p>
          <a:p>
            <a:pPr marL="0" indent="0">
              <a:lnSpc>
                <a:spcPct val="120000"/>
              </a:lnSpc>
              <a:spcBef>
                <a:spcPts val="0"/>
              </a:spcBef>
              <a:buNone/>
            </a:pPr>
            <a:r>
              <a:rPr lang="en-US" sz="900" b="1" dirty="0">
                <a:solidFill>
                  <a:srgbClr val="2B91AF"/>
                </a:solidFill>
                <a:latin typeface="Consolas" panose="020B0609020204030204" pitchFamily="49" charset="0"/>
              </a:rPr>
              <a:t>    Mesh</a:t>
            </a:r>
            <a:r>
              <a:rPr lang="en-US" sz="900" b="1" dirty="0">
                <a:solidFill>
                  <a:srgbClr val="000000"/>
                </a:solidFill>
                <a:latin typeface="Consolas" panose="020B0609020204030204" pitchFamily="49" charset="0"/>
              </a:rPr>
              <a:t>::</a:t>
            </a:r>
            <a:r>
              <a:rPr lang="en-US" sz="900" b="1" dirty="0" err="1">
                <a:solidFill>
                  <a:srgbClr val="2B91AF"/>
                </a:solidFill>
                <a:latin typeface="Consolas" panose="020B0609020204030204" pitchFamily="49" charset="0"/>
              </a:rPr>
              <a:t>ReferenceMeshCreator</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ref_mesh_creator</a:t>
            </a:r>
            <a:r>
              <a:rPr lang="en-US" sz="900" b="1" dirty="0">
                <a:solidFill>
                  <a:srgbClr val="000000"/>
                </a:solidFill>
                <a:latin typeface="Consolas" panose="020B0609020204030204" pitchFamily="49" charset="0"/>
              </a:rPr>
              <a:t>(mesh);</a:t>
            </a:r>
          </a:p>
          <a:p>
            <a:pPr marL="0" indent="0">
              <a:lnSpc>
                <a:spcPct val="120000"/>
              </a:lnSpc>
              <a:spcBef>
                <a:spcPts val="0"/>
              </a:spcBef>
              <a:buNone/>
            </a:pPr>
            <a:r>
              <a:rPr lang="en-US" sz="900" b="1" dirty="0">
                <a:solidFill>
                  <a:srgbClr val="2B91AF"/>
                </a:solidFill>
                <a:latin typeface="Consolas" panose="020B0609020204030204" pitchFamily="49" charset="0"/>
              </a:rPr>
              <a:t>    </a:t>
            </a:r>
            <a:r>
              <a:rPr lang="en-US" sz="900" b="1" dirty="0" err="1">
                <a:solidFill>
                  <a:srgbClr val="2B91AF"/>
                </a:solidFill>
                <a:latin typeface="Consolas" panose="020B0609020204030204" pitchFamily="49" charset="0"/>
              </a:rPr>
              <a:t>MeshSharedPtr</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ref_mesh</a:t>
            </a:r>
            <a:r>
              <a:rPr lang="en-US" sz="900" b="1" dirty="0">
                <a:solidFill>
                  <a:srgbClr val="000000"/>
                </a:solidFill>
                <a:latin typeface="Consolas" panose="020B0609020204030204" pitchFamily="49" charset="0"/>
              </a:rPr>
              <a:t> = </a:t>
            </a:r>
            <a:r>
              <a:rPr lang="en-US" sz="900" b="1" dirty="0" err="1">
                <a:solidFill>
                  <a:srgbClr val="000000"/>
                </a:solidFill>
                <a:latin typeface="Consolas" panose="020B0609020204030204" pitchFamily="49" charset="0"/>
              </a:rPr>
              <a:t>ref_mesh_creator.create_ref_mesh</a:t>
            </a:r>
            <a:r>
              <a:rPr lang="en-US" sz="900" b="1" dirty="0">
                <a:solidFill>
                  <a:srgbClr val="000000"/>
                </a:solidFill>
                <a:latin typeface="Consolas" panose="020B0609020204030204" pitchFamily="49" charset="0"/>
              </a:rPr>
              <a:t>();</a:t>
            </a:r>
          </a:p>
          <a:p>
            <a:pPr marL="0" indent="0">
              <a:lnSpc>
                <a:spcPct val="120000"/>
              </a:lnSpc>
              <a:spcBef>
                <a:spcPts val="0"/>
              </a:spcBef>
              <a:buNone/>
            </a:pPr>
            <a:r>
              <a:rPr lang="en-US" sz="900" b="1" dirty="0">
                <a:solidFill>
                  <a:srgbClr val="2B91AF"/>
                </a:solidFill>
                <a:latin typeface="Consolas" panose="020B0609020204030204" pitchFamily="49" charset="0"/>
              </a:rPr>
              <a:t>    Space</a:t>
            </a:r>
            <a:r>
              <a:rPr lang="en-US" sz="900" b="1" dirty="0">
                <a:solidFill>
                  <a:srgbClr val="000000"/>
                </a:solidFill>
                <a:latin typeface="Consolas" panose="020B0609020204030204" pitchFamily="49" charset="0"/>
              </a:rPr>
              <a:t>&lt;</a:t>
            </a:r>
            <a:r>
              <a:rPr lang="en-US" sz="900" b="1" dirty="0">
                <a:solidFill>
                  <a:srgbClr val="0000FF"/>
                </a:solidFill>
                <a:latin typeface="Consolas" panose="020B0609020204030204" pitchFamily="49" charset="0"/>
              </a:rPr>
              <a:t>double</a:t>
            </a:r>
            <a:r>
              <a:rPr lang="en-US" sz="900" b="1" dirty="0">
                <a:solidFill>
                  <a:srgbClr val="000000"/>
                </a:solidFill>
                <a:latin typeface="Consolas" panose="020B0609020204030204" pitchFamily="49" charset="0"/>
              </a:rPr>
              <a:t>&gt;::</a:t>
            </a:r>
            <a:r>
              <a:rPr lang="en-US" sz="900" b="1" dirty="0" err="1">
                <a:solidFill>
                  <a:srgbClr val="2B91AF"/>
                </a:solidFill>
                <a:latin typeface="Consolas" panose="020B0609020204030204" pitchFamily="49" charset="0"/>
              </a:rPr>
              <a:t>ReferenceSpaceCreator</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refspace_creator</a:t>
            </a:r>
            <a:r>
              <a:rPr lang="en-US" sz="900" b="1" dirty="0">
                <a:solidFill>
                  <a:srgbClr val="000000"/>
                </a:solidFill>
                <a:latin typeface="Consolas" panose="020B0609020204030204" pitchFamily="49" charset="0"/>
              </a:rPr>
              <a:t>(space, </a:t>
            </a:r>
            <a:r>
              <a:rPr lang="en-US" sz="900" b="1" dirty="0" err="1">
                <a:solidFill>
                  <a:srgbClr val="000000"/>
                </a:solidFill>
                <a:latin typeface="Consolas" panose="020B0609020204030204" pitchFamily="49" charset="0"/>
              </a:rPr>
              <a:t>ref_mesh</a:t>
            </a:r>
            <a:r>
              <a:rPr lang="en-US" sz="900" b="1" dirty="0">
                <a:solidFill>
                  <a:srgbClr val="000000"/>
                </a:solidFill>
                <a:latin typeface="Consolas" panose="020B0609020204030204" pitchFamily="49" charset="0"/>
              </a:rPr>
              <a:t>, USE_TAYLOR_SHAPESET ? 0 : 1);</a:t>
            </a:r>
          </a:p>
          <a:p>
            <a:pPr marL="0" indent="0">
              <a:lnSpc>
                <a:spcPct val="120000"/>
              </a:lnSpc>
              <a:spcBef>
                <a:spcPts val="0"/>
              </a:spcBef>
              <a:buNone/>
            </a:pPr>
            <a:r>
              <a:rPr lang="en-US" sz="900" b="1" dirty="0">
                <a:solidFill>
                  <a:srgbClr val="2B91AF"/>
                </a:solidFill>
                <a:latin typeface="Consolas" panose="020B0609020204030204" pitchFamily="49" charset="0"/>
              </a:rPr>
              <a:t>    </a:t>
            </a:r>
            <a:r>
              <a:rPr lang="en-US" sz="900" b="1" dirty="0" err="1">
                <a:solidFill>
                  <a:srgbClr val="2B91AF"/>
                </a:solidFill>
                <a:latin typeface="Consolas" panose="020B0609020204030204" pitchFamily="49" charset="0"/>
              </a:rPr>
              <a:t>SpaceSharedPtr</a:t>
            </a:r>
            <a:r>
              <a:rPr lang="en-US" sz="900" b="1" dirty="0">
                <a:solidFill>
                  <a:srgbClr val="000000"/>
                </a:solidFill>
                <a:latin typeface="Consolas" panose="020B0609020204030204" pitchFamily="49" charset="0"/>
              </a:rPr>
              <a:t>&lt;</a:t>
            </a:r>
            <a:r>
              <a:rPr lang="en-US" sz="900" b="1" dirty="0">
                <a:solidFill>
                  <a:srgbClr val="0000FF"/>
                </a:solidFill>
                <a:latin typeface="Consolas" panose="020B0609020204030204" pitchFamily="49" charset="0"/>
              </a:rPr>
              <a:t>double</a:t>
            </a:r>
            <a:r>
              <a:rPr lang="en-US" sz="900" b="1" dirty="0">
                <a:solidFill>
                  <a:srgbClr val="000000"/>
                </a:solidFill>
                <a:latin typeface="Consolas" panose="020B0609020204030204" pitchFamily="49" charset="0"/>
              </a:rPr>
              <a:t>&gt; </a:t>
            </a:r>
            <a:r>
              <a:rPr lang="en-US" sz="900" b="1" dirty="0" err="1">
                <a:solidFill>
                  <a:srgbClr val="000000"/>
                </a:solidFill>
                <a:latin typeface="Consolas" panose="020B0609020204030204" pitchFamily="49" charset="0"/>
              </a:rPr>
              <a:t>refspace</a:t>
            </a:r>
            <a:r>
              <a:rPr lang="en-US" sz="900" b="1" dirty="0">
                <a:solidFill>
                  <a:srgbClr val="000000"/>
                </a:solidFill>
                <a:latin typeface="Consolas" panose="020B0609020204030204" pitchFamily="49" charset="0"/>
              </a:rPr>
              <a:t> = </a:t>
            </a:r>
            <a:r>
              <a:rPr lang="en-US" sz="900" b="1" dirty="0" err="1">
                <a:solidFill>
                  <a:srgbClr val="000000"/>
                </a:solidFill>
                <a:latin typeface="Consolas" panose="020B0609020204030204" pitchFamily="49" charset="0"/>
              </a:rPr>
              <a:t>refspace_creator.create_ref_space</a:t>
            </a:r>
            <a:r>
              <a:rPr lang="en-US" sz="900" b="1" dirty="0">
                <a:solidFill>
                  <a:srgbClr val="000000"/>
                </a:solidFill>
                <a:latin typeface="Consolas" panose="020B0609020204030204" pitchFamily="49" charset="0"/>
              </a:rPr>
              <a:t>();</a:t>
            </a:r>
          </a:p>
          <a:p>
            <a:pPr marL="0" indent="0">
              <a:lnSpc>
                <a:spcPct val="120000"/>
              </a:lnSpc>
              <a:spcBef>
                <a:spcPts val="0"/>
              </a:spcBef>
              <a:buNone/>
            </a:pPr>
            <a:endParaRPr lang="en-US" sz="500" b="1" dirty="0">
              <a:solidFill>
                <a:srgbClr val="000000"/>
              </a:solidFill>
              <a:latin typeface="Consolas" panose="020B0609020204030204" pitchFamily="49" charset="0"/>
            </a:endParaRPr>
          </a:p>
          <a:p>
            <a:pPr marL="0" indent="0">
              <a:lnSpc>
                <a:spcPct val="120000"/>
              </a:lnSpc>
              <a:spcBef>
                <a:spcPts val="0"/>
              </a:spcBef>
              <a:buNone/>
            </a:pPr>
            <a:r>
              <a:rPr lang="en-US" sz="900" b="1" dirty="0">
                <a:solidFill>
                  <a:srgbClr val="008000"/>
                </a:solidFill>
                <a:latin typeface="Consolas" panose="020B0609020204030204" pitchFamily="49" charset="0"/>
              </a:rPr>
              <a:t>    // Solve the problem on the reference space.</a:t>
            </a:r>
          </a:p>
          <a:p>
            <a:pPr marL="0" indent="0">
              <a:lnSpc>
                <a:spcPct val="120000"/>
              </a:lnSpc>
              <a:spcBef>
                <a:spcPts val="0"/>
              </a:spcBef>
              <a:buNone/>
            </a:pP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linear_solver.set_space</a:t>
            </a:r>
            <a:r>
              <a:rPr lang="en-US" sz="900" b="1" dirty="0">
                <a:solidFill>
                  <a:srgbClr val="000000"/>
                </a:solidFill>
                <a:latin typeface="Consolas" panose="020B0609020204030204" pitchFamily="49" charset="0"/>
              </a:rPr>
              <a:t>(</a:t>
            </a:r>
            <a:r>
              <a:rPr lang="en-US" sz="900" b="1" dirty="0" err="1">
                <a:solidFill>
                  <a:srgbClr val="000000"/>
                </a:solidFill>
                <a:latin typeface="Consolas" panose="020B0609020204030204" pitchFamily="49" charset="0"/>
              </a:rPr>
              <a:t>refspace</a:t>
            </a:r>
            <a:r>
              <a:rPr lang="en-US" sz="900" b="1" dirty="0">
                <a:solidFill>
                  <a:srgbClr val="000000"/>
                </a:solidFill>
                <a:latin typeface="Consolas" panose="020B0609020204030204" pitchFamily="49" charset="0"/>
              </a:rPr>
              <a:t>);</a:t>
            </a:r>
          </a:p>
          <a:p>
            <a:pPr marL="0" indent="0">
              <a:lnSpc>
                <a:spcPct val="120000"/>
              </a:lnSpc>
              <a:spcBef>
                <a:spcPts val="0"/>
              </a:spcBef>
              <a:buNone/>
            </a:pP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linear_solver.solve</a:t>
            </a:r>
            <a:r>
              <a:rPr lang="en-US" sz="900" b="1" dirty="0">
                <a:solidFill>
                  <a:srgbClr val="000000"/>
                </a:solidFill>
                <a:latin typeface="Consolas" panose="020B0609020204030204" pitchFamily="49" charset="0"/>
              </a:rPr>
              <a:t>();</a:t>
            </a:r>
          </a:p>
          <a:p>
            <a:pPr marL="0" indent="0">
              <a:lnSpc>
                <a:spcPct val="120000"/>
              </a:lnSpc>
              <a:spcBef>
                <a:spcPts val="0"/>
              </a:spcBef>
              <a:buNone/>
            </a:pPr>
            <a:endParaRPr lang="en-US" sz="500" b="1" dirty="0">
              <a:solidFill>
                <a:srgbClr val="000000"/>
              </a:solidFill>
              <a:latin typeface="Consolas" panose="020B0609020204030204" pitchFamily="49" charset="0"/>
            </a:endParaRPr>
          </a:p>
          <a:p>
            <a:pPr marL="0" indent="0">
              <a:lnSpc>
                <a:spcPct val="120000"/>
              </a:lnSpc>
              <a:spcBef>
                <a:spcPts val="0"/>
              </a:spcBef>
              <a:buNone/>
            </a:pPr>
            <a:r>
              <a:rPr lang="en-US" sz="900" b="1" dirty="0">
                <a:solidFill>
                  <a:srgbClr val="008000"/>
                </a:solidFill>
                <a:latin typeface="Consolas" panose="020B0609020204030204" pitchFamily="49" charset="0"/>
              </a:rPr>
              <a:t>    // Get the Hermes2D Solution object from the solution vector.</a:t>
            </a:r>
          </a:p>
          <a:p>
            <a:pPr marL="0" indent="0">
              <a:lnSpc>
                <a:spcPct val="120000"/>
              </a:lnSpc>
              <a:spcBef>
                <a:spcPts val="0"/>
              </a:spcBef>
              <a:buNone/>
            </a:pPr>
            <a:r>
              <a:rPr lang="en-US" sz="900" b="1" dirty="0">
                <a:solidFill>
                  <a:srgbClr val="2B91AF"/>
                </a:solidFill>
                <a:latin typeface="Consolas" panose="020B0609020204030204" pitchFamily="49" charset="0"/>
              </a:rPr>
              <a:t>    Solution</a:t>
            </a:r>
            <a:r>
              <a:rPr lang="en-US" sz="900" b="1" dirty="0">
                <a:solidFill>
                  <a:srgbClr val="000000"/>
                </a:solidFill>
                <a:latin typeface="Consolas" panose="020B0609020204030204" pitchFamily="49" charset="0"/>
              </a:rPr>
              <a:t>&lt;</a:t>
            </a:r>
            <a:r>
              <a:rPr lang="en-US" sz="900" b="1" dirty="0">
                <a:solidFill>
                  <a:srgbClr val="0000FF"/>
                </a:solidFill>
                <a:latin typeface="Consolas" panose="020B0609020204030204" pitchFamily="49" charset="0"/>
              </a:rPr>
              <a:t>double</a:t>
            </a:r>
            <a:r>
              <a:rPr lang="en-US" sz="900" b="1" dirty="0">
                <a:solidFill>
                  <a:srgbClr val="000000"/>
                </a:solidFill>
                <a:latin typeface="Consolas" panose="020B0609020204030204" pitchFamily="49" charset="0"/>
              </a:rPr>
              <a:t>&gt;::</a:t>
            </a:r>
            <a:r>
              <a:rPr lang="en-US" sz="900" b="1" dirty="0" err="1">
                <a:solidFill>
                  <a:srgbClr val="000000"/>
                </a:solidFill>
                <a:latin typeface="Consolas" panose="020B0609020204030204" pitchFamily="49" charset="0"/>
              </a:rPr>
              <a:t>vector_to_solution</a:t>
            </a:r>
            <a:r>
              <a:rPr lang="en-US" sz="900" b="1" dirty="0">
                <a:solidFill>
                  <a:srgbClr val="000000"/>
                </a:solidFill>
                <a:latin typeface="Consolas" panose="020B0609020204030204" pitchFamily="49" charset="0"/>
              </a:rPr>
              <a:t>(</a:t>
            </a:r>
            <a:r>
              <a:rPr lang="en-US" sz="900" b="1" dirty="0" err="1">
                <a:solidFill>
                  <a:srgbClr val="000000"/>
                </a:solidFill>
                <a:latin typeface="Consolas" panose="020B0609020204030204" pitchFamily="49" charset="0"/>
              </a:rPr>
              <a:t>linear_solver.get_sln_vector</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refspace</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refsln</a:t>
            </a:r>
            <a:r>
              <a:rPr lang="en-US" sz="900" b="1" dirty="0">
                <a:solidFill>
                  <a:srgbClr val="000000"/>
                </a:solidFill>
                <a:latin typeface="Consolas" panose="020B0609020204030204" pitchFamily="49" charset="0"/>
              </a:rPr>
              <a:t>);</a:t>
            </a:r>
          </a:p>
          <a:p>
            <a:pPr marL="0" indent="0">
              <a:lnSpc>
                <a:spcPct val="120000"/>
              </a:lnSpc>
              <a:spcBef>
                <a:spcPts val="0"/>
              </a:spcBef>
              <a:buNone/>
            </a:pPr>
            <a:endParaRPr lang="en-US" sz="500" b="1" dirty="0">
              <a:solidFill>
                <a:srgbClr val="000000"/>
              </a:solidFill>
              <a:latin typeface="Consolas" panose="020B0609020204030204" pitchFamily="49" charset="0"/>
            </a:endParaRPr>
          </a:p>
          <a:p>
            <a:pPr marL="0" indent="0">
              <a:lnSpc>
                <a:spcPct val="120000"/>
              </a:lnSpc>
              <a:spcBef>
                <a:spcPts val="0"/>
              </a:spcBef>
              <a:buNone/>
            </a:pPr>
            <a:r>
              <a:rPr lang="en-US" sz="900" b="1" dirty="0">
                <a:solidFill>
                  <a:srgbClr val="008000"/>
                </a:solidFill>
                <a:latin typeface="Consolas" panose="020B0609020204030204" pitchFamily="49" charset="0"/>
              </a:rPr>
              <a:t>    // Project the reference solution to the coarse space in L2 norm for error calculation.</a:t>
            </a:r>
          </a:p>
          <a:p>
            <a:pPr marL="0" indent="0">
              <a:lnSpc>
                <a:spcPct val="120000"/>
              </a:lnSpc>
              <a:spcBef>
                <a:spcPts val="0"/>
              </a:spcBef>
              <a:buNone/>
            </a:pPr>
            <a:r>
              <a:rPr lang="en-US" sz="900" b="1" dirty="0">
                <a:solidFill>
                  <a:srgbClr val="2B91AF"/>
                </a:solidFill>
                <a:latin typeface="Consolas" panose="020B0609020204030204" pitchFamily="49" charset="0"/>
              </a:rPr>
              <a:t>    </a:t>
            </a:r>
            <a:r>
              <a:rPr lang="en-US" sz="900" b="1" dirty="0" err="1">
                <a:solidFill>
                  <a:srgbClr val="2B91AF"/>
                </a:solidFill>
                <a:latin typeface="Consolas" panose="020B0609020204030204" pitchFamily="49" charset="0"/>
              </a:rPr>
              <a:t>OGProjection</a:t>
            </a:r>
            <a:r>
              <a:rPr lang="en-US" sz="900" b="1" dirty="0">
                <a:solidFill>
                  <a:srgbClr val="000000"/>
                </a:solidFill>
                <a:latin typeface="Consolas" panose="020B0609020204030204" pitchFamily="49" charset="0"/>
              </a:rPr>
              <a:t>&lt;</a:t>
            </a:r>
            <a:r>
              <a:rPr lang="en-US" sz="900" b="1" dirty="0">
                <a:solidFill>
                  <a:srgbClr val="0000FF"/>
                </a:solidFill>
                <a:latin typeface="Consolas" panose="020B0609020204030204" pitchFamily="49" charset="0"/>
              </a:rPr>
              <a:t>double</a:t>
            </a:r>
            <a:r>
              <a:rPr lang="en-US" sz="900" b="1" dirty="0">
                <a:solidFill>
                  <a:srgbClr val="000000"/>
                </a:solidFill>
                <a:latin typeface="Consolas" panose="020B0609020204030204" pitchFamily="49" charset="0"/>
              </a:rPr>
              <a:t>&gt;::</a:t>
            </a:r>
            <a:r>
              <a:rPr lang="en-US" sz="900" b="1" dirty="0" err="1">
                <a:solidFill>
                  <a:srgbClr val="000000"/>
                </a:solidFill>
                <a:latin typeface="Consolas" panose="020B0609020204030204" pitchFamily="49" charset="0"/>
              </a:rPr>
              <a:t>project_global</a:t>
            </a:r>
            <a:r>
              <a:rPr lang="en-US" sz="900" b="1" dirty="0">
                <a:solidFill>
                  <a:srgbClr val="000000"/>
                </a:solidFill>
                <a:latin typeface="Consolas" panose="020B0609020204030204" pitchFamily="49" charset="0"/>
              </a:rPr>
              <a:t>(space, </a:t>
            </a:r>
            <a:r>
              <a:rPr lang="en-US" sz="900" b="1" dirty="0" err="1">
                <a:solidFill>
                  <a:srgbClr val="000000"/>
                </a:solidFill>
                <a:latin typeface="Consolas" panose="020B0609020204030204" pitchFamily="49" charset="0"/>
              </a:rPr>
              <a:t>refsln</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sln</a:t>
            </a:r>
            <a:r>
              <a:rPr lang="en-US" sz="900" b="1" dirty="0">
                <a:solidFill>
                  <a:srgbClr val="000000"/>
                </a:solidFill>
                <a:latin typeface="Consolas" panose="020B0609020204030204" pitchFamily="49" charset="0"/>
              </a:rPr>
              <a:t>, </a:t>
            </a:r>
            <a:r>
              <a:rPr lang="en-US" sz="900" b="1" dirty="0">
                <a:solidFill>
                  <a:srgbClr val="2F4F4F"/>
                </a:solidFill>
                <a:latin typeface="Consolas" panose="020B0609020204030204" pitchFamily="49" charset="0"/>
              </a:rPr>
              <a:t>HERMES_L2_NORM</a:t>
            </a:r>
            <a:r>
              <a:rPr lang="en-US" sz="900" b="1" dirty="0">
                <a:solidFill>
                  <a:srgbClr val="000000"/>
                </a:solidFill>
                <a:latin typeface="Consolas" panose="020B0609020204030204" pitchFamily="49" charset="0"/>
              </a:rPr>
              <a:t>);</a:t>
            </a:r>
          </a:p>
          <a:p>
            <a:pPr marL="0" indent="0">
              <a:lnSpc>
                <a:spcPct val="120000"/>
              </a:lnSpc>
              <a:spcBef>
                <a:spcPts val="0"/>
              </a:spcBef>
              <a:buNone/>
            </a:pPr>
            <a:endParaRPr lang="en-US" sz="500" b="1" dirty="0">
              <a:solidFill>
                <a:srgbClr val="000000"/>
              </a:solidFill>
              <a:latin typeface="Consolas" panose="020B0609020204030204" pitchFamily="49" charset="0"/>
            </a:endParaRPr>
          </a:p>
          <a:p>
            <a:pPr marL="0" indent="0">
              <a:lnSpc>
                <a:spcPct val="120000"/>
              </a:lnSpc>
              <a:spcBef>
                <a:spcPts val="0"/>
              </a:spcBef>
              <a:buNone/>
            </a:pPr>
            <a:r>
              <a:rPr lang="en-US" sz="900" b="1" dirty="0">
                <a:solidFill>
                  <a:srgbClr val="008000"/>
                </a:solidFill>
                <a:latin typeface="Consolas" panose="020B0609020204030204" pitchFamily="49" charset="0"/>
              </a:rPr>
              <a:t>    // Calculate element errors and total error estimate.</a:t>
            </a:r>
            <a:endParaRPr lang="en-US" sz="900" b="1" dirty="0">
              <a:solidFill>
                <a:srgbClr val="000000"/>
              </a:solidFill>
              <a:latin typeface="Consolas" panose="020B0609020204030204" pitchFamily="49" charset="0"/>
            </a:endParaRPr>
          </a:p>
          <a:p>
            <a:pPr marL="0" indent="0">
              <a:lnSpc>
                <a:spcPct val="120000"/>
              </a:lnSpc>
              <a:spcBef>
                <a:spcPts val="0"/>
              </a:spcBef>
              <a:buNone/>
            </a:pP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errorCalculator.calculate_errors</a:t>
            </a:r>
            <a:r>
              <a:rPr lang="en-US" sz="900" b="1" dirty="0">
                <a:solidFill>
                  <a:srgbClr val="000000"/>
                </a:solidFill>
                <a:latin typeface="Consolas" panose="020B0609020204030204" pitchFamily="49" charset="0"/>
              </a:rPr>
              <a:t>(</a:t>
            </a:r>
            <a:r>
              <a:rPr lang="en-US" sz="900" b="1" dirty="0" err="1">
                <a:solidFill>
                  <a:srgbClr val="000000"/>
                </a:solidFill>
                <a:latin typeface="Consolas" panose="020B0609020204030204" pitchFamily="49" charset="0"/>
              </a:rPr>
              <a:t>sln</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refsln</a:t>
            </a:r>
            <a:r>
              <a:rPr lang="en-US" sz="900" b="1" dirty="0">
                <a:solidFill>
                  <a:srgbClr val="000000"/>
                </a:solidFill>
                <a:latin typeface="Consolas" panose="020B0609020204030204" pitchFamily="49" charset="0"/>
              </a:rPr>
              <a:t>);</a:t>
            </a:r>
          </a:p>
          <a:p>
            <a:pPr marL="0" indent="0">
              <a:lnSpc>
                <a:spcPct val="120000"/>
              </a:lnSpc>
              <a:spcBef>
                <a:spcPts val="0"/>
              </a:spcBef>
              <a:buNone/>
            </a:pPr>
            <a:r>
              <a:rPr lang="en-US" sz="900" b="1" dirty="0">
                <a:solidFill>
                  <a:srgbClr val="0000FF"/>
                </a:solidFill>
                <a:latin typeface="Consolas" panose="020B0609020204030204" pitchFamily="49" charset="0"/>
              </a:rPr>
              <a:t>    double</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total_error_estimate</a:t>
            </a:r>
            <a:r>
              <a:rPr lang="en-US" sz="900" b="1" dirty="0">
                <a:solidFill>
                  <a:srgbClr val="000000"/>
                </a:solidFill>
                <a:latin typeface="Consolas" panose="020B0609020204030204" pitchFamily="49" charset="0"/>
              </a:rPr>
              <a:t> = </a:t>
            </a:r>
            <a:r>
              <a:rPr lang="en-US" sz="900" b="1" dirty="0" err="1">
                <a:solidFill>
                  <a:srgbClr val="000000"/>
                </a:solidFill>
                <a:latin typeface="Consolas" panose="020B0609020204030204" pitchFamily="49" charset="0"/>
              </a:rPr>
              <a:t>errorCalculator.get_total_error_squared</a:t>
            </a:r>
            <a:r>
              <a:rPr lang="en-US" sz="900" b="1" dirty="0">
                <a:solidFill>
                  <a:srgbClr val="000000"/>
                </a:solidFill>
                <a:latin typeface="Consolas" panose="020B0609020204030204" pitchFamily="49" charset="0"/>
              </a:rPr>
              <a:t>() * 100;</a:t>
            </a:r>
          </a:p>
          <a:p>
            <a:pPr marL="0" indent="0">
              <a:lnSpc>
                <a:spcPct val="120000"/>
              </a:lnSpc>
              <a:spcBef>
                <a:spcPts val="0"/>
              </a:spcBef>
              <a:buNone/>
            </a:pPr>
            <a:endParaRPr lang="en-US" sz="500" b="1" dirty="0">
              <a:solidFill>
                <a:srgbClr val="000000"/>
              </a:solidFill>
              <a:latin typeface="Consolas" panose="020B0609020204030204" pitchFamily="49" charset="0"/>
            </a:endParaRPr>
          </a:p>
          <a:p>
            <a:pPr marL="0" indent="0">
              <a:lnSpc>
                <a:spcPct val="120000"/>
              </a:lnSpc>
              <a:spcBef>
                <a:spcPts val="0"/>
              </a:spcBef>
              <a:buNone/>
            </a:pPr>
            <a:r>
              <a:rPr lang="en-US" sz="900" b="1" dirty="0">
                <a:solidFill>
                  <a:srgbClr val="008000"/>
                </a:solidFill>
                <a:latin typeface="Consolas" panose="020B0609020204030204" pitchFamily="49" charset="0"/>
              </a:rPr>
              <a:t>    // If error is too large, adapt the (coarse) space.</a:t>
            </a:r>
            <a:endParaRPr lang="en-US" sz="900" b="1" dirty="0">
              <a:solidFill>
                <a:srgbClr val="000000"/>
              </a:solidFill>
              <a:latin typeface="Consolas" panose="020B0609020204030204" pitchFamily="49" charset="0"/>
            </a:endParaRPr>
          </a:p>
          <a:p>
            <a:pPr marL="0" indent="0">
              <a:lnSpc>
                <a:spcPct val="120000"/>
              </a:lnSpc>
              <a:spcBef>
                <a:spcPts val="0"/>
              </a:spcBef>
              <a:buNone/>
            </a:pPr>
            <a:r>
              <a:rPr lang="en-US" sz="900" b="1" dirty="0">
                <a:solidFill>
                  <a:srgbClr val="0000FF"/>
                </a:solidFill>
                <a:latin typeface="Consolas" panose="020B0609020204030204" pitchFamily="49" charset="0"/>
              </a:rPr>
              <a:t>    if</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error_estimate</a:t>
            </a:r>
            <a:r>
              <a:rPr lang="en-US" sz="900" b="1" dirty="0">
                <a:solidFill>
                  <a:srgbClr val="000000"/>
                </a:solidFill>
                <a:latin typeface="Consolas" panose="020B0609020204030204" pitchFamily="49" charset="0"/>
              </a:rPr>
              <a:t> &gt; ERR_STOP)</a:t>
            </a:r>
          </a:p>
          <a:p>
            <a:pPr marL="0" indent="0">
              <a:lnSpc>
                <a:spcPct val="120000"/>
              </a:lnSpc>
              <a:spcBef>
                <a:spcPts val="0"/>
              </a:spcBef>
              <a:buNone/>
            </a:pP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adaptivity.adapt</a:t>
            </a:r>
            <a:r>
              <a:rPr lang="en-US" sz="900" b="1" dirty="0">
                <a:solidFill>
                  <a:srgbClr val="000000"/>
                </a:solidFill>
                <a:latin typeface="Consolas" panose="020B0609020204030204" pitchFamily="49" charset="0"/>
              </a:rPr>
              <a:t>(&amp;selector);</a:t>
            </a:r>
          </a:p>
          <a:p>
            <a:pPr marL="0" indent="0">
              <a:lnSpc>
                <a:spcPct val="120000"/>
              </a:lnSpc>
              <a:spcBef>
                <a:spcPts val="0"/>
              </a:spcBef>
              <a:buNone/>
            </a:pPr>
            <a:r>
              <a:rPr lang="en-US" sz="900" b="1" dirty="0">
                <a:solidFill>
                  <a:srgbClr val="0000FF"/>
                </a:solidFill>
                <a:latin typeface="Consolas" panose="020B0609020204030204" pitchFamily="49" charset="0"/>
              </a:rPr>
              <a:t>    else</a:t>
            </a:r>
          </a:p>
          <a:p>
            <a:pPr marL="0" indent="0">
              <a:lnSpc>
                <a:spcPct val="120000"/>
              </a:lnSpc>
              <a:spcBef>
                <a:spcPts val="0"/>
              </a:spcBef>
              <a:buNone/>
            </a:pPr>
            <a:r>
              <a:rPr lang="en-US" sz="900" b="1" dirty="0">
                <a:solidFill>
                  <a:srgbClr val="000000"/>
                </a:solidFill>
                <a:latin typeface="Consolas" panose="020B0609020204030204" pitchFamily="49" charset="0"/>
              </a:rPr>
              <a:t>        done = </a:t>
            </a:r>
            <a:r>
              <a:rPr lang="en-US" sz="900" b="1" dirty="0">
                <a:solidFill>
                  <a:srgbClr val="0000FF"/>
                </a:solidFill>
                <a:latin typeface="Consolas" panose="020B0609020204030204" pitchFamily="49" charset="0"/>
              </a:rPr>
              <a:t>true</a:t>
            </a:r>
            <a:r>
              <a:rPr lang="en-US" sz="900" b="1" dirty="0">
                <a:solidFill>
                  <a:srgbClr val="000000"/>
                </a:solidFill>
                <a:latin typeface="Consolas" panose="020B0609020204030204" pitchFamily="49" charset="0"/>
              </a:rPr>
              <a:t>;</a:t>
            </a:r>
          </a:p>
          <a:p>
            <a:pPr marL="0" indent="0">
              <a:lnSpc>
                <a:spcPct val="120000"/>
              </a:lnSpc>
              <a:spcBef>
                <a:spcPts val="0"/>
              </a:spcBef>
              <a:buNone/>
            </a:pPr>
            <a:endParaRPr lang="en-US" sz="500" b="1" dirty="0">
              <a:solidFill>
                <a:srgbClr val="000000"/>
              </a:solidFill>
              <a:latin typeface="Consolas" panose="020B0609020204030204" pitchFamily="49" charset="0"/>
            </a:endParaRPr>
          </a:p>
          <a:p>
            <a:pPr marL="0" indent="0">
              <a:lnSpc>
                <a:spcPct val="120000"/>
              </a:lnSpc>
              <a:spcBef>
                <a:spcPts val="0"/>
              </a:spcBef>
              <a:buNone/>
            </a:pPr>
            <a:r>
              <a:rPr lang="en-US" sz="900" b="1" dirty="0">
                <a:solidFill>
                  <a:srgbClr val="008000"/>
                </a:solidFill>
                <a:latin typeface="Consolas" panose="020B0609020204030204" pitchFamily="49" charset="0"/>
              </a:rPr>
              <a:t>    // Increase the step counter.</a:t>
            </a:r>
          </a:p>
          <a:p>
            <a:pPr marL="0" indent="0">
              <a:lnSpc>
                <a:spcPct val="120000"/>
              </a:lnSpc>
              <a:spcBef>
                <a:spcPts val="0"/>
              </a:spcBef>
              <a:buNone/>
            </a:pP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adaptivity_step</a:t>
            </a:r>
            <a:r>
              <a:rPr lang="en-US" sz="900" b="1" dirty="0">
                <a:solidFill>
                  <a:srgbClr val="000000"/>
                </a:solidFill>
                <a:latin typeface="Consolas" panose="020B0609020204030204" pitchFamily="49" charset="0"/>
              </a:rPr>
              <a:t>++;</a:t>
            </a:r>
          </a:p>
          <a:p>
            <a:pPr marL="0" indent="0">
              <a:lnSpc>
                <a:spcPct val="120000"/>
              </a:lnSpc>
              <a:spcBef>
                <a:spcPts val="0"/>
              </a:spcBef>
              <a:buNone/>
            </a:pPr>
            <a:r>
              <a:rPr lang="en-US" sz="900" b="1" dirty="0">
                <a:solidFill>
                  <a:srgbClr val="000000"/>
                </a:solidFill>
                <a:latin typeface="Consolas" panose="020B0609020204030204" pitchFamily="49" charset="0"/>
              </a:rPr>
              <a:t>} </a:t>
            </a:r>
            <a:r>
              <a:rPr lang="en-US" sz="900" b="1" dirty="0">
                <a:solidFill>
                  <a:srgbClr val="0000FF"/>
                </a:solidFill>
                <a:latin typeface="Consolas" panose="020B0609020204030204" pitchFamily="49" charset="0"/>
              </a:rPr>
              <a:t>while</a:t>
            </a:r>
            <a:r>
              <a:rPr lang="en-US" sz="900" b="1" dirty="0">
                <a:solidFill>
                  <a:srgbClr val="000000"/>
                </a:solidFill>
                <a:latin typeface="Consolas" panose="020B0609020204030204" pitchFamily="49" charset="0"/>
              </a:rPr>
              <a:t> (done == </a:t>
            </a:r>
            <a:r>
              <a:rPr lang="en-US" sz="900" b="1" dirty="0">
                <a:solidFill>
                  <a:srgbClr val="0000FF"/>
                </a:solidFill>
                <a:latin typeface="Consolas" panose="020B0609020204030204" pitchFamily="49" charset="0"/>
              </a:rPr>
              <a:t>false</a:t>
            </a:r>
            <a:r>
              <a:rPr lang="en-US" sz="900" b="1" dirty="0">
                <a:solidFill>
                  <a:srgbClr val="000000"/>
                </a:solidFill>
                <a:latin typeface="Consolas" panose="020B0609020204030204" pitchFamily="49" charset="0"/>
              </a:rPr>
              <a:t>);</a:t>
            </a:r>
            <a:endParaRPr lang="en-US" sz="18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spTree>
    <p:extLst>
      <p:ext uri="{BB962C8B-B14F-4D97-AF65-F5344CB8AC3E}">
        <p14:creationId xmlns:p14="http://schemas.microsoft.com/office/powerpoint/2010/main" val="2138180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Examples &gt; </a:t>
            </a:r>
            <a:r>
              <a:rPr lang="cs-CZ" sz="2800" dirty="0"/>
              <a:t>Navier</a:t>
            </a:r>
            <a:r>
              <a:rPr lang="en-US" sz="2800" dirty="0"/>
              <a:t>-Stokes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31799" y="1054100"/>
                <a:ext cx="11528425" cy="5084763"/>
              </a:xfrm>
            </p:spPr>
            <p:txBody>
              <a:bodyPr>
                <a:normAutofit fontScale="92500" lnSpcReduction="20000"/>
              </a:bodyPr>
              <a:lstStyle/>
              <a:p>
                <a:pPr marL="0" indent="0">
                  <a:buNone/>
                </a:pPr>
                <a:r>
                  <a:rPr lang="en-US" sz="1800" dirty="0"/>
                  <a:t>In this example, we solve the equations</a:t>
                </a:r>
              </a:p>
              <a:p>
                <a:pPr marL="0" indent="0" algn="ctr">
                  <a:buNone/>
                </a:pPr>
                <a14:m>
                  <m:oMathPara xmlns:m="http://schemas.openxmlformats.org/officeDocument/2006/math">
                    <m:oMathParaPr>
                      <m:jc m:val="center"/>
                    </m:oMathParaPr>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𝑢</m:t>
                          </m:r>
                        </m:num>
                        <m:den>
                          <m:r>
                            <a:rPr lang="en-US"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𝑡</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𝑢</m:t>
                          </m:r>
                        </m:num>
                        <m:den>
                          <m:r>
                            <a:rPr lang="en-US" b="0" i="1" smtClean="0">
                              <a:latin typeface="Cambria Math" panose="02040503050406030204" pitchFamily="18" charset="0"/>
                              <a:ea typeface="Cambria Math" panose="02040503050406030204" pitchFamily="18" charset="0"/>
                            </a:rPr>
                            <m:t>𝑅𝑒</m:t>
                          </m:r>
                        </m:den>
                      </m:f>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𝑢</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𝑢</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m:rPr>
                          <m:nor/>
                        </m:rPr>
                        <a:rPr lang="en-US" b="0" i="0" smtClean="0">
                          <a:latin typeface="Cambria Math" panose="02040503050406030204" pitchFamily="18" charset="0"/>
                          <a:ea typeface="Cambria Math" panose="02040503050406030204" pitchFamily="18" charset="0"/>
                        </a:rPr>
                        <m:t> </m:t>
                      </m:r>
                      <m:r>
                        <m:rPr>
                          <m:nor/>
                        </m:rPr>
                        <a:rPr lang="en-US"/>
                        <m:t>= 0,   </m:t>
                      </m:r>
                      <m:r>
                        <m:rPr>
                          <m:nor/>
                        </m:rPr>
                        <a:rPr lang="en-US"/>
                        <m:t>u</m:t>
                      </m:r>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ea typeface="Cambria Math" panose="02040503050406030204" pitchFamily="18" charset="0"/>
                            </a:rPr>
                            <m:t>𝛿</m:t>
                          </m:r>
                          <m:r>
                            <m:rPr>
                              <m:sty m:val="p"/>
                            </m:rPr>
                            <a:rPr lang="el-GR" i="1">
                              <a:latin typeface="Cambria Math" panose="02040503050406030204" pitchFamily="18" charset="0"/>
                              <a:ea typeface="Cambria Math" panose="02040503050406030204" pitchFamily="18" charset="0"/>
                            </a:rPr>
                            <m:t>Ω</m:t>
                          </m:r>
                          <m:r>
                            <a:rPr lang="en-US" b="0" i="1" smtClean="0">
                              <a:latin typeface="Cambria Math" panose="02040503050406030204" pitchFamily="18" charset="0"/>
                              <a:ea typeface="Cambria Math" panose="02040503050406030204" pitchFamily="18" charset="0"/>
                            </a:rPr>
                            <m:t>\</m:t>
                          </m:r>
                          <m:sSub>
                            <m:sSubPr>
                              <m:ctrlPr>
                                <a:rPr lang="el-GR" b="0" i="1" smtClean="0">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Γ</m:t>
                              </m:r>
                            </m:e>
                            <m:sub>
                              <m:r>
                                <a:rPr lang="en-US" b="0" i="1" smtClean="0">
                                  <a:latin typeface="Cambria Math" panose="02040503050406030204" pitchFamily="18" charset="0"/>
                                  <a:ea typeface="Cambria Math" panose="02040503050406030204" pitchFamily="18" charset="0"/>
                                </a:rPr>
                                <m:t>𝑜</m:t>
                              </m:r>
                            </m:sub>
                          </m:sSub>
                        </m:sub>
                      </m:sSub>
                      <m:r>
                        <m:rPr>
                          <m:nor/>
                        </m:rPr>
                        <a:rPr lang="en-US"/>
                        <m:t> = </m:t>
                      </m:r>
                      <m:r>
                        <m:rPr>
                          <m:nor/>
                        </m:rPr>
                        <a:rPr lang="en-US"/>
                        <m:t>g</m:t>
                      </m:r>
                    </m:oMath>
                  </m:oMathPara>
                </a14:m>
                <a:endParaRPr lang="en-US" dirty="0"/>
              </a:p>
              <a:p>
                <a:pPr marL="0" indent="0" algn="ctr">
                  <a:buNone/>
                </a:pPr>
                <a14:m>
                  <m:oMathPara xmlns:m="http://schemas.openxmlformats.org/officeDocument/2006/math">
                    <m:oMathParaPr>
                      <m:jc m:val="center"/>
                    </m:oMathParaPr>
                    <m:oMath xmlns:m="http://schemas.openxmlformats.org/officeDocument/2006/math">
                      <m:r>
                        <a:rPr lang="en-US" i="1">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𝑢</m:t>
                      </m:r>
                      <m:r>
                        <a:rPr lang="en-US" b="0" i="1" smtClean="0">
                          <a:latin typeface="Cambria Math" panose="02040503050406030204" pitchFamily="18" charset="0"/>
                          <a:ea typeface="Cambria Math" panose="02040503050406030204" pitchFamily="18" charset="0"/>
                        </a:rPr>
                        <m:t>=0</m:t>
                      </m:r>
                    </m:oMath>
                  </m:oMathPara>
                </a14:m>
                <a:endParaRPr lang="en-US" dirty="0"/>
              </a:p>
              <a:p>
                <a:pPr marL="0" indent="0" algn="ctr">
                  <a:buNone/>
                </a:pPr>
                <a:endParaRPr lang="en-US" sz="1800" dirty="0"/>
              </a:p>
              <a:p>
                <a:pPr marL="0" indent="0">
                  <a:buNone/>
                </a:pPr>
                <a:r>
                  <a:rPr lang="en-US" sz="1800" dirty="0"/>
                  <a:t>Where</a:t>
                </a:r>
              </a:p>
              <a:p>
                <a:pPr>
                  <a:buFontTx/>
                  <a:buChar char="-"/>
                </a:pPr>
                <a14:m>
                  <m:oMath xmlns:m="http://schemas.openxmlformats.org/officeDocument/2006/math">
                    <m:sSub>
                      <m:sSubPr>
                        <m:ctrlPr>
                          <a:rPr lang="el-GR" sz="1800" i="1">
                            <a:latin typeface="Cambria Math" panose="02040503050406030204" pitchFamily="18" charset="0"/>
                            <a:ea typeface="Cambria Math" panose="02040503050406030204" pitchFamily="18" charset="0"/>
                          </a:rPr>
                        </m:ctrlPr>
                      </m:sSubPr>
                      <m:e>
                        <m:r>
                          <m:rPr>
                            <m:sty m:val="p"/>
                          </m:rPr>
                          <a:rPr lang="el-GR" sz="1800" i="1">
                            <a:latin typeface="Cambria Math" panose="02040503050406030204" pitchFamily="18" charset="0"/>
                            <a:ea typeface="Cambria Math" panose="02040503050406030204" pitchFamily="18" charset="0"/>
                          </a:rPr>
                          <m:t>Γ</m:t>
                        </m:r>
                      </m:e>
                      <m:sub>
                        <m:r>
                          <a:rPr lang="en-US" sz="1800" i="1">
                            <a:latin typeface="Cambria Math" panose="02040503050406030204" pitchFamily="18" charset="0"/>
                            <a:ea typeface="Cambria Math" panose="02040503050406030204" pitchFamily="18" charset="0"/>
                          </a:rPr>
                          <m:t>𝑜</m:t>
                        </m:r>
                      </m:sub>
                    </m:sSub>
                  </m:oMath>
                </a14:m>
                <a:r>
                  <a:rPr lang="en-US" sz="1800" dirty="0"/>
                  <a:t> is the output boundary,</a:t>
                </a:r>
              </a:p>
              <a:p>
                <a:pPr>
                  <a:buFontTx/>
                  <a:buChar char="-"/>
                </a:pPr>
                <a:r>
                  <a:rPr lang="en-US" sz="1800" dirty="0"/>
                  <a:t>u, p is the sought solution,</a:t>
                </a:r>
              </a:p>
              <a:p>
                <a:pPr>
                  <a:buFontTx/>
                  <a:buChar char="-"/>
                </a:pPr>
                <a14:m>
                  <m:oMath xmlns:m="http://schemas.openxmlformats.org/officeDocument/2006/math">
                    <m:r>
                      <m:rPr>
                        <m:sty m:val="p"/>
                      </m:rPr>
                      <a:rPr lang="el-GR" sz="1800" i="1">
                        <a:latin typeface="Cambria Math" panose="02040503050406030204" pitchFamily="18" charset="0"/>
                        <a:ea typeface="Cambria Math" panose="02040503050406030204" pitchFamily="18" charset="0"/>
                      </a:rPr>
                      <m:t>Ω</m:t>
                    </m:r>
                  </m:oMath>
                </a14:m>
                <a:r>
                  <a:rPr lang="en-US" sz="1800" dirty="0"/>
                  <a:t> is the space domain – see next slide,</a:t>
                </a:r>
              </a:p>
              <a:p>
                <a:pPr>
                  <a:buFontTx/>
                  <a:buChar char="-"/>
                </a:pPr>
                <a:r>
                  <a:rPr lang="en-US" sz="1800" dirty="0"/>
                  <a:t>g is defined as follows:</a:t>
                </a:r>
              </a:p>
              <a:p>
                <a:pPr lvl="1">
                  <a:buFontTx/>
                  <a:buChar char="-"/>
                </a:pPr>
                <a14:m>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𝑔</m:t>
                        </m:r>
                      </m:e>
                      <m:sub>
                        <m:r>
                          <a:rPr lang="en-US" sz="1400" b="0" i="1" smtClean="0">
                            <a:latin typeface="Cambria Math" panose="02040503050406030204" pitchFamily="18" charset="0"/>
                            <a:ea typeface="Cambria Math" panose="02040503050406030204" pitchFamily="18" charset="0"/>
                          </a:rPr>
                          <m:t>1</m:t>
                        </m:r>
                      </m:sub>
                    </m:sSub>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0</m:t>
                    </m:r>
                    <m:r>
                      <a:rPr lang="en-US" sz="1400" i="1" smtClean="0">
                        <a:latin typeface="Cambria Math" panose="02040503050406030204" pitchFamily="18" charset="0"/>
                        <a:ea typeface="Cambria Math" panose="02040503050406030204" pitchFamily="18" charset="0"/>
                      </a:rPr>
                      <m:t> </m:t>
                    </m:r>
                  </m:oMath>
                </a14:m>
                <a:r>
                  <a:rPr lang="en-US" sz="1400" dirty="0"/>
                  <a:t>everywhere except inlet,</a:t>
                </a:r>
              </a:p>
              <a:p>
                <a:pPr lvl="1">
                  <a:buFontTx/>
                  <a:buChar char="-"/>
                </a:pPr>
                <a14:m>
                  <m:oMath xmlns:m="http://schemas.openxmlformats.org/officeDocument/2006/math">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𝑔</m:t>
                        </m:r>
                      </m:e>
                      <m:sub>
                        <m:r>
                          <a:rPr lang="en-US" sz="1400" b="0" i="1" smtClean="0">
                            <a:latin typeface="Cambria Math" panose="02040503050406030204" pitchFamily="18" charset="0"/>
                            <a:ea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=0 </m:t>
                    </m:r>
                  </m:oMath>
                </a14:m>
                <a:r>
                  <a:rPr lang="en-US" sz="1400" dirty="0"/>
                  <a:t>everywhere,</a:t>
                </a:r>
              </a:p>
              <a:p>
                <a:pPr lvl="1">
                  <a:buFontTx/>
                  <a:buChar char="-"/>
                </a:pPr>
                <a14:m>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𝑔</m:t>
                        </m:r>
                      </m:e>
                      <m:sub>
                        <m:r>
                          <a:rPr lang="en-US" sz="1400" i="1">
                            <a:latin typeface="Cambria Math" panose="02040503050406030204" pitchFamily="18" charset="0"/>
                            <a:ea typeface="Cambria Math" panose="02040503050406030204" pitchFamily="18" charset="0"/>
                          </a:rPr>
                          <m:t>1</m:t>
                        </m:r>
                      </m:sub>
                    </m:sSub>
                  </m:oMath>
                </a14:m>
                <a:r>
                  <a:rPr lang="en-US" sz="1400" dirty="0"/>
                  <a:t> is a parabolic profile on the inlet.</a:t>
                </a:r>
              </a:p>
              <a:p>
                <a:pPr marL="0" indent="0">
                  <a:buNone/>
                </a:pPr>
                <a:endParaRPr lang="en-US" sz="1800" dirty="0"/>
              </a:p>
              <a:p>
                <a:pPr marL="0" indent="0">
                  <a:buNone/>
                </a:pPr>
                <a:r>
                  <a:rPr lang="en-US" sz="1800" dirty="0"/>
                  <a:t>The features illustrated on this example are</a:t>
                </a:r>
              </a:p>
              <a:p>
                <a:pPr>
                  <a:buFontTx/>
                  <a:buChar char="-"/>
                </a:pPr>
                <a:r>
                  <a:rPr lang="en-US" sz="1800" dirty="0"/>
                  <a:t>OpenGL visualization of vector fields,</a:t>
                </a:r>
              </a:p>
              <a:p>
                <a:pPr>
                  <a:buFontTx/>
                  <a:buChar char="-"/>
                </a:pPr>
                <a:r>
                  <a:rPr lang="en-US" sz="1800" dirty="0"/>
                  <a:t>Simple time-stepping using implicit Euler scheme.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31799" y="1054100"/>
                <a:ext cx="11528425" cy="5084763"/>
              </a:xfrm>
              <a:blipFill>
                <a:blip r:embed="rId2"/>
                <a:stretch>
                  <a:fillRect l="-370" t="-1799" b="-120"/>
                </a:stretch>
              </a:blipFill>
            </p:spPr>
            <p:txBody>
              <a:bodyPr/>
              <a:lstStyle/>
              <a:p>
                <a:r>
                  <a:rPr lang="en-US">
                    <a:noFill/>
                  </a:rPr>
                  <a:t> </a:t>
                </a:r>
              </a:p>
            </p:txBody>
          </p:sp>
        </mc:Fallback>
      </mc:AlternateContent>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spTree>
    <p:extLst>
      <p:ext uri="{BB962C8B-B14F-4D97-AF65-F5344CB8AC3E}">
        <p14:creationId xmlns:p14="http://schemas.microsoft.com/office/powerpoint/2010/main" val="2192368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Examples &gt; </a:t>
            </a:r>
            <a:r>
              <a:rPr lang="cs-CZ" sz="2800" dirty="0"/>
              <a:t>Navier</a:t>
            </a:r>
            <a:r>
              <a:rPr lang="en-US" sz="2800" dirty="0"/>
              <a:t>-Stokes &gt; OpenGL visualization of vector fields</a:t>
            </a:r>
          </a:p>
        </p:txBody>
      </p:sp>
      <p:sp>
        <p:nvSpPr>
          <p:cNvPr id="3" name="Content Placeholder 2"/>
          <p:cNvSpPr>
            <a:spLocks noGrp="1"/>
          </p:cNvSpPr>
          <p:nvPr>
            <p:ph idx="1"/>
          </p:nvPr>
        </p:nvSpPr>
        <p:spPr>
          <a:xfrm>
            <a:off x="431799" y="1054100"/>
            <a:ext cx="11528425" cy="5084763"/>
          </a:xfrm>
        </p:spPr>
        <p:txBody>
          <a:bodyPr>
            <a:normAutofit/>
          </a:bodyPr>
          <a:lstStyle/>
          <a:p>
            <a:pPr marL="0" indent="0">
              <a:buNone/>
            </a:pPr>
            <a:r>
              <a:rPr lang="en-US" sz="1800" dirty="0"/>
              <a:t>Solution</a:t>
            </a:r>
          </a:p>
          <a:p>
            <a:pPr>
              <a:buFontTx/>
              <a:buChar char="-"/>
            </a:pPr>
            <a:r>
              <a:rPr lang="en-US" sz="1800" dirty="0"/>
              <a:t>Velocity (vector field) top</a:t>
            </a:r>
          </a:p>
          <a:p>
            <a:pPr>
              <a:buFontTx/>
              <a:buChar char="-"/>
            </a:pPr>
            <a:r>
              <a:rPr lang="en-US" sz="1800" dirty="0"/>
              <a:t>Pressure bottom</a:t>
            </a:r>
          </a:p>
          <a:p>
            <a:pPr>
              <a:buFontTx/>
              <a:buChar char="-"/>
            </a:pPr>
            <a:r>
              <a:rPr lang="en-US" sz="1800" dirty="0"/>
              <a:t>t = 30s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9742" y="891540"/>
            <a:ext cx="8042275" cy="2573528"/>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69742" y="3509582"/>
            <a:ext cx="8100415" cy="2592133"/>
          </a:xfrm>
          <a:prstGeom prst="rect">
            <a:avLst/>
          </a:prstGeom>
        </p:spPr>
      </p:pic>
    </p:spTree>
    <p:extLst>
      <p:ext uri="{BB962C8B-B14F-4D97-AF65-F5344CB8AC3E}">
        <p14:creationId xmlns:p14="http://schemas.microsoft.com/office/powerpoint/2010/main" val="857257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Examples &gt; </a:t>
            </a:r>
            <a:r>
              <a:rPr lang="cs-CZ" sz="2800" dirty="0"/>
              <a:t>Navier</a:t>
            </a:r>
            <a:r>
              <a:rPr lang="en-US" sz="2800" dirty="0"/>
              <a:t>-Stokes &gt; OpenGL visualization of vector fields</a:t>
            </a:r>
          </a:p>
        </p:txBody>
      </p:sp>
      <p:sp>
        <p:nvSpPr>
          <p:cNvPr id="3" name="Content Placeholder 2"/>
          <p:cNvSpPr>
            <a:spLocks noGrp="1"/>
          </p:cNvSpPr>
          <p:nvPr>
            <p:ph idx="1"/>
          </p:nvPr>
        </p:nvSpPr>
        <p:spPr>
          <a:xfrm>
            <a:off x="431799" y="1054100"/>
            <a:ext cx="11528425" cy="5084763"/>
          </a:xfrm>
        </p:spPr>
        <p:txBody>
          <a:bodyPr>
            <a:normAutofit/>
          </a:bodyPr>
          <a:lstStyle/>
          <a:p>
            <a:pPr marL="0" indent="0">
              <a:buNone/>
            </a:pPr>
            <a:r>
              <a:rPr lang="en-US" sz="1800" dirty="0"/>
              <a:t>Solution</a:t>
            </a:r>
          </a:p>
          <a:p>
            <a:pPr>
              <a:buFontTx/>
              <a:buChar char="-"/>
            </a:pPr>
            <a:r>
              <a:rPr lang="en-US" sz="1800" dirty="0"/>
              <a:t>Velocity (vector field) top</a:t>
            </a:r>
          </a:p>
          <a:p>
            <a:pPr>
              <a:buFontTx/>
              <a:buChar char="-"/>
            </a:pPr>
            <a:r>
              <a:rPr lang="en-US" sz="1800" dirty="0"/>
              <a:t>Pressure bottom</a:t>
            </a:r>
          </a:p>
          <a:p>
            <a:pPr>
              <a:buFontTx/>
              <a:buChar char="-"/>
            </a:pPr>
            <a:r>
              <a:rPr lang="en-US" sz="1800" dirty="0"/>
              <a:t>t = 40s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7112" y="3479705"/>
            <a:ext cx="8000404" cy="2560129"/>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67112" y="882015"/>
            <a:ext cx="8000404" cy="2560129"/>
          </a:xfrm>
          <a:prstGeom prst="rect">
            <a:avLst/>
          </a:prstGeom>
        </p:spPr>
      </p:pic>
    </p:spTree>
    <p:extLst>
      <p:ext uri="{BB962C8B-B14F-4D97-AF65-F5344CB8AC3E}">
        <p14:creationId xmlns:p14="http://schemas.microsoft.com/office/powerpoint/2010/main" val="3521479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Examples &gt; </a:t>
            </a:r>
            <a:r>
              <a:rPr lang="cs-CZ" sz="2800" dirty="0"/>
              <a:t>Navier</a:t>
            </a:r>
            <a:r>
              <a:rPr lang="en-US" sz="2800" dirty="0"/>
              <a:t>-Stokes &gt; OpenGL visualization of vector fields</a:t>
            </a:r>
          </a:p>
        </p:txBody>
      </p:sp>
      <p:sp>
        <p:nvSpPr>
          <p:cNvPr id="3" name="Content Placeholder 2"/>
          <p:cNvSpPr>
            <a:spLocks noGrp="1"/>
          </p:cNvSpPr>
          <p:nvPr>
            <p:ph idx="1"/>
          </p:nvPr>
        </p:nvSpPr>
        <p:spPr>
          <a:xfrm>
            <a:off x="431799" y="1054100"/>
            <a:ext cx="11528425" cy="5084763"/>
          </a:xfrm>
        </p:spPr>
        <p:txBody>
          <a:bodyPr>
            <a:normAutofit/>
          </a:bodyPr>
          <a:lstStyle/>
          <a:p>
            <a:pPr marL="0" indent="0">
              <a:buNone/>
            </a:pPr>
            <a:r>
              <a:rPr lang="en-US" sz="1800" dirty="0"/>
              <a:t>Solution</a:t>
            </a:r>
          </a:p>
          <a:p>
            <a:pPr>
              <a:buFontTx/>
              <a:buChar char="-"/>
            </a:pPr>
            <a:r>
              <a:rPr lang="en-US" sz="1800" dirty="0"/>
              <a:t>Velocity (vector field) top</a:t>
            </a:r>
          </a:p>
          <a:p>
            <a:pPr>
              <a:buFontTx/>
              <a:buChar char="-"/>
            </a:pPr>
            <a:r>
              <a:rPr lang="en-US" sz="1800" dirty="0"/>
              <a:t>Pressure bottom</a:t>
            </a:r>
          </a:p>
          <a:p>
            <a:pPr>
              <a:buFontTx/>
              <a:buChar char="-"/>
            </a:pPr>
            <a:r>
              <a:rPr lang="en-US" sz="1800" dirty="0"/>
              <a:t>t = 55s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0217" y="891540"/>
            <a:ext cx="8000404" cy="2560129"/>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60217" y="3489230"/>
            <a:ext cx="8000404" cy="2560129"/>
          </a:xfrm>
          <a:prstGeom prst="rect">
            <a:avLst/>
          </a:prstGeom>
        </p:spPr>
      </p:pic>
    </p:spTree>
    <p:extLst>
      <p:ext uri="{BB962C8B-B14F-4D97-AF65-F5344CB8AC3E}">
        <p14:creationId xmlns:p14="http://schemas.microsoft.com/office/powerpoint/2010/main" val="2418049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Examples &gt; </a:t>
            </a:r>
            <a:r>
              <a:rPr lang="cs-CZ" sz="2800" dirty="0"/>
              <a:t>Navier</a:t>
            </a:r>
            <a:r>
              <a:rPr lang="en-US" sz="2800" dirty="0"/>
              <a:t>-Stokes</a:t>
            </a:r>
          </a:p>
        </p:txBody>
      </p:sp>
      <p:sp>
        <p:nvSpPr>
          <p:cNvPr id="3" name="Content Placeholder 2"/>
          <p:cNvSpPr>
            <a:spLocks noGrp="1"/>
          </p:cNvSpPr>
          <p:nvPr>
            <p:ph idx="1"/>
          </p:nvPr>
        </p:nvSpPr>
        <p:spPr>
          <a:xfrm>
            <a:off x="431799" y="1054100"/>
            <a:ext cx="11528425" cy="5084763"/>
          </a:xfrm>
        </p:spPr>
        <p:txBody>
          <a:bodyPr>
            <a:normAutofit/>
          </a:bodyPr>
          <a:lstStyle/>
          <a:p>
            <a:pPr marL="0" indent="0">
              <a:buNone/>
            </a:pPr>
            <a:r>
              <a:rPr lang="en-US" sz="1800" dirty="0"/>
              <a:t>Simple time-stepping using implicit Euler scheme</a:t>
            </a:r>
          </a:p>
          <a:p>
            <a:pPr marL="457200" lvl="1" indent="0">
              <a:lnSpc>
                <a:spcPct val="100000"/>
              </a:lnSpc>
              <a:spcBef>
                <a:spcPts val="0"/>
              </a:spcBef>
              <a:buNone/>
            </a:pPr>
            <a:endParaRPr lang="en-US" sz="1000" dirty="0">
              <a:solidFill>
                <a:srgbClr val="0000FF"/>
              </a:solidFill>
              <a:latin typeface="Consolas" panose="020B0609020204030204" pitchFamily="49" charset="0"/>
            </a:endParaRPr>
          </a:p>
          <a:p>
            <a:pPr marL="457200" lvl="1" indent="0">
              <a:lnSpc>
                <a:spcPct val="100000"/>
              </a:lnSpc>
              <a:spcBef>
                <a:spcPts val="0"/>
              </a:spcBef>
              <a:buNone/>
            </a:pPr>
            <a:r>
              <a:rPr lang="en-US" sz="1400" b="1" dirty="0">
                <a:solidFill>
                  <a:srgbClr val="0000FF"/>
                </a:solidFill>
                <a:latin typeface="Consolas" panose="020B0609020204030204" pitchFamily="49" charset="0"/>
              </a:rPr>
              <a:t>for</a:t>
            </a:r>
            <a:r>
              <a:rPr lang="en-US" sz="1400" b="1" dirty="0">
                <a:solidFill>
                  <a:srgbClr val="000000"/>
                </a:solidFill>
                <a:latin typeface="Consolas" panose="020B0609020204030204" pitchFamily="49" charset="0"/>
              </a:rPr>
              <a:t> (</a:t>
            </a:r>
            <a:r>
              <a:rPr lang="en-US" sz="1400" b="1" dirty="0" err="1">
                <a:solidFill>
                  <a:srgbClr val="0000FF"/>
                </a:solidFill>
                <a:latin typeface="Consolas" panose="020B0609020204030204" pitchFamily="49" charset="0"/>
              </a:rPr>
              <a:t>int</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time_step</a:t>
            </a:r>
            <a:r>
              <a:rPr lang="en-US" sz="1400" b="1" dirty="0">
                <a:solidFill>
                  <a:srgbClr val="000000"/>
                </a:solidFill>
                <a:latin typeface="Consolas" panose="020B0609020204030204" pitchFamily="49" charset="0"/>
              </a:rPr>
              <a:t> = 1; </a:t>
            </a:r>
            <a:r>
              <a:rPr lang="en-US" sz="1400" b="1" dirty="0" err="1">
                <a:solidFill>
                  <a:srgbClr val="000000"/>
                </a:solidFill>
                <a:latin typeface="Consolas" panose="020B0609020204030204" pitchFamily="49" charset="0"/>
              </a:rPr>
              <a:t>time_step</a:t>
            </a:r>
            <a:r>
              <a:rPr lang="en-US" sz="1400" b="1" dirty="0">
                <a:solidFill>
                  <a:srgbClr val="000000"/>
                </a:solidFill>
                <a:latin typeface="Consolas" panose="020B0609020204030204" pitchFamily="49" charset="0"/>
              </a:rPr>
              <a:t> &lt;= T_FINAL / TAU; </a:t>
            </a:r>
            <a:r>
              <a:rPr lang="en-US" sz="1400" b="1" dirty="0" err="1">
                <a:solidFill>
                  <a:srgbClr val="000000"/>
                </a:solidFill>
                <a:latin typeface="Consolas" panose="020B0609020204030204" pitchFamily="49" charset="0"/>
              </a:rPr>
              <a:t>time_step</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current_time</a:t>
            </a:r>
            <a:r>
              <a:rPr lang="en-US" sz="1400" b="1" dirty="0">
                <a:solidFill>
                  <a:srgbClr val="000000"/>
                </a:solidFill>
                <a:latin typeface="Consolas" panose="020B0609020204030204" pitchFamily="49" charset="0"/>
              </a:rPr>
              <a:t> += TAU)</a:t>
            </a:r>
          </a:p>
          <a:p>
            <a:pPr marL="457200" lvl="1" indent="0">
              <a:lnSpc>
                <a:spcPct val="100000"/>
              </a:lnSpc>
              <a:spcBef>
                <a:spcPts val="0"/>
              </a:spcBef>
              <a:buNone/>
            </a:pPr>
            <a:r>
              <a:rPr lang="en-US" sz="1400" b="1" dirty="0">
                <a:solidFill>
                  <a:srgbClr val="000000"/>
                </a:solidFill>
                <a:latin typeface="Consolas" panose="020B0609020204030204" pitchFamily="49" charset="0"/>
              </a:rPr>
              <a:t>{</a:t>
            </a:r>
          </a:p>
          <a:p>
            <a:pPr marL="457200" lvl="1" indent="0">
              <a:lnSpc>
                <a:spcPct val="100000"/>
              </a:lnSpc>
              <a:spcBef>
                <a:spcPts val="0"/>
              </a:spcBef>
              <a:buNone/>
            </a:pPr>
            <a:r>
              <a:rPr lang="en-US" sz="1400" b="1" dirty="0">
                <a:solidFill>
                  <a:srgbClr val="000000"/>
                </a:solidFill>
                <a:latin typeface="Consolas" panose="020B0609020204030204" pitchFamily="49" charset="0"/>
              </a:rPr>
              <a:t>    </a:t>
            </a:r>
            <a:r>
              <a:rPr lang="en-US" sz="1400" b="1" dirty="0">
                <a:solidFill>
                  <a:srgbClr val="008000"/>
                </a:solidFill>
                <a:latin typeface="Consolas" panose="020B0609020204030204" pitchFamily="49" charset="0"/>
              </a:rPr>
              <a:t>// Update time-dependent essential BCs.</a:t>
            </a:r>
            <a:endParaRPr lang="en-US" sz="1400" b="1" dirty="0">
              <a:solidFill>
                <a:srgbClr val="000000"/>
              </a:solidFill>
              <a:latin typeface="Consolas" panose="020B0609020204030204" pitchFamily="49" charset="0"/>
            </a:endParaRPr>
          </a:p>
          <a:p>
            <a:pPr marL="457200" lvl="1" indent="0">
              <a:lnSpc>
                <a:spcPct val="100000"/>
              </a:lnSpc>
              <a:spcBef>
                <a:spcPts val="0"/>
              </a:spcBef>
              <a:buNone/>
            </a:pP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newton.set_time</a:t>
            </a:r>
            <a:r>
              <a:rPr lang="en-US" sz="1400" b="1" dirty="0">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current_time</a:t>
            </a:r>
            <a:r>
              <a:rPr lang="en-US" sz="1400" b="1" dirty="0">
                <a:solidFill>
                  <a:srgbClr val="000000"/>
                </a:solidFill>
                <a:latin typeface="Consolas" panose="020B0609020204030204" pitchFamily="49" charset="0"/>
              </a:rPr>
              <a:t>);</a:t>
            </a:r>
          </a:p>
          <a:p>
            <a:pPr marL="457200" lvl="1" indent="0">
              <a:lnSpc>
                <a:spcPct val="100000"/>
              </a:lnSpc>
              <a:spcBef>
                <a:spcPts val="0"/>
              </a:spcBef>
              <a:buNone/>
            </a:pPr>
            <a:endParaRPr lang="en-US" sz="1400" b="1" dirty="0">
              <a:solidFill>
                <a:srgbClr val="000000"/>
              </a:solidFill>
              <a:latin typeface="Consolas" panose="020B0609020204030204" pitchFamily="49" charset="0"/>
            </a:endParaRPr>
          </a:p>
          <a:p>
            <a:pPr marL="457200" lvl="1" indent="0">
              <a:lnSpc>
                <a:spcPct val="100000"/>
              </a:lnSpc>
              <a:spcBef>
                <a:spcPts val="0"/>
              </a:spcBef>
              <a:buNone/>
            </a:pPr>
            <a:r>
              <a:rPr lang="en-US" sz="1400" b="1" dirty="0">
                <a:solidFill>
                  <a:srgbClr val="000000"/>
                </a:solidFill>
                <a:latin typeface="Consolas" panose="020B0609020204030204" pitchFamily="49" charset="0"/>
              </a:rPr>
              <a:t>    </a:t>
            </a:r>
            <a:r>
              <a:rPr lang="en-US" sz="1400" b="1" dirty="0">
                <a:solidFill>
                  <a:srgbClr val="008000"/>
                </a:solidFill>
                <a:latin typeface="Consolas" panose="020B0609020204030204" pitchFamily="49" charset="0"/>
              </a:rPr>
              <a:t>// Solve Newton.</a:t>
            </a:r>
          </a:p>
          <a:p>
            <a:pPr marL="457200" lvl="1" indent="0">
              <a:lnSpc>
                <a:spcPct val="100000"/>
              </a:lnSpc>
              <a:spcBef>
                <a:spcPts val="0"/>
              </a:spcBef>
              <a:buNone/>
            </a:pPr>
            <a:r>
              <a:rPr lang="en-US" sz="1400" b="1" dirty="0">
                <a:solidFill>
                  <a:srgbClr val="008000"/>
                </a:solidFill>
                <a:latin typeface="Consolas" panose="020B0609020204030204" pitchFamily="49" charset="0"/>
              </a:rPr>
              <a:t>    // Weak formulation implements the implicit Euler scheme, and uses previous time step solutions.</a:t>
            </a:r>
            <a:endParaRPr lang="en-US" sz="1400" b="1" dirty="0">
              <a:solidFill>
                <a:srgbClr val="000000"/>
              </a:solidFill>
              <a:latin typeface="Consolas" panose="020B0609020204030204" pitchFamily="49" charset="0"/>
            </a:endParaRPr>
          </a:p>
          <a:p>
            <a:pPr marL="457200" lvl="1" indent="0">
              <a:lnSpc>
                <a:spcPct val="100000"/>
              </a:lnSpc>
              <a:spcBef>
                <a:spcPts val="0"/>
              </a:spcBef>
              <a:buNone/>
            </a:pP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newton.solve</a:t>
            </a:r>
            <a:r>
              <a:rPr lang="en-US" sz="1400" b="1" dirty="0">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coeff_vec</a:t>
            </a:r>
            <a:r>
              <a:rPr lang="en-US" sz="1400" b="1" dirty="0">
                <a:solidFill>
                  <a:srgbClr val="000000"/>
                </a:solidFill>
                <a:latin typeface="Consolas" panose="020B0609020204030204" pitchFamily="49" charset="0"/>
              </a:rPr>
              <a:t>);</a:t>
            </a:r>
          </a:p>
          <a:p>
            <a:pPr marL="457200" lvl="1" indent="0">
              <a:lnSpc>
                <a:spcPct val="100000"/>
              </a:lnSpc>
              <a:spcBef>
                <a:spcPts val="0"/>
              </a:spcBef>
              <a:buNone/>
            </a:pPr>
            <a:endParaRPr lang="en-US" sz="1400" b="1" dirty="0">
              <a:solidFill>
                <a:srgbClr val="000000"/>
              </a:solidFill>
              <a:latin typeface="Consolas" panose="020B0609020204030204" pitchFamily="49" charset="0"/>
            </a:endParaRPr>
          </a:p>
          <a:p>
            <a:pPr marL="457200" lvl="1" indent="0">
              <a:lnSpc>
                <a:spcPct val="100000"/>
              </a:lnSpc>
              <a:spcBef>
                <a:spcPts val="0"/>
              </a:spcBef>
              <a:buNone/>
            </a:pPr>
            <a:r>
              <a:rPr lang="en-US" sz="1400" b="1" dirty="0">
                <a:solidFill>
                  <a:srgbClr val="000000"/>
                </a:solidFill>
                <a:latin typeface="Consolas" panose="020B0609020204030204" pitchFamily="49" charset="0"/>
              </a:rPr>
              <a:t>    </a:t>
            </a:r>
            <a:r>
              <a:rPr lang="en-US" sz="1400" b="1" dirty="0">
                <a:solidFill>
                  <a:srgbClr val="008000"/>
                </a:solidFill>
                <a:latin typeface="Consolas" panose="020B0609020204030204" pitchFamily="49" charset="0"/>
              </a:rPr>
              <a:t>// Get the solutions, insert as Hermes2D Solution object into the previous time step solutions.</a:t>
            </a:r>
            <a:endParaRPr lang="en-US" sz="1400" b="1" dirty="0">
              <a:solidFill>
                <a:srgbClr val="000000"/>
              </a:solidFill>
              <a:latin typeface="Consolas" panose="020B0609020204030204" pitchFamily="49" charset="0"/>
            </a:endParaRPr>
          </a:p>
          <a:p>
            <a:pPr marL="457200" lvl="1" indent="0">
              <a:lnSpc>
                <a:spcPct val="100000"/>
              </a:lnSpc>
              <a:spcBef>
                <a:spcPts val="0"/>
              </a:spcBef>
              <a:buNone/>
            </a:pPr>
            <a:r>
              <a:rPr lang="en-US" sz="1400" b="1" dirty="0">
                <a:solidFill>
                  <a:srgbClr val="000000"/>
                </a:solidFill>
                <a:latin typeface="Consolas" panose="020B0609020204030204" pitchFamily="49" charset="0"/>
              </a:rPr>
              <a:t>    Hermes::Hermes2D::</a:t>
            </a:r>
            <a:r>
              <a:rPr lang="en-US" sz="1400" b="1" dirty="0">
                <a:solidFill>
                  <a:srgbClr val="2B91AF"/>
                </a:solidFill>
                <a:latin typeface="Consolas" panose="020B0609020204030204" pitchFamily="49" charset="0"/>
              </a:rPr>
              <a:t>Solution</a:t>
            </a:r>
            <a:r>
              <a:rPr lang="en-US" sz="1400" b="1" dirty="0">
                <a:solidFill>
                  <a:srgbClr val="000000"/>
                </a:solidFill>
                <a:latin typeface="Consolas" panose="020B0609020204030204" pitchFamily="49" charset="0"/>
              </a:rPr>
              <a:t>&lt;</a:t>
            </a:r>
            <a:r>
              <a:rPr lang="en-US" sz="1400" b="1" dirty="0">
                <a:solidFill>
                  <a:srgbClr val="0000FF"/>
                </a:solidFill>
                <a:latin typeface="Consolas" panose="020B0609020204030204" pitchFamily="49" charset="0"/>
              </a:rPr>
              <a:t>double</a:t>
            </a:r>
            <a:r>
              <a:rPr lang="en-US" sz="1400" b="1" dirty="0">
                <a:solidFill>
                  <a:srgbClr val="000000"/>
                </a:solidFill>
                <a:latin typeface="Consolas" panose="020B0609020204030204" pitchFamily="49" charset="0"/>
              </a:rPr>
              <a:t>&gt;::</a:t>
            </a:r>
            <a:r>
              <a:rPr lang="en-US" sz="1400" b="1" dirty="0" err="1">
                <a:solidFill>
                  <a:srgbClr val="000000"/>
                </a:solidFill>
                <a:latin typeface="Consolas" panose="020B0609020204030204" pitchFamily="49" charset="0"/>
              </a:rPr>
              <a:t>vector_to_solutions</a:t>
            </a:r>
            <a:r>
              <a:rPr lang="en-US" sz="1400" b="1" dirty="0">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newton.get_sln_vector</a:t>
            </a:r>
            <a:r>
              <a:rPr lang="en-US" sz="1400" b="1" dirty="0">
                <a:solidFill>
                  <a:srgbClr val="000000"/>
                </a:solidFill>
                <a:latin typeface="Consolas" panose="020B0609020204030204" pitchFamily="49" charset="0"/>
              </a:rPr>
              <a:t>(), spaces, </a:t>
            </a:r>
            <a:r>
              <a:rPr lang="en-US" sz="1400" b="1" dirty="0" err="1">
                <a:solidFill>
                  <a:srgbClr val="000000"/>
                </a:solidFill>
                <a:latin typeface="Consolas" panose="020B0609020204030204" pitchFamily="49" charset="0"/>
              </a:rPr>
              <a:t>sln_prev_time</a:t>
            </a:r>
            <a:r>
              <a:rPr lang="en-US" sz="1400" b="1" dirty="0">
                <a:solidFill>
                  <a:srgbClr val="000000"/>
                </a:solidFill>
                <a:latin typeface="Consolas" panose="020B0609020204030204" pitchFamily="49" charset="0"/>
              </a:rPr>
              <a:t>);</a:t>
            </a:r>
          </a:p>
          <a:p>
            <a:pPr marL="457200" lvl="1" indent="0">
              <a:lnSpc>
                <a:spcPct val="100000"/>
              </a:lnSpc>
              <a:spcBef>
                <a:spcPts val="0"/>
              </a:spcBef>
              <a:buNone/>
            </a:pPr>
            <a:endParaRPr lang="en-US" sz="1400" b="1" dirty="0">
              <a:solidFill>
                <a:srgbClr val="000000"/>
              </a:solidFill>
              <a:latin typeface="Consolas" panose="020B0609020204030204" pitchFamily="49" charset="0"/>
            </a:endParaRPr>
          </a:p>
          <a:p>
            <a:pPr marL="457200" lvl="1" indent="0">
              <a:lnSpc>
                <a:spcPct val="100000"/>
              </a:lnSpc>
              <a:spcBef>
                <a:spcPts val="0"/>
              </a:spcBef>
              <a:buNone/>
            </a:pPr>
            <a:r>
              <a:rPr lang="en-US" sz="1400" b="1" dirty="0">
                <a:solidFill>
                  <a:srgbClr val="000000"/>
                </a:solidFill>
                <a:latin typeface="Consolas" panose="020B0609020204030204" pitchFamily="49" charset="0"/>
              </a:rPr>
              <a:t>    </a:t>
            </a:r>
            <a:r>
              <a:rPr lang="en-US" sz="1400" b="1" dirty="0">
                <a:solidFill>
                  <a:srgbClr val="008000"/>
                </a:solidFill>
                <a:latin typeface="Consolas" panose="020B0609020204030204" pitchFamily="49" charset="0"/>
              </a:rPr>
              <a:t>// Visualization.</a:t>
            </a:r>
            <a:endParaRPr lang="en-US" sz="1400" b="1" dirty="0">
              <a:solidFill>
                <a:srgbClr val="000000"/>
              </a:solidFill>
              <a:latin typeface="Consolas" panose="020B0609020204030204" pitchFamily="49" charset="0"/>
            </a:endParaRPr>
          </a:p>
          <a:p>
            <a:pPr marL="457200" lvl="1" indent="0">
              <a:lnSpc>
                <a:spcPct val="100000"/>
              </a:lnSpc>
              <a:spcBef>
                <a:spcPts val="0"/>
              </a:spcBef>
              <a:buNone/>
            </a:pP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vview.set_title</a:t>
            </a:r>
            <a:r>
              <a:rPr lang="en-US" sz="1400" b="1" dirty="0">
                <a:solidFill>
                  <a:srgbClr val="000000"/>
                </a:solidFill>
                <a:latin typeface="Consolas" panose="020B0609020204030204" pitchFamily="49" charset="0"/>
              </a:rPr>
              <a:t>(</a:t>
            </a:r>
            <a:r>
              <a:rPr lang="en-US" sz="1400" b="1" dirty="0">
                <a:solidFill>
                  <a:srgbClr val="A31515"/>
                </a:solidFill>
                <a:latin typeface="Consolas" panose="020B0609020204030204" pitchFamily="49" charset="0"/>
              </a:rPr>
              <a:t>"Velocity, time %g"</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current_time</a:t>
            </a:r>
            <a:r>
              <a:rPr lang="en-US" sz="1400" b="1" dirty="0">
                <a:solidFill>
                  <a:srgbClr val="000000"/>
                </a:solidFill>
                <a:latin typeface="Consolas" panose="020B0609020204030204" pitchFamily="49" charset="0"/>
              </a:rPr>
              <a:t>);</a:t>
            </a:r>
          </a:p>
          <a:p>
            <a:pPr marL="457200" lvl="1" indent="0">
              <a:lnSpc>
                <a:spcPct val="100000"/>
              </a:lnSpc>
              <a:spcBef>
                <a:spcPts val="0"/>
              </a:spcBef>
              <a:buNone/>
            </a:pP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vview.show</a:t>
            </a:r>
            <a:r>
              <a:rPr lang="en-US" sz="1400" b="1" dirty="0">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xvel_prev_time</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yvel_prev_time</a:t>
            </a:r>
            <a:r>
              <a:rPr lang="en-US" sz="1400" b="1" dirty="0">
                <a:solidFill>
                  <a:srgbClr val="000000"/>
                </a:solidFill>
                <a:latin typeface="Consolas" panose="020B0609020204030204" pitchFamily="49" charset="0"/>
              </a:rPr>
              <a:t>);</a:t>
            </a:r>
          </a:p>
          <a:p>
            <a:pPr marL="457200" lvl="1" indent="0">
              <a:lnSpc>
                <a:spcPct val="100000"/>
              </a:lnSpc>
              <a:spcBef>
                <a:spcPts val="0"/>
              </a:spcBef>
              <a:buNone/>
            </a:pPr>
            <a:endParaRPr lang="en-US" sz="1400" b="1" dirty="0">
              <a:solidFill>
                <a:srgbClr val="000000"/>
              </a:solidFill>
              <a:latin typeface="Consolas" panose="020B0609020204030204" pitchFamily="49" charset="0"/>
            </a:endParaRPr>
          </a:p>
          <a:p>
            <a:pPr marL="457200" lvl="1" indent="0">
              <a:lnSpc>
                <a:spcPct val="100000"/>
              </a:lnSpc>
              <a:spcBef>
                <a:spcPts val="0"/>
              </a:spcBef>
              <a:buNone/>
            </a:pP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pview.set_title</a:t>
            </a:r>
            <a:r>
              <a:rPr lang="en-US" sz="1400" b="1" dirty="0">
                <a:solidFill>
                  <a:srgbClr val="000000"/>
                </a:solidFill>
                <a:latin typeface="Consolas" panose="020B0609020204030204" pitchFamily="49" charset="0"/>
              </a:rPr>
              <a:t>(</a:t>
            </a:r>
            <a:r>
              <a:rPr lang="en-US" sz="1400" b="1" dirty="0">
                <a:solidFill>
                  <a:srgbClr val="A31515"/>
                </a:solidFill>
                <a:latin typeface="Consolas" panose="020B0609020204030204" pitchFamily="49" charset="0"/>
              </a:rPr>
              <a:t>"Pressure, time %g"</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current_time</a:t>
            </a:r>
            <a:r>
              <a:rPr lang="en-US" sz="1400" b="1" dirty="0">
                <a:solidFill>
                  <a:srgbClr val="000000"/>
                </a:solidFill>
                <a:latin typeface="Consolas" panose="020B0609020204030204" pitchFamily="49" charset="0"/>
              </a:rPr>
              <a:t>);</a:t>
            </a:r>
          </a:p>
          <a:p>
            <a:pPr marL="457200" lvl="1" indent="0">
              <a:lnSpc>
                <a:spcPct val="100000"/>
              </a:lnSpc>
              <a:spcBef>
                <a:spcPts val="0"/>
              </a:spcBef>
              <a:buNone/>
            </a:pP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pview.show</a:t>
            </a:r>
            <a:r>
              <a:rPr lang="en-US" sz="1400" b="1" dirty="0">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p_prev_time</a:t>
            </a:r>
            <a:r>
              <a:rPr lang="en-US" sz="1400" b="1" dirty="0">
                <a:solidFill>
                  <a:srgbClr val="000000"/>
                </a:solidFill>
                <a:latin typeface="Consolas" panose="020B0609020204030204" pitchFamily="49" charset="0"/>
              </a:rPr>
              <a:t>);</a:t>
            </a:r>
          </a:p>
          <a:p>
            <a:pPr marL="457200" lvl="1" indent="0">
              <a:lnSpc>
                <a:spcPct val="100000"/>
              </a:lnSpc>
              <a:spcBef>
                <a:spcPts val="0"/>
              </a:spcBef>
              <a:buNone/>
            </a:pPr>
            <a:r>
              <a:rPr lang="en-US" sz="1400" b="1" dirty="0">
                <a:solidFill>
                  <a:srgbClr val="000000"/>
                </a:solidFill>
                <a:latin typeface="Consolas" panose="020B0609020204030204" pitchFamily="49" charset="0"/>
              </a:rPr>
              <a:t>}</a:t>
            </a:r>
            <a:endParaRPr lang="pt-BR" sz="1000" b="1" dirty="0">
              <a:solidFill>
                <a:schemeClr val="accent1">
                  <a:lumMod val="75000"/>
                </a:schemeClr>
              </a:solidFill>
              <a:latin typeface="Consolas" panose="020B0609020204030204" pitchFamily="49"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spTree>
    <p:extLst>
      <p:ext uri="{BB962C8B-B14F-4D97-AF65-F5344CB8AC3E}">
        <p14:creationId xmlns:p14="http://schemas.microsoft.com/office/powerpoint/2010/main" val="3066008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Example &gt; Complex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31799" y="1073150"/>
                <a:ext cx="11528425" cy="5084763"/>
              </a:xfrm>
            </p:spPr>
            <p:txBody>
              <a:bodyPr>
                <a:normAutofit fontScale="92500" lnSpcReduction="10000"/>
              </a:bodyPr>
              <a:lstStyle/>
              <a:p>
                <a:pPr marL="0" indent="0">
                  <a:lnSpc>
                    <a:spcPct val="120000"/>
                  </a:lnSpc>
                  <a:buNone/>
                </a:pPr>
                <a:r>
                  <a:rPr lang="en-US" sz="1800" dirty="0"/>
                  <a:t>This problem describes the distribution of the vector potential in a domain comprising a wire carrying electrical current, air, and an iron which is not under voltage. We solve the equation</a:t>
                </a:r>
              </a:p>
              <a:p>
                <a:pPr marL="0" indent="0" algn="ctr">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𝜇</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𝜔𝛾</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 </m:t>
                      </m:r>
                      <m:r>
                        <m:rPr>
                          <m:nor/>
                        </m:rPr>
                        <a:rPr lang="en-US"/>
                        <m:t>= 0,   </m:t>
                      </m:r>
                      <m:r>
                        <m:rPr>
                          <m:nor/>
                        </m:rPr>
                        <a:rPr lang="en-US"/>
                        <m:t>u</m:t>
                      </m:r>
                      <m:sSub>
                        <m:sSubPr>
                          <m:ctrlPr>
                            <a:rPr lang="en-US" i="1">
                              <a:latin typeface="Cambria Math" panose="02040503050406030204" pitchFamily="18" charset="0"/>
                            </a:rPr>
                          </m:ctrlPr>
                        </m:sSubPr>
                        <m:e>
                          <m:r>
                            <a:rPr lang="en-US" i="1">
                              <a:latin typeface="Cambria Math" panose="02040503050406030204" pitchFamily="18" charset="0"/>
                            </a:rPr>
                            <m:t>|</m:t>
                          </m:r>
                        </m:e>
                        <m:sub>
                          <m:sSub>
                            <m:sSubPr>
                              <m:ctrlPr>
                                <a:rPr lang="el-GR" i="1" smtClean="0">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Γ</m:t>
                              </m:r>
                            </m:e>
                            <m:sub>
                              <m:r>
                                <a:rPr lang="en-US" b="0" i="1" smtClean="0">
                                  <a:latin typeface="Cambria Math" panose="02040503050406030204" pitchFamily="18" charset="0"/>
                                  <a:ea typeface="Cambria Math" panose="02040503050406030204" pitchFamily="18" charset="0"/>
                                </a:rPr>
                                <m:t>1</m:t>
                              </m:r>
                            </m:sub>
                          </m:sSub>
                        </m:sub>
                      </m:sSub>
                      <m:r>
                        <m:rPr>
                          <m:nor/>
                        </m:rPr>
                        <a:rPr lang="en-US"/>
                        <m:t> = </m:t>
                      </m:r>
                      <m:r>
                        <m:rPr>
                          <m:nor/>
                        </m:rPr>
                        <a:rPr lang="en-US" b="0" i="0" smtClean="0"/>
                        <m:t>0, </m:t>
                      </m:r>
                      <m:sSub>
                        <m:sSubPr>
                          <m:ctrlPr>
                            <a:rPr lang="en-US" b="0" i="1" smtClean="0">
                              <a:latin typeface="Cambria Math" panose="02040503050406030204" pitchFamily="18" charset="0"/>
                            </a:rPr>
                          </m:ctrlPr>
                        </m:sSub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𝛿</m:t>
                                  </m:r>
                                  <m:r>
                                    <a:rPr lang="en-US" i="1">
                                      <a:latin typeface="Cambria Math" panose="02040503050406030204" pitchFamily="18" charset="0"/>
                                      <a:ea typeface="Cambria Math" panose="02040503050406030204" pitchFamily="18" charset="0"/>
                                    </a:rPr>
                                    <m:t>𝑢</m:t>
                                  </m:r>
                                </m:num>
                                <m:den>
                                  <m:r>
                                    <a:rPr lang="en-US" i="1">
                                      <a:latin typeface="Cambria Math" panose="02040503050406030204" pitchFamily="18" charset="0"/>
                                      <a:ea typeface="Cambria Math" panose="02040503050406030204" pitchFamily="18" charset="0"/>
                                    </a:rPr>
                                    <m:t>𝛿</m:t>
                                  </m:r>
                                  <m:r>
                                    <a:rPr lang="en-US" i="1">
                                      <a:latin typeface="Cambria Math" panose="02040503050406030204" pitchFamily="18" charset="0"/>
                                      <a:ea typeface="Cambria Math" panose="02040503050406030204" pitchFamily="18" charset="0"/>
                                    </a:rPr>
                                    <m:t>𝑛</m:t>
                                  </m:r>
                                </m:den>
                              </m:f>
                            </m:e>
                          </m:d>
                        </m:e>
                        <m:sub>
                          <m:sSub>
                            <m:sSubPr>
                              <m:ctrlPr>
                                <a:rPr lang="el-GR" b="0" i="1" smtClean="0">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Γ</m:t>
                              </m:r>
                            </m:e>
                            <m:sub>
                              <m:r>
                                <a:rPr lang="en-US" b="0" i="1" smtClean="0">
                                  <a:latin typeface="Cambria Math" panose="02040503050406030204" pitchFamily="18" charset="0"/>
                                  <a:ea typeface="Cambria Math" panose="02040503050406030204" pitchFamily="18" charset="0"/>
                                </a:rPr>
                                <m:t>2</m:t>
                              </m:r>
                            </m:sub>
                          </m:sSub>
                        </m:sub>
                      </m:sSub>
                      <m:r>
                        <a:rPr lang="en-US" b="0" i="1" smtClean="0">
                          <a:latin typeface="Cambria Math" panose="02040503050406030204" pitchFamily="18" charset="0"/>
                        </a:rPr>
                        <m:t>=0</m:t>
                      </m:r>
                    </m:oMath>
                  </m:oMathPara>
                </a14:m>
                <a:endParaRPr lang="en-US" sz="1800" dirty="0"/>
              </a:p>
              <a:p>
                <a:pPr marL="0" indent="0">
                  <a:buNone/>
                </a:pPr>
                <a:r>
                  <a:rPr lang="en-US" sz="1800" dirty="0"/>
                  <a:t>Where</a:t>
                </a:r>
              </a:p>
              <a:p>
                <a:pPr>
                  <a:buFontTx/>
                  <a:buChar char="-"/>
                </a:pPr>
                <a14:m>
                  <m:oMath xmlns:m="http://schemas.openxmlformats.org/officeDocument/2006/math">
                    <m:r>
                      <m:rPr>
                        <m:sty m:val="p"/>
                      </m:rPr>
                      <a:rPr lang="el-GR" sz="1800" i="1">
                        <a:latin typeface="Cambria Math" panose="02040503050406030204" pitchFamily="18" charset="0"/>
                        <a:ea typeface="Cambria Math" panose="02040503050406030204" pitchFamily="18" charset="0"/>
                      </a:rPr>
                      <m:t>Ω</m:t>
                    </m:r>
                  </m:oMath>
                </a14:m>
                <a:r>
                  <a:rPr lang="en-US" sz="1800" dirty="0"/>
                  <a:t> is the space domain - </a:t>
                </a:r>
                <a:r>
                  <a:rPr lang="it-IT" sz="1800" dirty="0"/>
                  <a:t>rectangle (0, 0.004) x (0, 0.003)</a:t>
                </a:r>
                <a:r>
                  <a:rPr lang="en-US" sz="1800" dirty="0"/>
                  <a:t>,</a:t>
                </a:r>
              </a:p>
              <a:p>
                <a:pPr>
                  <a:buFontTx/>
                  <a:buChar char="-"/>
                </a:pPr>
                <a14:m>
                  <m:oMath xmlns:m="http://schemas.openxmlformats.org/officeDocument/2006/math">
                    <m:sSub>
                      <m:sSubPr>
                        <m:ctrlPr>
                          <a:rPr lang="el-GR" sz="1800" i="1">
                            <a:latin typeface="Cambria Math" panose="02040503050406030204" pitchFamily="18" charset="0"/>
                            <a:ea typeface="Cambria Math" panose="02040503050406030204" pitchFamily="18" charset="0"/>
                          </a:rPr>
                        </m:ctrlPr>
                      </m:sSubPr>
                      <m:e>
                        <m:r>
                          <m:rPr>
                            <m:sty m:val="p"/>
                          </m:rPr>
                          <a:rPr lang="el-GR" sz="1800" i="1">
                            <a:latin typeface="Cambria Math" panose="02040503050406030204" pitchFamily="18" charset="0"/>
                            <a:ea typeface="Cambria Math" panose="02040503050406030204" pitchFamily="18" charset="0"/>
                          </a:rPr>
                          <m:t>Γ</m:t>
                        </m:r>
                      </m:e>
                      <m:sub>
                        <m:r>
                          <a:rPr lang="en-US" sz="1800" i="1">
                            <a:latin typeface="Cambria Math" panose="02040503050406030204" pitchFamily="18" charset="0"/>
                            <a:ea typeface="Cambria Math" panose="02040503050406030204" pitchFamily="18" charset="0"/>
                          </a:rPr>
                          <m:t>1</m:t>
                        </m:r>
                      </m:sub>
                    </m:sSub>
                  </m:oMath>
                </a14:m>
                <a:r>
                  <a:rPr lang="en-US" sz="1800" dirty="0"/>
                  <a:t> is the top and right and left edge of </a:t>
                </a:r>
                <a14:m>
                  <m:oMath xmlns:m="http://schemas.openxmlformats.org/officeDocument/2006/math">
                    <m:r>
                      <m:rPr>
                        <m:sty m:val="p"/>
                      </m:rPr>
                      <a:rPr lang="el-GR" sz="1800" i="1">
                        <a:latin typeface="Cambria Math" panose="02040503050406030204" pitchFamily="18" charset="0"/>
                        <a:ea typeface="Cambria Math" panose="02040503050406030204" pitchFamily="18" charset="0"/>
                      </a:rPr>
                      <m:t>Ω</m:t>
                    </m:r>
                  </m:oMath>
                </a14:m>
                <a:r>
                  <a:rPr lang="en-US" sz="1800" dirty="0"/>
                  <a:t>,</a:t>
                </a:r>
              </a:p>
              <a:p>
                <a:pPr>
                  <a:buFontTx/>
                  <a:buChar char="-"/>
                </a:pPr>
                <a14:m>
                  <m:oMath xmlns:m="http://schemas.openxmlformats.org/officeDocument/2006/math">
                    <m:sSub>
                      <m:sSubPr>
                        <m:ctrlPr>
                          <a:rPr lang="el-GR" sz="1800" i="1">
                            <a:latin typeface="Cambria Math" panose="02040503050406030204" pitchFamily="18" charset="0"/>
                            <a:ea typeface="Cambria Math" panose="02040503050406030204" pitchFamily="18" charset="0"/>
                          </a:rPr>
                        </m:ctrlPr>
                      </m:sSubPr>
                      <m:e>
                        <m:r>
                          <m:rPr>
                            <m:sty m:val="p"/>
                          </m:rPr>
                          <a:rPr lang="el-GR" sz="1800" i="1">
                            <a:latin typeface="Cambria Math" panose="02040503050406030204" pitchFamily="18" charset="0"/>
                            <a:ea typeface="Cambria Math" panose="02040503050406030204" pitchFamily="18" charset="0"/>
                          </a:rPr>
                          <m:t>Γ</m:t>
                        </m:r>
                      </m:e>
                      <m:sub>
                        <m:r>
                          <a:rPr lang="en-US" sz="1800" b="0" i="1" smtClean="0">
                            <a:latin typeface="Cambria Math" panose="02040503050406030204" pitchFamily="18" charset="0"/>
                            <a:ea typeface="Cambria Math" panose="02040503050406030204" pitchFamily="18" charset="0"/>
                          </a:rPr>
                          <m:t>2</m:t>
                        </m:r>
                      </m:sub>
                    </m:sSub>
                  </m:oMath>
                </a14:m>
                <a:r>
                  <a:rPr lang="en-US" sz="1800" dirty="0"/>
                  <a:t> is the bottom edge of </a:t>
                </a:r>
                <a14:m>
                  <m:oMath xmlns:m="http://schemas.openxmlformats.org/officeDocument/2006/math">
                    <m:r>
                      <m:rPr>
                        <m:sty m:val="p"/>
                      </m:rPr>
                      <a:rPr lang="el-GR" sz="1800" i="1">
                        <a:latin typeface="Cambria Math" panose="02040503050406030204" pitchFamily="18" charset="0"/>
                        <a:ea typeface="Cambria Math" panose="02040503050406030204" pitchFamily="18" charset="0"/>
                      </a:rPr>
                      <m:t>Ω</m:t>
                    </m:r>
                  </m:oMath>
                </a14:m>
                <a:r>
                  <a:rPr lang="en-US" sz="1800" dirty="0"/>
                  <a:t>,</a:t>
                </a:r>
              </a:p>
              <a:p>
                <a:pPr>
                  <a:buFontTx/>
                  <a:buChar char="-"/>
                </a:pPr>
                <a:r>
                  <a:rPr lang="en-US" sz="1800" dirty="0"/>
                  <a:t>A is the sought solution, </a:t>
                </a:r>
                <a14:m>
                  <m:oMath xmlns:m="http://schemas.openxmlformats.org/officeDocument/2006/math">
                    <m:r>
                      <a:rPr lang="en-US" sz="1800" i="1">
                        <a:latin typeface="Cambria Math" panose="02040503050406030204" pitchFamily="18" charset="0"/>
                        <a:ea typeface="Cambria Math" panose="02040503050406030204" pitchFamily="18" charset="0"/>
                      </a:rPr>
                      <m:t>𝜔</m:t>
                    </m:r>
                  </m:oMath>
                </a14:m>
                <a:r>
                  <a:rPr lang="en-US" sz="1800" dirty="0"/>
                  <a:t> is the given angular velocity, </a:t>
                </a:r>
                <a14:m>
                  <m:oMath xmlns:m="http://schemas.openxmlformats.org/officeDocument/2006/math">
                    <m:r>
                      <a:rPr lang="en-US" sz="1800" i="1" smtClean="0">
                        <a:latin typeface="Cambria Math" panose="02040503050406030204" pitchFamily="18" charset="0"/>
                        <a:ea typeface="Cambria Math" panose="02040503050406030204" pitchFamily="18" charset="0"/>
                      </a:rPr>
                      <m:t>𝛾</m:t>
                    </m:r>
                  </m:oMath>
                </a14:m>
                <a:r>
                  <a:rPr lang="en-US" sz="1800" dirty="0"/>
                  <a:t> given </a:t>
                </a:r>
                <a:r>
                  <a:rPr lang="en-US" sz="1800" dirty="0">
                    <a:highlight>
                      <a:srgbClr val="FFFF00"/>
                    </a:highlight>
                  </a:rPr>
                  <a:t>permittivity TODO – </a:t>
                </a:r>
                <a:r>
                  <a:rPr lang="en-US" sz="1800" dirty="0" err="1">
                    <a:highlight>
                      <a:srgbClr val="FFFF00"/>
                    </a:highlight>
                  </a:rPr>
                  <a:t>je</a:t>
                </a:r>
                <a:r>
                  <a:rPr lang="en-US" sz="1800" dirty="0">
                    <a:highlight>
                      <a:srgbClr val="FFFF00"/>
                    </a:highlight>
                  </a:rPr>
                  <a:t> to </a:t>
                </a:r>
                <a:r>
                  <a:rPr lang="en-US" sz="1800" dirty="0" err="1">
                    <a:highlight>
                      <a:srgbClr val="FFFF00"/>
                    </a:highlight>
                  </a:rPr>
                  <a:t>tak</a:t>
                </a:r>
                <a:r>
                  <a:rPr lang="en-US" sz="1800" dirty="0">
                    <a:highlight>
                      <a:srgbClr val="FFFF00"/>
                    </a:highlight>
                  </a:rPr>
                  <a:t>?</a:t>
                </a:r>
              </a:p>
              <a:p>
                <a:pPr marL="0" indent="0">
                  <a:buNone/>
                </a:pPr>
                <a:endParaRPr lang="en-US" sz="1800" dirty="0"/>
              </a:p>
              <a:p>
                <a:pPr marL="0" indent="0">
                  <a:buNone/>
                </a:pPr>
                <a:r>
                  <a:rPr lang="en-US" sz="1800" dirty="0"/>
                  <a:t>The features illustrated on this example are</a:t>
                </a:r>
              </a:p>
              <a:p>
                <a:pPr>
                  <a:buFontTx/>
                  <a:buChar char="-"/>
                </a:pPr>
                <a:r>
                  <a:rPr lang="en-US" sz="1800" dirty="0" err="1"/>
                  <a:t>hp</a:t>
                </a:r>
                <a:r>
                  <a:rPr lang="en-US" sz="1800" dirty="0"/>
                  <a:t>-adaptive FEM,</a:t>
                </a:r>
              </a:p>
              <a:p>
                <a:pPr>
                  <a:buFontTx/>
                  <a:buChar char="-"/>
                </a:pPr>
                <a:r>
                  <a:rPr lang="en-US" sz="1800" dirty="0"/>
                  <a:t>Handling of complex equations in Hermes2D,</a:t>
                </a:r>
              </a:p>
              <a:p>
                <a:pPr>
                  <a:buFontTx/>
                  <a:buChar char="-"/>
                </a:pPr>
                <a:r>
                  <a:rPr lang="en-US" sz="1800" dirty="0"/>
                  <a:t>Spatial error inspection.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31799" y="1073150"/>
                <a:ext cx="11528425" cy="5084763"/>
              </a:xfrm>
              <a:blipFill>
                <a:blip r:embed="rId2"/>
                <a:stretch>
                  <a:fillRect l="-370" t="-120"/>
                </a:stretch>
              </a:blipFill>
            </p:spPr>
            <p:txBody>
              <a:bodyPr/>
              <a:lstStyle/>
              <a:p>
                <a:r>
                  <a:rPr lang="en-US">
                    <a:noFill/>
                  </a:rPr>
                  <a:t> </a:t>
                </a:r>
              </a:p>
            </p:txBody>
          </p:sp>
        </mc:Fallback>
      </mc:AlternateContent>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3050" y="3251199"/>
            <a:ext cx="3961924" cy="2641283"/>
          </a:xfrm>
          <a:prstGeom prst="rect">
            <a:avLst/>
          </a:prstGeom>
        </p:spPr>
      </p:pic>
    </p:spTree>
    <p:extLst>
      <p:ext uri="{BB962C8B-B14F-4D97-AF65-F5344CB8AC3E}">
        <p14:creationId xmlns:p14="http://schemas.microsoft.com/office/powerpoint/2010/main" val="3739196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Example &gt; Complex &gt; </a:t>
            </a:r>
            <a:r>
              <a:rPr lang="en-US" sz="2800" dirty="0" err="1"/>
              <a:t>hp</a:t>
            </a:r>
            <a:r>
              <a:rPr lang="en-US" sz="2800" dirty="0"/>
              <a:t>-FEM step #1</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4540" y="1193375"/>
            <a:ext cx="4273074" cy="249262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4269" y="3743074"/>
            <a:ext cx="3703331" cy="2492627"/>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50259" y="3819273"/>
            <a:ext cx="3703331" cy="2492627"/>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47191" y="1193375"/>
            <a:ext cx="4273074" cy="2492626"/>
          </a:xfrm>
          <a:prstGeom prst="rect">
            <a:avLst/>
          </a:prstGeom>
        </p:spPr>
      </p:pic>
      <p:sp>
        <p:nvSpPr>
          <p:cNvPr id="12" name="Content Placeholder 2"/>
          <p:cNvSpPr txBox="1">
            <a:spLocks/>
          </p:cNvSpPr>
          <p:nvPr/>
        </p:nvSpPr>
        <p:spPr>
          <a:xfrm>
            <a:off x="431799" y="1073150"/>
            <a:ext cx="1397001" cy="1031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1800" dirty="0"/>
              <a:t>Solution</a:t>
            </a:r>
          </a:p>
          <a:p>
            <a:pPr>
              <a:lnSpc>
                <a:spcPct val="100000"/>
              </a:lnSpc>
              <a:spcBef>
                <a:spcPts val="0"/>
              </a:spcBef>
              <a:buFontTx/>
              <a:buChar char="-"/>
            </a:pPr>
            <a:r>
              <a:rPr lang="en-US" sz="1600" dirty="0"/>
              <a:t>Reference space</a:t>
            </a:r>
            <a:endParaRPr lang="en-US" sz="1800" dirty="0"/>
          </a:p>
        </p:txBody>
      </p:sp>
      <p:sp>
        <p:nvSpPr>
          <p:cNvPr id="13" name="Content Placeholder 2"/>
          <p:cNvSpPr txBox="1">
            <a:spLocks/>
          </p:cNvSpPr>
          <p:nvPr/>
        </p:nvSpPr>
        <p:spPr>
          <a:xfrm>
            <a:off x="431799" y="3774398"/>
            <a:ext cx="1397001" cy="1031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1800" dirty="0"/>
              <a:t>Coarse mesh</a:t>
            </a:r>
          </a:p>
        </p:txBody>
      </p:sp>
      <p:sp>
        <p:nvSpPr>
          <p:cNvPr id="14" name="Content Placeholder 2"/>
          <p:cNvSpPr txBox="1">
            <a:spLocks/>
          </p:cNvSpPr>
          <p:nvPr/>
        </p:nvSpPr>
        <p:spPr>
          <a:xfrm>
            <a:off x="10083169" y="3686001"/>
            <a:ext cx="1397001" cy="1031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1800" dirty="0"/>
              <a:t>Fine mesh</a:t>
            </a:r>
          </a:p>
        </p:txBody>
      </p:sp>
      <p:sp>
        <p:nvSpPr>
          <p:cNvPr id="15" name="Content Placeholder 2"/>
          <p:cNvSpPr txBox="1">
            <a:spLocks/>
          </p:cNvSpPr>
          <p:nvPr/>
        </p:nvSpPr>
        <p:spPr>
          <a:xfrm>
            <a:off x="10083168" y="1073150"/>
            <a:ext cx="1794507" cy="103187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dirty="0"/>
              <a:t>Spatial error inspection</a:t>
            </a:r>
          </a:p>
          <a:p>
            <a:pPr marL="0" indent="0">
              <a:lnSpc>
                <a:spcPct val="100000"/>
              </a:lnSpc>
              <a:buNone/>
            </a:pPr>
            <a:r>
              <a:rPr lang="en-US" sz="1600" dirty="0"/>
              <a:t>Element-wise error for the coarse mesh</a:t>
            </a:r>
          </a:p>
        </p:txBody>
      </p:sp>
    </p:spTree>
    <p:extLst>
      <p:ext uri="{BB962C8B-B14F-4D97-AF65-F5344CB8AC3E}">
        <p14:creationId xmlns:p14="http://schemas.microsoft.com/office/powerpoint/2010/main" val="4287181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Hermes2d Overview</a:t>
            </a:r>
          </a:p>
        </p:txBody>
      </p:sp>
      <p:sp>
        <p:nvSpPr>
          <p:cNvPr id="3" name="Content Placeholder 2"/>
          <p:cNvSpPr>
            <a:spLocks noGrp="1"/>
          </p:cNvSpPr>
          <p:nvPr>
            <p:ph idx="1"/>
          </p:nvPr>
        </p:nvSpPr>
        <p:spPr>
          <a:xfrm>
            <a:off x="431799" y="1054100"/>
            <a:ext cx="11528425" cy="5084763"/>
          </a:xfrm>
        </p:spPr>
        <p:txBody>
          <a:bodyPr>
            <a:normAutofit fontScale="85000" lnSpcReduction="20000"/>
          </a:bodyPr>
          <a:lstStyle/>
          <a:p>
            <a:pPr marL="0" indent="0">
              <a:buNone/>
            </a:pPr>
            <a:r>
              <a:rPr lang="en-US" sz="1800" dirty="0"/>
              <a:t>What it is?</a:t>
            </a:r>
          </a:p>
          <a:p>
            <a:pPr>
              <a:buFontTx/>
              <a:buChar char="-"/>
            </a:pPr>
            <a:r>
              <a:rPr lang="en-US" sz="1800" dirty="0"/>
              <a:t>C++ multi-platform (Win, Linux, </a:t>
            </a:r>
            <a:r>
              <a:rPr lang="en-US" sz="1800" dirty="0" err="1">
                <a:solidFill>
                  <a:schemeClr val="bg1">
                    <a:lumMod val="75000"/>
                  </a:schemeClr>
                </a:solidFill>
              </a:rPr>
              <a:t>MacOS</a:t>
            </a:r>
            <a:r>
              <a:rPr lang="en-US" sz="1800" dirty="0"/>
              <a:t>) library for rapid prototyping of FEM &amp; DG solvers</a:t>
            </a:r>
          </a:p>
          <a:p>
            <a:pPr>
              <a:buFontTx/>
              <a:buChar char="-"/>
            </a:pPr>
            <a:r>
              <a:rPr lang="en-US" sz="1800" dirty="0"/>
              <a:t>“When you want to solve a non-trivial PDE in 2d with the least possible effort. And you know some C/C++.”</a:t>
            </a:r>
          </a:p>
          <a:p>
            <a:pPr>
              <a:buFontTx/>
              <a:buChar char="-"/>
            </a:pPr>
            <a:r>
              <a:rPr lang="en-US" sz="1800" dirty="0"/>
              <a:t>“When you want to test drive something small (a preconditioner, error estimate, FE space), and you don’t want to write all the rest for it. And you know some OOP in C++.”</a:t>
            </a:r>
          </a:p>
          <a:p>
            <a:pPr marL="0" indent="0">
              <a:buNone/>
            </a:pPr>
            <a:endParaRPr lang="en-US" sz="600" dirty="0"/>
          </a:p>
          <a:p>
            <a:pPr marL="0" indent="0">
              <a:buNone/>
            </a:pPr>
            <a:r>
              <a:rPr lang="en-US" sz="1800" dirty="0"/>
              <a:t>How can I try it out?</a:t>
            </a:r>
          </a:p>
          <a:p>
            <a:pPr>
              <a:buFontTx/>
              <a:buChar char="-"/>
            </a:pPr>
            <a:r>
              <a:rPr lang="en-US" sz="1600" dirty="0">
                <a:hlinkClick r:id="rId2"/>
              </a:rPr>
              <a:t>https://github.com/hpfem/hermes</a:t>
            </a:r>
            <a:endParaRPr lang="en-US" sz="1600" dirty="0"/>
          </a:p>
          <a:p>
            <a:pPr>
              <a:buFontTx/>
              <a:buChar char="-"/>
            </a:pPr>
            <a:r>
              <a:rPr lang="en-US" sz="1600" dirty="0"/>
              <a:t>On Linux</a:t>
            </a:r>
          </a:p>
          <a:p>
            <a:pPr lvl="1">
              <a:buFontTx/>
              <a:buChar char="-"/>
            </a:pPr>
            <a:r>
              <a:rPr lang="en-US" sz="1400" dirty="0"/>
              <a:t>Download, get dependencies via package managers, configure, build</a:t>
            </a:r>
          </a:p>
          <a:p>
            <a:pPr>
              <a:buFontTx/>
              <a:buChar char="-"/>
            </a:pPr>
            <a:r>
              <a:rPr lang="en-US" sz="1600" dirty="0"/>
              <a:t>On Windows</a:t>
            </a:r>
          </a:p>
          <a:p>
            <a:pPr lvl="1">
              <a:buFontTx/>
              <a:buChar char="-"/>
            </a:pPr>
            <a:r>
              <a:rPr lang="en-US" sz="1400" dirty="0"/>
              <a:t>Download, get dependencies from </a:t>
            </a:r>
            <a:r>
              <a:rPr lang="en-US" sz="1400" dirty="0">
                <a:hlinkClick r:id="rId3"/>
              </a:rPr>
              <a:t>https://github.com/l-korous/hermes-windows</a:t>
            </a:r>
            <a:r>
              <a:rPr lang="en-US" sz="1400" dirty="0"/>
              <a:t>, configure, build</a:t>
            </a:r>
          </a:p>
          <a:p>
            <a:pPr marL="0" indent="0">
              <a:buNone/>
            </a:pPr>
            <a:endParaRPr lang="en-US" sz="600" dirty="0"/>
          </a:p>
          <a:p>
            <a:pPr marL="0" indent="0">
              <a:buNone/>
            </a:pPr>
            <a:r>
              <a:rPr lang="en-US" sz="1800" dirty="0"/>
              <a:t>What technologies are used in Hermes2d?</a:t>
            </a:r>
          </a:p>
          <a:p>
            <a:pPr>
              <a:buFontTx/>
              <a:buChar char="-"/>
            </a:pPr>
            <a:r>
              <a:rPr lang="en-US" sz="1800" dirty="0"/>
              <a:t>(Modern) C++, well documented, and exception-safe</a:t>
            </a:r>
          </a:p>
          <a:p>
            <a:pPr>
              <a:buFontTx/>
              <a:buChar char="-"/>
            </a:pPr>
            <a:r>
              <a:rPr lang="en-US" sz="1800" dirty="0" err="1"/>
              <a:t>OpenMP</a:t>
            </a:r>
            <a:r>
              <a:rPr lang="en-US" sz="1800" dirty="0"/>
              <a:t> for parallelization of the most CPU-intensive tasks</a:t>
            </a:r>
          </a:p>
          <a:p>
            <a:pPr>
              <a:buFontTx/>
              <a:buChar char="-"/>
            </a:pPr>
            <a:r>
              <a:rPr lang="en-US" sz="1800" dirty="0"/>
              <a:t>Real-time OpenGL visualization</a:t>
            </a:r>
          </a:p>
          <a:p>
            <a:pPr>
              <a:buFontTx/>
              <a:buChar char="-"/>
            </a:pPr>
            <a:r>
              <a:rPr lang="en-US" sz="1800" dirty="0"/>
              <a:t>External linear solvers (UMFPACK, PARALUTION, MUMPS, </a:t>
            </a:r>
            <a:r>
              <a:rPr lang="en-US" sz="1800" dirty="0" err="1"/>
              <a:t>PETSc</a:t>
            </a:r>
            <a:r>
              <a:rPr lang="en-US" sz="1800" dirty="0"/>
              <a:t>)</a:t>
            </a:r>
          </a:p>
          <a:p>
            <a:pPr>
              <a:buFontTx/>
              <a:buChar char="-"/>
            </a:pPr>
            <a:r>
              <a:rPr lang="en-US" sz="1800" dirty="0"/>
              <a:t>Usual exchange formats (XML, BSON, VTK, </a:t>
            </a:r>
            <a:r>
              <a:rPr lang="en-US" sz="1800" dirty="0" err="1"/>
              <a:t>ExodusII</a:t>
            </a:r>
            <a:r>
              <a:rPr lang="en-US" sz="1800" dirty="0"/>
              <a:t>, </a:t>
            </a:r>
            <a:r>
              <a:rPr lang="en-US" sz="1800" dirty="0" err="1"/>
              <a:t>MatrixMarket</a:t>
            </a:r>
            <a:r>
              <a:rPr lang="en-US" sz="1800" dirty="0"/>
              <a:t>, </a:t>
            </a:r>
            <a:r>
              <a:rPr lang="en-US" sz="1800" dirty="0" err="1"/>
              <a:t>Matlab</a:t>
            </a:r>
            <a:r>
              <a:rPr lang="en-US" sz="1800" dirty="0"/>
              <a:t>)</a:t>
            </a:r>
          </a:p>
          <a:p>
            <a:pPr>
              <a:buFontTx/>
              <a:buChar char="-"/>
            </a:pPr>
            <a:endParaRPr lang="en-US" sz="1800" dirty="0"/>
          </a:p>
          <a:p>
            <a:pPr lvl="1">
              <a:buFontTx/>
              <a:buChar char="-"/>
            </a:pPr>
            <a:endParaRPr lang="en-US" sz="14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spTree>
    <p:extLst>
      <p:ext uri="{BB962C8B-B14F-4D97-AF65-F5344CB8AC3E}">
        <p14:creationId xmlns:p14="http://schemas.microsoft.com/office/powerpoint/2010/main" val="34048479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Example &gt; Complex &gt; </a:t>
            </a:r>
            <a:r>
              <a:rPr lang="en-US" sz="2800" dirty="0" err="1"/>
              <a:t>hp</a:t>
            </a:r>
            <a:r>
              <a:rPr lang="en-US" sz="2800" dirty="0"/>
              <a:t>-FEM step #5</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4540" y="1193375"/>
            <a:ext cx="4273073" cy="249262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4269" y="3743074"/>
            <a:ext cx="3703331" cy="2492626"/>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50259" y="3819273"/>
            <a:ext cx="3703331" cy="2492626"/>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47191" y="1193375"/>
            <a:ext cx="4273073" cy="2492626"/>
          </a:xfrm>
          <a:prstGeom prst="rect">
            <a:avLst/>
          </a:prstGeom>
        </p:spPr>
      </p:pic>
      <p:sp>
        <p:nvSpPr>
          <p:cNvPr id="12" name="Content Placeholder 2"/>
          <p:cNvSpPr txBox="1">
            <a:spLocks/>
          </p:cNvSpPr>
          <p:nvPr/>
        </p:nvSpPr>
        <p:spPr>
          <a:xfrm>
            <a:off x="431799" y="1073150"/>
            <a:ext cx="1397001" cy="1031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1800" dirty="0"/>
              <a:t>Solution</a:t>
            </a:r>
          </a:p>
          <a:p>
            <a:pPr>
              <a:lnSpc>
                <a:spcPct val="100000"/>
              </a:lnSpc>
              <a:spcBef>
                <a:spcPts val="0"/>
              </a:spcBef>
              <a:buFontTx/>
              <a:buChar char="-"/>
            </a:pPr>
            <a:r>
              <a:rPr lang="en-US" sz="1600" dirty="0"/>
              <a:t>Reference space</a:t>
            </a:r>
            <a:endParaRPr lang="en-US" sz="1800" dirty="0"/>
          </a:p>
        </p:txBody>
      </p:sp>
      <p:sp>
        <p:nvSpPr>
          <p:cNvPr id="13" name="Content Placeholder 2"/>
          <p:cNvSpPr txBox="1">
            <a:spLocks/>
          </p:cNvSpPr>
          <p:nvPr/>
        </p:nvSpPr>
        <p:spPr>
          <a:xfrm>
            <a:off x="431799" y="3774398"/>
            <a:ext cx="1397001" cy="1031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1800" dirty="0"/>
              <a:t>Coarse mesh</a:t>
            </a:r>
          </a:p>
        </p:txBody>
      </p:sp>
      <p:sp>
        <p:nvSpPr>
          <p:cNvPr id="14" name="Content Placeholder 2"/>
          <p:cNvSpPr txBox="1">
            <a:spLocks/>
          </p:cNvSpPr>
          <p:nvPr/>
        </p:nvSpPr>
        <p:spPr>
          <a:xfrm>
            <a:off x="10083169" y="3686001"/>
            <a:ext cx="1397001" cy="1031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1800" dirty="0"/>
              <a:t>Fine mesh</a:t>
            </a:r>
          </a:p>
        </p:txBody>
      </p:sp>
      <p:sp>
        <p:nvSpPr>
          <p:cNvPr id="15" name="Content Placeholder 2"/>
          <p:cNvSpPr txBox="1">
            <a:spLocks/>
          </p:cNvSpPr>
          <p:nvPr/>
        </p:nvSpPr>
        <p:spPr>
          <a:xfrm>
            <a:off x="10083168" y="1073150"/>
            <a:ext cx="1794507" cy="103187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t>Spatial error inspection</a:t>
            </a:r>
          </a:p>
          <a:p>
            <a:pPr marL="0" indent="0">
              <a:lnSpc>
                <a:spcPct val="100000"/>
              </a:lnSpc>
              <a:buNone/>
            </a:pPr>
            <a:r>
              <a:rPr lang="en-US" sz="1800" dirty="0"/>
              <a:t>Element-wise error for the coarse mesh</a:t>
            </a:r>
          </a:p>
        </p:txBody>
      </p:sp>
    </p:spTree>
    <p:extLst>
      <p:ext uri="{BB962C8B-B14F-4D97-AF65-F5344CB8AC3E}">
        <p14:creationId xmlns:p14="http://schemas.microsoft.com/office/powerpoint/2010/main" val="127099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Example &gt; Complex &gt; </a:t>
            </a:r>
            <a:r>
              <a:rPr lang="en-US" sz="2800" dirty="0" err="1"/>
              <a:t>hp</a:t>
            </a:r>
            <a:r>
              <a:rPr lang="en-US" sz="2800" dirty="0"/>
              <a:t>-FEM step #15</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4540" y="1193375"/>
            <a:ext cx="4273073" cy="249262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4269" y="3743074"/>
            <a:ext cx="3703330" cy="2492626"/>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50259" y="3819273"/>
            <a:ext cx="3703330" cy="2492626"/>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47191" y="1193375"/>
            <a:ext cx="4273073" cy="2492625"/>
          </a:xfrm>
          <a:prstGeom prst="rect">
            <a:avLst/>
          </a:prstGeom>
        </p:spPr>
      </p:pic>
      <p:sp>
        <p:nvSpPr>
          <p:cNvPr id="12" name="Content Placeholder 2"/>
          <p:cNvSpPr txBox="1">
            <a:spLocks/>
          </p:cNvSpPr>
          <p:nvPr/>
        </p:nvSpPr>
        <p:spPr>
          <a:xfrm>
            <a:off x="431799" y="1073150"/>
            <a:ext cx="1397001" cy="1031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1800" dirty="0"/>
              <a:t>Solution</a:t>
            </a:r>
          </a:p>
          <a:p>
            <a:pPr>
              <a:lnSpc>
                <a:spcPct val="100000"/>
              </a:lnSpc>
              <a:spcBef>
                <a:spcPts val="0"/>
              </a:spcBef>
              <a:buFontTx/>
              <a:buChar char="-"/>
            </a:pPr>
            <a:r>
              <a:rPr lang="en-US" sz="1600" dirty="0"/>
              <a:t>Reference space</a:t>
            </a:r>
            <a:endParaRPr lang="en-US" sz="1800" dirty="0"/>
          </a:p>
        </p:txBody>
      </p:sp>
      <p:sp>
        <p:nvSpPr>
          <p:cNvPr id="13" name="Content Placeholder 2"/>
          <p:cNvSpPr txBox="1">
            <a:spLocks/>
          </p:cNvSpPr>
          <p:nvPr/>
        </p:nvSpPr>
        <p:spPr>
          <a:xfrm>
            <a:off x="431799" y="3774398"/>
            <a:ext cx="1397001" cy="1031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1800" dirty="0"/>
              <a:t>Coarse mesh</a:t>
            </a:r>
          </a:p>
        </p:txBody>
      </p:sp>
      <p:sp>
        <p:nvSpPr>
          <p:cNvPr id="14" name="Content Placeholder 2"/>
          <p:cNvSpPr txBox="1">
            <a:spLocks/>
          </p:cNvSpPr>
          <p:nvPr/>
        </p:nvSpPr>
        <p:spPr>
          <a:xfrm>
            <a:off x="10083169" y="3686001"/>
            <a:ext cx="1397001" cy="1031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1800" dirty="0"/>
              <a:t>Fine mesh</a:t>
            </a:r>
          </a:p>
        </p:txBody>
      </p:sp>
      <p:sp>
        <p:nvSpPr>
          <p:cNvPr id="15" name="Content Placeholder 2"/>
          <p:cNvSpPr txBox="1">
            <a:spLocks/>
          </p:cNvSpPr>
          <p:nvPr/>
        </p:nvSpPr>
        <p:spPr>
          <a:xfrm>
            <a:off x="10083168" y="1073150"/>
            <a:ext cx="1794507" cy="103187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t>Spatial error inspection</a:t>
            </a:r>
          </a:p>
          <a:p>
            <a:pPr marL="0" indent="0">
              <a:lnSpc>
                <a:spcPct val="100000"/>
              </a:lnSpc>
              <a:buNone/>
            </a:pPr>
            <a:r>
              <a:rPr lang="en-US" sz="1800" dirty="0"/>
              <a:t>Element-wise error for the coarse mesh</a:t>
            </a:r>
          </a:p>
        </p:txBody>
      </p:sp>
    </p:spTree>
    <p:extLst>
      <p:ext uri="{BB962C8B-B14F-4D97-AF65-F5344CB8AC3E}">
        <p14:creationId xmlns:p14="http://schemas.microsoft.com/office/powerpoint/2010/main" val="3029651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Example &gt; Complex &gt; </a:t>
            </a:r>
            <a:r>
              <a:rPr lang="en-US" sz="2800" dirty="0" err="1"/>
              <a:t>hp</a:t>
            </a:r>
            <a:r>
              <a:rPr lang="en-US" sz="2800" dirty="0"/>
              <a:t>-FEM step #29</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4541" y="1193375"/>
            <a:ext cx="4273071" cy="249262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4269" y="3743074"/>
            <a:ext cx="3703330" cy="2492625"/>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50259" y="3819273"/>
            <a:ext cx="3703330" cy="2492625"/>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47192" y="1193375"/>
            <a:ext cx="4273071" cy="2492625"/>
          </a:xfrm>
          <a:prstGeom prst="rect">
            <a:avLst/>
          </a:prstGeom>
        </p:spPr>
      </p:pic>
      <p:sp>
        <p:nvSpPr>
          <p:cNvPr id="12" name="Content Placeholder 2"/>
          <p:cNvSpPr txBox="1">
            <a:spLocks/>
          </p:cNvSpPr>
          <p:nvPr/>
        </p:nvSpPr>
        <p:spPr>
          <a:xfrm>
            <a:off x="431799" y="1073150"/>
            <a:ext cx="1397001" cy="1031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1800" dirty="0"/>
              <a:t>Solution</a:t>
            </a:r>
          </a:p>
          <a:p>
            <a:pPr>
              <a:lnSpc>
                <a:spcPct val="100000"/>
              </a:lnSpc>
              <a:spcBef>
                <a:spcPts val="0"/>
              </a:spcBef>
              <a:buFontTx/>
              <a:buChar char="-"/>
            </a:pPr>
            <a:r>
              <a:rPr lang="en-US" sz="1600" dirty="0"/>
              <a:t>Reference space</a:t>
            </a:r>
            <a:endParaRPr lang="en-US" sz="1800" dirty="0"/>
          </a:p>
        </p:txBody>
      </p:sp>
      <p:sp>
        <p:nvSpPr>
          <p:cNvPr id="13" name="Content Placeholder 2"/>
          <p:cNvSpPr txBox="1">
            <a:spLocks/>
          </p:cNvSpPr>
          <p:nvPr/>
        </p:nvSpPr>
        <p:spPr>
          <a:xfrm>
            <a:off x="431799" y="3774398"/>
            <a:ext cx="1397001" cy="1031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1800" dirty="0"/>
              <a:t>Coarse mesh</a:t>
            </a:r>
          </a:p>
        </p:txBody>
      </p:sp>
      <p:sp>
        <p:nvSpPr>
          <p:cNvPr id="14" name="Content Placeholder 2"/>
          <p:cNvSpPr txBox="1">
            <a:spLocks/>
          </p:cNvSpPr>
          <p:nvPr/>
        </p:nvSpPr>
        <p:spPr>
          <a:xfrm>
            <a:off x="10083169" y="3686001"/>
            <a:ext cx="1397001" cy="1031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1800" dirty="0"/>
              <a:t>Fine mesh</a:t>
            </a:r>
          </a:p>
        </p:txBody>
      </p:sp>
      <p:sp>
        <p:nvSpPr>
          <p:cNvPr id="15" name="Content Placeholder 2"/>
          <p:cNvSpPr txBox="1">
            <a:spLocks/>
          </p:cNvSpPr>
          <p:nvPr/>
        </p:nvSpPr>
        <p:spPr>
          <a:xfrm>
            <a:off x="10083168" y="1073150"/>
            <a:ext cx="1794507" cy="103187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t>Spatial error inspection</a:t>
            </a:r>
          </a:p>
          <a:p>
            <a:pPr marL="0" indent="0">
              <a:lnSpc>
                <a:spcPct val="100000"/>
              </a:lnSpc>
              <a:buNone/>
            </a:pPr>
            <a:r>
              <a:rPr lang="en-US" sz="1800" dirty="0"/>
              <a:t>Element-wise error for the coarse mesh</a:t>
            </a:r>
          </a:p>
        </p:txBody>
      </p:sp>
    </p:spTree>
    <p:extLst>
      <p:ext uri="{BB962C8B-B14F-4D97-AF65-F5344CB8AC3E}">
        <p14:creationId xmlns:p14="http://schemas.microsoft.com/office/powerpoint/2010/main" val="3302546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Example &gt; Complex</a:t>
            </a:r>
          </a:p>
        </p:txBody>
      </p:sp>
      <p:sp>
        <p:nvSpPr>
          <p:cNvPr id="3" name="Content Placeholder 2"/>
          <p:cNvSpPr>
            <a:spLocks noGrp="1"/>
          </p:cNvSpPr>
          <p:nvPr>
            <p:ph idx="1"/>
          </p:nvPr>
        </p:nvSpPr>
        <p:spPr>
          <a:xfrm>
            <a:off x="431799" y="1054100"/>
            <a:ext cx="11528425" cy="5084763"/>
          </a:xfrm>
        </p:spPr>
        <p:txBody>
          <a:bodyPr>
            <a:normAutofit/>
          </a:bodyPr>
          <a:lstStyle/>
          <a:p>
            <a:pPr marL="0" indent="0">
              <a:buNone/>
            </a:pPr>
            <a:r>
              <a:rPr lang="en-US" sz="1800" dirty="0"/>
              <a:t>Handling of complex equations in Hermes2D</a:t>
            </a:r>
          </a:p>
          <a:p>
            <a:pPr>
              <a:buFontTx/>
              <a:buChar char="-"/>
            </a:pPr>
            <a:r>
              <a:rPr lang="en-US" sz="1800" dirty="0"/>
              <a:t>Very easy, all relevant Hermes2d classes have the number (real | complex) as their template argument:</a:t>
            </a:r>
          </a:p>
          <a:p>
            <a:pPr lvl="1">
              <a:buFontTx/>
              <a:buChar char="-"/>
            </a:pPr>
            <a:r>
              <a:rPr lang="en-US" sz="1500" dirty="0">
                <a:latin typeface="Consolas" panose="020B0609020204030204" pitchFamily="49" charset="0"/>
              </a:rPr>
              <a:t>For real numbers we use double: </a:t>
            </a:r>
            <a:r>
              <a:rPr lang="en-US" sz="1400" b="1" dirty="0">
                <a:solidFill>
                  <a:srgbClr val="2B91AF"/>
                </a:solidFill>
                <a:latin typeface="Consolas" panose="020B0609020204030204" pitchFamily="49" charset="0"/>
              </a:rPr>
              <a:t>H1Space</a:t>
            </a:r>
            <a:r>
              <a:rPr lang="en-US" sz="1400" b="1" dirty="0">
                <a:solidFill>
                  <a:srgbClr val="000000"/>
                </a:solidFill>
                <a:latin typeface="Consolas" panose="020B0609020204030204" pitchFamily="49" charset="0"/>
              </a:rPr>
              <a:t>&lt;</a:t>
            </a:r>
            <a:r>
              <a:rPr lang="en-US" sz="1400" b="1" dirty="0" err="1">
                <a:solidFill>
                  <a:srgbClr val="000000"/>
                </a:solidFill>
                <a:latin typeface="Consolas" panose="020B0609020204030204" pitchFamily="49" charset="0"/>
              </a:rPr>
              <a:t>std</a:t>
            </a:r>
            <a:r>
              <a:rPr lang="en-US" sz="1400" b="1" dirty="0">
                <a:solidFill>
                  <a:srgbClr val="000000"/>
                </a:solidFill>
                <a:latin typeface="Consolas" panose="020B0609020204030204" pitchFamily="49" charset="0"/>
              </a:rPr>
              <a:t>::</a:t>
            </a:r>
            <a:r>
              <a:rPr lang="en-US" sz="1400" b="1" dirty="0">
                <a:solidFill>
                  <a:srgbClr val="2B91AF"/>
                </a:solidFill>
                <a:latin typeface="Consolas" panose="020B0609020204030204" pitchFamily="49" charset="0"/>
              </a:rPr>
              <a:t>complex</a:t>
            </a:r>
            <a:r>
              <a:rPr lang="en-US" sz="1400" b="1" dirty="0">
                <a:solidFill>
                  <a:srgbClr val="000000"/>
                </a:solidFill>
                <a:latin typeface="Consolas" panose="020B0609020204030204" pitchFamily="49" charset="0"/>
              </a:rPr>
              <a:t>&lt;</a:t>
            </a:r>
            <a:r>
              <a:rPr lang="en-US" sz="1400" b="1" dirty="0">
                <a:solidFill>
                  <a:srgbClr val="0000FF"/>
                </a:solidFill>
                <a:latin typeface="Consolas" panose="020B0609020204030204" pitchFamily="49" charset="0"/>
              </a:rPr>
              <a:t>double</a:t>
            </a:r>
            <a:r>
              <a:rPr lang="en-US" sz="1400" b="1" dirty="0">
                <a:solidFill>
                  <a:srgbClr val="000000"/>
                </a:solidFill>
                <a:latin typeface="Consolas" panose="020B0609020204030204" pitchFamily="49" charset="0"/>
              </a:rPr>
              <a:t>&gt; &gt;(mesh, </a:t>
            </a:r>
            <a:r>
              <a:rPr lang="en-US" sz="1400" b="1" dirty="0" err="1">
                <a:solidFill>
                  <a:srgbClr val="000000"/>
                </a:solidFill>
                <a:latin typeface="Consolas" panose="020B0609020204030204" pitchFamily="49" charset="0"/>
              </a:rPr>
              <a:t>boundary_conditions</a:t>
            </a:r>
            <a:r>
              <a:rPr lang="en-US" sz="1400" b="1" dirty="0">
                <a:solidFill>
                  <a:srgbClr val="000000"/>
                </a:solidFill>
                <a:latin typeface="Consolas" panose="020B0609020204030204" pitchFamily="49" charset="0"/>
              </a:rPr>
              <a:t>)</a:t>
            </a:r>
          </a:p>
          <a:p>
            <a:pPr lvl="1">
              <a:buFontTx/>
              <a:buChar char="-"/>
            </a:pPr>
            <a:r>
              <a:rPr lang="en-US" sz="1400" dirty="0">
                <a:latin typeface="Consolas" panose="020B0609020204030204" pitchFamily="49" charset="0"/>
              </a:rPr>
              <a:t>For complex numbers we use </a:t>
            </a:r>
            <a:r>
              <a:rPr lang="en-US" sz="1400" dirty="0" err="1">
                <a:latin typeface="Consolas" panose="020B0609020204030204" pitchFamily="49" charset="0"/>
              </a:rPr>
              <a:t>std</a:t>
            </a:r>
            <a:r>
              <a:rPr lang="en-US" sz="1400" dirty="0">
                <a:latin typeface="Consolas" panose="020B0609020204030204" pitchFamily="49" charset="0"/>
              </a:rPr>
              <a:t>::complex&lt;double&gt;: </a:t>
            </a:r>
            <a:r>
              <a:rPr lang="en-US" sz="1400" b="1" dirty="0">
                <a:solidFill>
                  <a:srgbClr val="2B91AF"/>
                </a:solidFill>
                <a:latin typeface="Consolas" panose="020B0609020204030204" pitchFamily="49" charset="0"/>
              </a:rPr>
              <a:t>H1Space</a:t>
            </a:r>
            <a:r>
              <a:rPr lang="en-US" sz="1400" b="1" dirty="0">
                <a:solidFill>
                  <a:srgbClr val="000000"/>
                </a:solidFill>
                <a:latin typeface="Consolas" panose="020B0609020204030204" pitchFamily="49" charset="0"/>
              </a:rPr>
              <a:t>&lt;</a:t>
            </a:r>
            <a:r>
              <a:rPr lang="en-US" sz="1400" b="1" dirty="0" err="1">
                <a:solidFill>
                  <a:srgbClr val="000000"/>
                </a:solidFill>
                <a:latin typeface="Consolas" panose="020B0609020204030204" pitchFamily="49" charset="0"/>
              </a:rPr>
              <a:t>std</a:t>
            </a:r>
            <a:r>
              <a:rPr lang="en-US" sz="1400" b="1" dirty="0">
                <a:solidFill>
                  <a:srgbClr val="000000"/>
                </a:solidFill>
                <a:latin typeface="Consolas" panose="020B0609020204030204" pitchFamily="49" charset="0"/>
              </a:rPr>
              <a:t>::</a:t>
            </a:r>
            <a:r>
              <a:rPr lang="en-US" sz="1400" b="1" dirty="0">
                <a:solidFill>
                  <a:srgbClr val="2B91AF"/>
                </a:solidFill>
                <a:latin typeface="Consolas" panose="020B0609020204030204" pitchFamily="49" charset="0"/>
              </a:rPr>
              <a:t>complex</a:t>
            </a:r>
            <a:r>
              <a:rPr lang="en-US" sz="1400" b="1" dirty="0">
                <a:solidFill>
                  <a:srgbClr val="000000"/>
                </a:solidFill>
                <a:latin typeface="Consolas" panose="020B0609020204030204" pitchFamily="49" charset="0"/>
              </a:rPr>
              <a:t>&lt;</a:t>
            </a:r>
            <a:r>
              <a:rPr lang="en-US" sz="1400" b="1" dirty="0">
                <a:solidFill>
                  <a:srgbClr val="0000FF"/>
                </a:solidFill>
                <a:latin typeface="Consolas" panose="020B0609020204030204" pitchFamily="49" charset="0"/>
              </a:rPr>
              <a:t>double</a:t>
            </a:r>
            <a:r>
              <a:rPr lang="en-US" sz="1400" b="1" dirty="0">
                <a:solidFill>
                  <a:srgbClr val="000000"/>
                </a:solidFill>
                <a:latin typeface="Consolas" panose="020B0609020204030204" pitchFamily="49" charset="0"/>
              </a:rPr>
              <a:t>&gt; &gt;(mesh, </a:t>
            </a:r>
            <a:r>
              <a:rPr lang="en-US" sz="1400" b="1" dirty="0" err="1">
                <a:solidFill>
                  <a:srgbClr val="000000"/>
                </a:solidFill>
                <a:latin typeface="Consolas" panose="020B0609020204030204" pitchFamily="49" charset="0"/>
              </a:rPr>
              <a:t>boundary_conditions</a:t>
            </a:r>
            <a:r>
              <a:rPr lang="en-US" sz="1400" b="1" dirty="0">
                <a:solidFill>
                  <a:srgbClr val="000000"/>
                </a:solidFill>
                <a:latin typeface="Consolas" panose="020B0609020204030204" pitchFamily="49" charset="0"/>
              </a:rPr>
              <a:t>)</a:t>
            </a:r>
          </a:p>
          <a:p>
            <a:pPr lvl="1">
              <a:buFontTx/>
              <a:buChar char="-"/>
            </a:pPr>
            <a:endParaRPr lang="en-US" sz="1400" dirty="0">
              <a:solidFill>
                <a:srgbClr val="000000"/>
              </a:solidFill>
              <a:latin typeface="Consolas" panose="020B0609020204030204" pitchFamily="49" charset="0"/>
            </a:endParaRPr>
          </a:p>
          <a:p>
            <a:pPr marL="0" indent="0">
              <a:buNone/>
            </a:pPr>
            <a:r>
              <a:rPr lang="en-US" sz="2200" dirty="0" err="1"/>
              <a:t>hp</a:t>
            </a:r>
            <a:r>
              <a:rPr lang="en-US" sz="2200" dirty="0"/>
              <a:t>-adaptive FEM</a:t>
            </a:r>
          </a:p>
          <a:p>
            <a:pPr>
              <a:buFontTx/>
              <a:buChar char="-"/>
            </a:pPr>
            <a:r>
              <a:rPr lang="en-US" sz="2200" dirty="0"/>
              <a:t>Basic settings to control the AMR process</a:t>
            </a:r>
          </a:p>
          <a:p>
            <a:pPr marL="0" indent="0">
              <a:buNone/>
            </a:pPr>
            <a:endParaRPr lang="en-US" sz="200" dirty="0"/>
          </a:p>
          <a:p>
            <a:pPr marL="457200" lvl="1" indent="0">
              <a:lnSpc>
                <a:spcPct val="100000"/>
              </a:lnSpc>
              <a:spcBef>
                <a:spcPts val="0"/>
              </a:spcBef>
              <a:buNone/>
            </a:pPr>
            <a:r>
              <a:rPr lang="en-US" sz="1400" b="1" dirty="0">
                <a:solidFill>
                  <a:srgbClr val="008000"/>
                </a:solidFill>
                <a:latin typeface="Consolas" panose="020B0609020204030204" pitchFamily="49" charset="0"/>
              </a:rPr>
              <a:t>// Error calculation &amp; </a:t>
            </a:r>
            <a:r>
              <a:rPr lang="en-US" sz="1400" b="1" dirty="0" err="1">
                <a:solidFill>
                  <a:srgbClr val="008000"/>
                </a:solidFill>
                <a:latin typeface="Consolas" panose="020B0609020204030204" pitchFamily="49" charset="0"/>
              </a:rPr>
              <a:t>adaptivity</a:t>
            </a:r>
            <a:r>
              <a:rPr lang="en-US" sz="1400" b="1" dirty="0">
                <a:solidFill>
                  <a:srgbClr val="008000"/>
                </a:solidFill>
                <a:latin typeface="Consolas" panose="020B0609020204030204" pitchFamily="49" charset="0"/>
              </a:rPr>
              <a:t>. We specify the norm here, and the type of error</a:t>
            </a:r>
            <a:endParaRPr lang="en-US" sz="1400" b="1" dirty="0">
              <a:solidFill>
                <a:srgbClr val="000000"/>
              </a:solidFill>
              <a:latin typeface="Consolas" panose="020B0609020204030204" pitchFamily="49" charset="0"/>
            </a:endParaRPr>
          </a:p>
          <a:p>
            <a:pPr marL="457200" lvl="1" indent="0">
              <a:lnSpc>
                <a:spcPct val="100000"/>
              </a:lnSpc>
              <a:spcBef>
                <a:spcPts val="0"/>
              </a:spcBef>
              <a:buNone/>
            </a:pPr>
            <a:r>
              <a:rPr lang="pt-BR" sz="1400" b="1" dirty="0">
                <a:solidFill>
                  <a:srgbClr val="2B91AF"/>
                </a:solidFill>
                <a:latin typeface="Consolas" panose="020B0609020204030204" pitchFamily="49" charset="0"/>
              </a:rPr>
              <a:t>DefaultErrorCalculator</a:t>
            </a:r>
            <a:r>
              <a:rPr lang="pt-BR" sz="1400" b="1" dirty="0">
                <a:solidFill>
                  <a:srgbClr val="000000"/>
                </a:solidFill>
                <a:latin typeface="Consolas" panose="020B0609020204030204" pitchFamily="49" charset="0"/>
              </a:rPr>
              <a:t>&lt;::</a:t>
            </a:r>
            <a:r>
              <a:rPr lang="pt-BR" sz="1400" b="1" dirty="0">
                <a:solidFill>
                  <a:srgbClr val="2B91AF"/>
                </a:solidFill>
                <a:latin typeface="Consolas" panose="020B0609020204030204" pitchFamily="49" charset="0"/>
              </a:rPr>
              <a:t>complex</a:t>
            </a:r>
            <a:r>
              <a:rPr lang="pt-BR" sz="1400" b="1" dirty="0">
                <a:solidFill>
                  <a:srgbClr val="000000"/>
                </a:solidFill>
                <a:latin typeface="Consolas" panose="020B0609020204030204" pitchFamily="49" charset="0"/>
              </a:rPr>
              <a:t>, </a:t>
            </a:r>
            <a:r>
              <a:rPr lang="pt-BR" sz="1400" b="1" dirty="0">
                <a:solidFill>
                  <a:srgbClr val="2F4F4F"/>
                </a:solidFill>
                <a:latin typeface="Consolas" panose="020B0609020204030204" pitchFamily="49" charset="0"/>
              </a:rPr>
              <a:t>HERMES_H1_NORM</a:t>
            </a:r>
            <a:r>
              <a:rPr lang="pt-BR" sz="1400" b="1" dirty="0">
                <a:solidFill>
                  <a:srgbClr val="000000"/>
                </a:solidFill>
                <a:latin typeface="Consolas" panose="020B0609020204030204" pitchFamily="49" charset="0"/>
              </a:rPr>
              <a:t>&gt; errorCalculator(</a:t>
            </a:r>
            <a:r>
              <a:rPr lang="pt-BR" sz="1400" b="1" dirty="0">
                <a:solidFill>
                  <a:srgbClr val="2F4F4F"/>
                </a:solidFill>
                <a:latin typeface="Consolas" panose="020B0609020204030204" pitchFamily="49" charset="0"/>
              </a:rPr>
              <a:t>RelativeErrorToGlobalNorm</a:t>
            </a:r>
            <a:r>
              <a:rPr lang="pt-BR" sz="1400" b="1" dirty="0">
                <a:solidFill>
                  <a:srgbClr val="000000"/>
                </a:solidFill>
                <a:latin typeface="Consolas" panose="020B0609020204030204" pitchFamily="49" charset="0"/>
              </a:rPr>
              <a:t>);</a:t>
            </a:r>
          </a:p>
          <a:p>
            <a:pPr marL="457200" lvl="1" indent="0">
              <a:lnSpc>
                <a:spcPct val="100000"/>
              </a:lnSpc>
              <a:spcBef>
                <a:spcPts val="0"/>
              </a:spcBef>
              <a:buNone/>
            </a:pPr>
            <a:endParaRPr lang="en-US" sz="1400" b="1" dirty="0">
              <a:solidFill>
                <a:srgbClr val="008000"/>
              </a:solidFill>
              <a:latin typeface="Consolas" panose="020B0609020204030204" pitchFamily="49" charset="0"/>
            </a:endParaRPr>
          </a:p>
          <a:p>
            <a:pPr marL="457200" lvl="1" indent="0">
              <a:lnSpc>
                <a:spcPct val="100000"/>
              </a:lnSpc>
              <a:spcBef>
                <a:spcPts val="0"/>
              </a:spcBef>
              <a:buNone/>
            </a:pPr>
            <a:r>
              <a:rPr lang="en-US" sz="1400" b="1" dirty="0">
                <a:solidFill>
                  <a:srgbClr val="008000"/>
                </a:solidFill>
                <a:latin typeface="Consolas" panose="020B0609020204030204" pitchFamily="49" charset="0"/>
              </a:rPr>
              <a:t>// Stopping criterion for an </a:t>
            </a:r>
            <a:r>
              <a:rPr lang="en-US" sz="1400" b="1" dirty="0" err="1">
                <a:solidFill>
                  <a:srgbClr val="008000"/>
                </a:solidFill>
                <a:latin typeface="Consolas" panose="020B0609020204030204" pitchFamily="49" charset="0"/>
              </a:rPr>
              <a:t>adaptivity</a:t>
            </a:r>
            <a:r>
              <a:rPr lang="en-US" sz="1400" b="1" dirty="0">
                <a:solidFill>
                  <a:srgbClr val="008000"/>
                </a:solidFill>
                <a:latin typeface="Consolas" panose="020B0609020204030204" pitchFamily="49" charset="0"/>
              </a:rPr>
              <a:t> step. Influences the number of elements refined at each step.</a:t>
            </a:r>
            <a:endParaRPr lang="en-US" sz="1400" b="1" dirty="0">
              <a:solidFill>
                <a:srgbClr val="000000"/>
              </a:solidFill>
              <a:latin typeface="Consolas" panose="020B0609020204030204" pitchFamily="49" charset="0"/>
            </a:endParaRPr>
          </a:p>
          <a:p>
            <a:pPr marL="457200" lvl="1" indent="0">
              <a:lnSpc>
                <a:spcPct val="100000"/>
              </a:lnSpc>
              <a:spcBef>
                <a:spcPts val="0"/>
              </a:spcBef>
              <a:buNone/>
            </a:pPr>
            <a:r>
              <a:rPr lang="en-US" sz="1400" b="1" dirty="0" err="1">
                <a:solidFill>
                  <a:srgbClr val="2B91AF"/>
                </a:solidFill>
                <a:latin typeface="Consolas" panose="020B0609020204030204" pitchFamily="49" charset="0"/>
              </a:rPr>
              <a:t>AdaptStoppingCriterionSingleElement</a:t>
            </a:r>
            <a:r>
              <a:rPr lang="en-US" sz="1400" b="1" dirty="0">
                <a:solidFill>
                  <a:srgbClr val="000000"/>
                </a:solidFill>
                <a:latin typeface="Consolas" panose="020B0609020204030204" pitchFamily="49" charset="0"/>
              </a:rPr>
              <a:t>&lt;::</a:t>
            </a:r>
            <a:r>
              <a:rPr lang="en-US" sz="1400" b="1" dirty="0">
                <a:solidFill>
                  <a:srgbClr val="2B91AF"/>
                </a:solidFill>
                <a:latin typeface="Consolas" panose="020B0609020204030204" pitchFamily="49" charset="0"/>
              </a:rPr>
              <a:t>complex</a:t>
            </a:r>
            <a:r>
              <a:rPr lang="en-US" sz="1400" b="1" dirty="0">
                <a:solidFill>
                  <a:srgbClr val="000000"/>
                </a:solidFill>
                <a:latin typeface="Consolas" panose="020B0609020204030204" pitchFamily="49" charset="0"/>
              </a:rPr>
              <a:t>&gt; </a:t>
            </a:r>
            <a:r>
              <a:rPr lang="en-US" sz="1400" b="1" dirty="0" err="1">
                <a:solidFill>
                  <a:srgbClr val="000000"/>
                </a:solidFill>
                <a:latin typeface="Consolas" panose="020B0609020204030204" pitchFamily="49" charset="0"/>
              </a:rPr>
              <a:t>stoppingCriterion</a:t>
            </a:r>
            <a:r>
              <a:rPr lang="en-US" sz="1400" b="1" dirty="0">
                <a:solidFill>
                  <a:srgbClr val="000000"/>
                </a:solidFill>
                <a:latin typeface="Consolas" panose="020B0609020204030204" pitchFamily="49" charset="0"/>
              </a:rPr>
              <a:t>(0.9);</a:t>
            </a:r>
          </a:p>
          <a:p>
            <a:pPr marL="457200" lvl="1" indent="0">
              <a:lnSpc>
                <a:spcPct val="100000"/>
              </a:lnSpc>
              <a:spcBef>
                <a:spcPts val="0"/>
              </a:spcBef>
              <a:buNone/>
            </a:pPr>
            <a:endParaRPr lang="en-US" sz="1400" b="1" dirty="0">
              <a:solidFill>
                <a:srgbClr val="008000"/>
              </a:solidFill>
              <a:latin typeface="Consolas" panose="020B0609020204030204" pitchFamily="49" charset="0"/>
            </a:endParaRPr>
          </a:p>
          <a:p>
            <a:pPr marL="457200" lvl="1" indent="0">
              <a:lnSpc>
                <a:spcPct val="100000"/>
              </a:lnSpc>
              <a:spcBef>
                <a:spcPts val="0"/>
              </a:spcBef>
              <a:buNone/>
            </a:pPr>
            <a:r>
              <a:rPr lang="en-US" sz="1400" b="1" dirty="0">
                <a:solidFill>
                  <a:srgbClr val="008000"/>
                </a:solidFill>
                <a:latin typeface="Consolas" panose="020B0609020204030204" pitchFamily="49" charset="0"/>
              </a:rPr>
              <a:t>// </a:t>
            </a:r>
            <a:r>
              <a:rPr lang="en-US" sz="1400" b="1" dirty="0" err="1">
                <a:solidFill>
                  <a:srgbClr val="008000"/>
                </a:solidFill>
                <a:latin typeface="Consolas" panose="020B0609020204030204" pitchFamily="49" charset="0"/>
              </a:rPr>
              <a:t>Adaptivity</a:t>
            </a:r>
            <a:r>
              <a:rPr lang="en-US" sz="1400" b="1" dirty="0">
                <a:solidFill>
                  <a:srgbClr val="008000"/>
                </a:solidFill>
                <a:latin typeface="Consolas" panose="020B0609020204030204" pitchFamily="49" charset="0"/>
              </a:rPr>
              <a:t> processor class. Gets the error calculator and stopping criterion</a:t>
            </a:r>
            <a:endParaRPr lang="en-US" sz="1400" b="1" dirty="0">
              <a:solidFill>
                <a:srgbClr val="000000"/>
              </a:solidFill>
              <a:latin typeface="Consolas" panose="020B0609020204030204" pitchFamily="49" charset="0"/>
            </a:endParaRPr>
          </a:p>
          <a:p>
            <a:pPr marL="457200" lvl="1" indent="0">
              <a:lnSpc>
                <a:spcPct val="100000"/>
              </a:lnSpc>
              <a:spcBef>
                <a:spcPts val="0"/>
              </a:spcBef>
              <a:buNone/>
            </a:pPr>
            <a:r>
              <a:rPr lang="en-US" sz="1400" b="1" dirty="0">
                <a:solidFill>
                  <a:srgbClr val="2B91AF"/>
                </a:solidFill>
                <a:latin typeface="Consolas" panose="020B0609020204030204" pitchFamily="49" charset="0"/>
              </a:rPr>
              <a:t>Adapt</a:t>
            </a:r>
            <a:r>
              <a:rPr lang="en-US" sz="1400" b="1" dirty="0">
                <a:solidFill>
                  <a:srgbClr val="000000"/>
                </a:solidFill>
                <a:latin typeface="Consolas" panose="020B0609020204030204" pitchFamily="49" charset="0"/>
              </a:rPr>
              <a:t>&lt;::</a:t>
            </a:r>
            <a:r>
              <a:rPr lang="en-US" sz="1400" b="1" dirty="0">
                <a:solidFill>
                  <a:srgbClr val="2B91AF"/>
                </a:solidFill>
                <a:latin typeface="Consolas" panose="020B0609020204030204" pitchFamily="49" charset="0"/>
              </a:rPr>
              <a:t>complex</a:t>
            </a:r>
            <a:r>
              <a:rPr lang="en-US" sz="1400" b="1" dirty="0">
                <a:solidFill>
                  <a:srgbClr val="000000"/>
                </a:solidFill>
                <a:latin typeface="Consolas" panose="020B0609020204030204" pitchFamily="49" charset="0"/>
              </a:rPr>
              <a:t>&gt; </a:t>
            </a:r>
            <a:r>
              <a:rPr lang="en-US" sz="1400" b="1" dirty="0" err="1">
                <a:solidFill>
                  <a:srgbClr val="000000"/>
                </a:solidFill>
                <a:latin typeface="Consolas" panose="020B0609020204030204" pitchFamily="49" charset="0"/>
              </a:rPr>
              <a:t>adaptivity</a:t>
            </a:r>
            <a:r>
              <a:rPr lang="en-US" sz="1400" b="1" dirty="0">
                <a:solidFill>
                  <a:srgbClr val="000000"/>
                </a:solidFill>
                <a:latin typeface="Consolas" panose="020B0609020204030204" pitchFamily="49" charset="0"/>
              </a:rPr>
              <a:t>(&amp;</a:t>
            </a:r>
            <a:r>
              <a:rPr lang="en-US" sz="1400" b="1" dirty="0" err="1">
                <a:solidFill>
                  <a:srgbClr val="000000"/>
                </a:solidFill>
                <a:latin typeface="Consolas" panose="020B0609020204030204" pitchFamily="49" charset="0"/>
              </a:rPr>
              <a:t>errorCalculator</a:t>
            </a:r>
            <a:r>
              <a:rPr lang="en-US" sz="1400" b="1" dirty="0">
                <a:solidFill>
                  <a:srgbClr val="000000"/>
                </a:solidFill>
                <a:latin typeface="Consolas" panose="020B0609020204030204" pitchFamily="49" charset="0"/>
              </a:rPr>
              <a:t>, &amp;</a:t>
            </a:r>
            <a:r>
              <a:rPr lang="en-US" sz="1400" b="1" dirty="0" err="1">
                <a:solidFill>
                  <a:srgbClr val="000000"/>
                </a:solidFill>
                <a:latin typeface="Consolas" panose="020B0609020204030204" pitchFamily="49" charset="0"/>
              </a:rPr>
              <a:t>stoppingCriterion</a:t>
            </a:r>
            <a:r>
              <a:rPr lang="en-US" sz="1400" b="1" dirty="0">
                <a:solidFill>
                  <a:srgbClr val="000000"/>
                </a:solidFill>
                <a:latin typeface="Consolas" panose="020B0609020204030204" pitchFamily="49" charset="0"/>
              </a:rPr>
              <a:t>);</a:t>
            </a:r>
          </a:p>
          <a:p>
            <a:pPr marL="457200" lvl="1" indent="0">
              <a:lnSpc>
                <a:spcPct val="100000"/>
              </a:lnSpc>
              <a:spcBef>
                <a:spcPts val="0"/>
              </a:spcBef>
              <a:buNone/>
            </a:pPr>
            <a:endParaRPr lang="en-US" sz="1400" b="1" dirty="0">
              <a:solidFill>
                <a:srgbClr val="008000"/>
              </a:solidFill>
              <a:latin typeface="Consolas" panose="020B0609020204030204" pitchFamily="49" charset="0"/>
            </a:endParaRPr>
          </a:p>
          <a:p>
            <a:pPr marL="457200" lvl="1" indent="0">
              <a:lnSpc>
                <a:spcPct val="100000"/>
              </a:lnSpc>
              <a:spcBef>
                <a:spcPts val="0"/>
              </a:spcBef>
              <a:buNone/>
            </a:pPr>
            <a:r>
              <a:rPr lang="en-US" sz="1400" b="1" dirty="0">
                <a:solidFill>
                  <a:srgbClr val="008000"/>
                </a:solidFill>
                <a:latin typeface="Consolas" panose="020B0609020204030204" pitchFamily="49" charset="0"/>
              </a:rPr>
              <a:t>// Stopping criterion for </a:t>
            </a:r>
            <a:r>
              <a:rPr lang="en-US" sz="1400" b="1" dirty="0" err="1">
                <a:solidFill>
                  <a:srgbClr val="008000"/>
                </a:solidFill>
                <a:latin typeface="Consolas" panose="020B0609020204030204" pitchFamily="49" charset="0"/>
              </a:rPr>
              <a:t>adaptivity</a:t>
            </a:r>
            <a:r>
              <a:rPr lang="en-US" sz="1400" b="1" dirty="0">
                <a:solidFill>
                  <a:srgbClr val="008000"/>
                </a:solidFill>
                <a:latin typeface="Consolas" panose="020B0609020204030204" pitchFamily="49" charset="0"/>
              </a:rPr>
              <a:t>.</a:t>
            </a:r>
            <a:endParaRPr lang="en-US" sz="1400" b="1" dirty="0">
              <a:solidFill>
                <a:srgbClr val="000000"/>
              </a:solidFill>
              <a:latin typeface="Consolas" panose="020B0609020204030204" pitchFamily="49" charset="0"/>
            </a:endParaRPr>
          </a:p>
          <a:p>
            <a:pPr marL="457200" lvl="1" indent="0">
              <a:lnSpc>
                <a:spcPct val="100000"/>
              </a:lnSpc>
              <a:spcBef>
                <a:spcPts val="0"/>
              </a:spcBef>
              <a:buNone/>
            </a:pPr>
            <a:r>
              <a:rPr lang="en-US" sz="1400" b="1" dirty="0" err="1">
                <a:solidFill>
                  <a:srgbClr val="0000FF"/>
                </a:solidFill>
                <a:latin typeface="Consolas" panose="020B0609020204030204" pitchFamily="49" charset="0"/>
              </a:rPr>
              <a:t>const</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double</a:t>
            </a:r>
            <a:r>
              <a:rPr lang="en-US" sz="1400" b="1" dirty="0">
                <a:solidFill>
                  <a:srgbClr val="000000"/>
                </a:solidFill>
                <a:latin typeface="Consolas" panose="020B0609020204030204" pitchFamily="49" charset="0"/>
              </a:rPr>
              <a:t> TOTAL_ERROR_ESTIMATE_STOP = 1e-3;</a:t>
            </a:r>
            <a:endParaRPr lang="en-US" sz="14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spTree>
    <p:extLst>
      <p:ext uri="{BB962C8B-B14F-4D97-AF65-F5344CB8AC3E}">
        <p14:creationId xmlns:p14="http://schemas.microsoft.com/office/powerpoint/2010/main" val="2984242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Examples &gt; Wave Equation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31799" y="1054100"/>
                <a:ext cx="11528425" cy="5084763"/>
              </a:xfrm>
            </p:spPr>
            <p:txBody>
              <a:bodyPr>
                <a:normAutofit fontScale="92500"/>
              </a:bodyPr>
              <a:lstStyle/>
              <a:p>
                <a:pPr marL="0" indent="0">
                  <a:buNone/>
                </a:pPr>
                <a:r>
                  <a:rPr lang="en-US" sz="1800" dirty="0"/>
                  <a:t>In this example, we solve the equations</a:t>
                </a:r>
              </a:p>
              <a:p>
                <a:pPr marL="0" indent="0" algn="ctr">
                  <a:buNone/>
                </a:pPr>
                <a14:m>
                  <m:oMathPara xmlns:m="http://schemas.openxmlformats.org/officeDocument/2006/math">
                    <m:oMathParaPr>
                      <m:jc m:val="center"/>
                    </m:oMathParaPr>
                    <m:oMath xmlns:m="http://schemas.openxmlformats.org/officeDocument/2006/math">
                      <m:f>
                        <m:fPr>
                          <m:ctrlPr>
                            <a:rPr lang="en-US" sz="2600" i="1" smtClean="0">
                              <a:latin typeface="Cambria Math" panose="02040503050406030204" pitchFamily="18" charset="0"/>
                              <a:ea typeface="Cambria Math" panose="02040503050406030204" pitchFamily="18" charset="0"/>
                            </a:rPr>
                          </m:ctrlPr>
                        </m:fPr>
                        <m:num>
                          <m:r>
                            <a:rPr lang="en-US" sz="2600" b="0" i="1" smtClean="0">
                              <a:latin typeface="Cambria Math" panose="02040503050406030204" pitchFamily="18" charset="0"/>
                              <a:ea typeface="Cambria Math" panose="02040503050406030204" pitchFamily="18" charset="0"/>
                            </a:rPr>
                            <m:t>1</m:t>
                          </m:r>
                        </m:num>
                        <m:den>
                          <m:sSup>
                            <m:sSupPr>
                              <m:ctrlPr>
                                <a:rPr lang="en-US" sz="2600" b="0" i="1" smtClean="0">
                                  <a:latin typeface="Cambria Math" panose="02040503050406030204" pitchFamily="18" charset="0"/>
                                  <a:ea typeface="Cambria Math" panose="02040503050406030204" pitchFamily="18" charset="0"/>
                                </a:rPr>
                              </m:ctrlPr>
                            </m:sSupPr>
                            <m:e>
                              <m:r>
                                <a:rPr lang="en-US" sz="2600" b="0" i="1" smtClean="0">
                                  <a:latin typeface="Cambria Math" panose="02040503050406030204" pitchFamily="18" charset="0"/>
                                  <a:ea typeface="Cambria Math" panose="02040503050406030204" pitchFamily="18" charset="0"/>
                                </a:rPr>
                                <m:t>𝑐</m:t>
                              </m:r>
                            </m:e>
                            <m:sup>
                              <m:r>
                                <a:rPr lang="en-US" sz="2600" b="0" i="1" smtClean="0">
                                  <a:latin typeface="Cambria Math" panose="02040503050406030204" pitchFamily="18" charset="0"/>
                                  <a:ea typeface="Cambria Math" panose="02040503050406030204" pitchFamily="18" charset="0"/>
                                </a:rPr>
                                <m:t>2</m:t>
                              </m:r>
                            </m:sup>
                          </m:sSup>
                        </m:den>
                      </m:f>
                      <m:f>
                        <m:fPr>
                          <m:ctrlPr>
                            <a:rPr lang="en-US" sz="2600" b="0" i="1" smtClean="0">
                              <a:latin typeface="Cambria Math" panose="02040503050406030204" pitchFamily="18" charset="0"/>
                              <a:ea typeface="Cambria Math" panose="02040503050406030204" pitchFamily="18" charset="0"/>
                            </a:rPr>
                          </m:ctrlPr>
                        </m:fPr>
                        <m:num>
                          <m:sSup>
                            <m:sSupPr>
                              <m:ctrlPr>
                                <a:rPr lang="en-US" sz="2600" b="0" i="1" smtClean="0">
                                  <a:latin typeface="Cambria Math" panose="02040503050406030204" pitchFamily="18" charset="0"/>
                                  <a:ea typeface="Cambria Math" panose="02040503050406030204" pitchFamily="18" charset="0"/>
                                </a:rPr>
                              </m:ctrlPr>
                            </m:sSupPr>
                            <m:e>
                              <m:r>
                                <a:rPr lang="en-US" sz="2600" b="0" i="1" smtClean="0">
                                  <a:latin typeface="Cambria Math" panose="02040503050406030204" pitchFamily="18" charset="0"/>
                                  <a:ea typeface="Cambria Math" panose="02040503050406030204" pitchFamily="18" charset="0"/>
                                </a:rPr>
                                <m:t>𝛿</m:t>
                              </m:r>
                            </m:e>
                            <m:sup>
                              <m:r>
                                <a:rPr lang="en-US" sz="2600" b="0" i="1" smtClean="0">
                                  <a:latin typeface="Cambria Math" panose="02040503050406030204" pitchFamily="18" charset="0"/>
                                  <a:ea typeface="Cambria Math" panose="02040503050406030204" pitchFamily="18" charset="0"/>
                                </a:rPr>
                                <m:t>2</m:t>
                              </m:r>
                            </m:sup>
                          </m:sSup>
                          <m:r>
                            <a:rPr lang="en-US" sz="2600" b="0" i="1" smtClean="0">
                              <a:latin typeface="Cambria Math" panose="02040503050406030204" pitchFamily="18" charset="0"/>
                              <a:ea typeface="Cambria Math" panose="02040503050406030204" pitchFamily="18" charset="0"/>
                            </a:rPr>
                            <m:t>𝑢</m:t>
                          </m:r>
                        </m:num>
                        <m:den>
                          <m:r>
                            <a:rPr lang="en-US" sz="2600" b="0" i="1" smtClean="0">
                              <a:latin typeface="Cambria Math" panose="02040503050406030204" pitchFamily="18" charset="0"/>
                              <a:ea typeface="Cambria Math" panose="02040503050406030204" pitchFamily="18" charset="0"/>
                            </a:rPr>
                            <m:t>𝛿</m:t>
                          </m:r>
                          <m:sSup>
                            <m:sSupPr>
                              <m:ctrlPr>
                                <a:rPr lang="en-US" sz="2600" b="0" i="1" smtClean="0">
                                  <a:latin typeface="Cambria Math" panose="02040503050406030204" pitchFamily="18" charset="0"/>
                                  <a:ea typeface="Cambria Math" panose="02040503050406030204" pitchFamily="18" charset="0"/>
                                </a:rPr>
                              </m:ctrlPr>
                            </m:sSupPr>
                            <m:e>
                              <m:r>
                                <a:rPr lang="en-US" sz="2600" b="0" i="1" smtClean="0">
                                  <a:latin typeface="Cambria Math" panose="02040503050406030204" pitchFamily="18" charset="0"/>
                                  <a:ea typeface="Cambria Math" panose="02040503050406030204" pitchFamily="18" charset="0"/>
                                </a:rPr>
                                <m:t>𝑡</m:t>
                              </m:r>
                            </m:e>
                            <m:sup>
                              <m:r>
                                <a:rPr lang="en-US" sz="2600" b="0" i="1" smtClean="0">
                                  <a:latin typeface="Cambria Math" panose="02040503050406030204" pitchFamily="18" charset="0"/>
                                  <a:ea typeface="Cambria Math" panose="02040503050406030204" pitchFamily="18" charset="0"/>
                                </a:rPr>
                                <m:t>2</m:t>
                              </m:r>
                            </m:sup>
                          </m:sSup>
                        </m:den>
                      </m:f>
                      <m:r>
                        <a:rPr lang="en-US" sz="2600" b="0" i="1" smtClean="0">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𝑢</m:t>
                      </m:r>
                      <m:r>
                        <m:rPr>
                          <m:nor/>
                        </m:rPr>
                        <a:rPr lang="en-US" sz="2600" b="0" i="0" smtClean="0">
                          <a:latin typeface="Cambria Math" panose="02040503050406030204" pitchFamily="18" charset="0"/>
                          <a:ea typeface="Cambria Math" panose="02040503050406030204" pitchFamily="18" charset="0"/>
                        </a:rPr>
                        <m:t> </m:t>
                      </m:r>
                      <m:r>
                        <m:rPr>
                          <m:nor/>
                        </m:rPr>
                        <a:rPr lang="en-US" sz="2600"/>
                        <m:t>= 0,   </m:t>
                      </m:r>
                      <m:r>
                        <m:rPr>
                          <m:nor/>
                        </m:rPr>
                        <a:rPr lang="en-US" sz="2600"/>
                        <m:t>u</m:t>
                      </m:r>
                      <m:sSub>
                        <m:sSubPr>
                          <m:ctrlPr>
                            <a:rPr lang="en-US" sz="2600" i="1">
                              <a:latin typeface="Cambria Math" panose="02040503050406030204" pitchFamily="18" charset="0"/>
                            </a:rPr>
                          </m:ctrlPr>
                        </m:sSubPr>
                        <m:e>
                          <m:r>
                            <a:rPr lang="en-US" sz="2600" i="1">
                              <a:latin typeface="Cambria Math" panose="02040503050406030204" pitchFamily="18" charset="0"/>
                            </a:rPr>
                            <m:t>|</m:t>
                          </m:r>
                        </m:e>
                        <m:sub>
                          <m:r>
                            <a:rPr lang="en-US" sz="2600" i="1">
                              <a:latin typeface="Cambria Math" panose="02040503050406030204" pitchFamily="18" charset="0"/>
                              <a:ea typeface="Cambria Math" panose="02040503050406030204" pitchFamily="18" charset="0"/>
                            </a:rPr>
                            <m:t>𝛿</m:t>
                          </m:r>
                          <m:r>
                            <m:rPr>
                              <m:sty m:val="p"/>
                            </m:rPr>
                            <a:rPr lang="el-GR" sz="2600" i="1">
                              <a:latin typeface="Cambria Math" panose="02040503050406030204" pitchFamily="18" charset="0"/>
                              <a:ea typeface="Cambria Math" panose="02040503050406030204" pitchFamily="18" charset="0"/>
                            </a:rPr>
                            <m:t>Ω</m:t>
                          </m:r>
                        </m:sub>
                      </m:sSub>
                      <m:r>
                        <m:rPr>
                          <m:nor/>
                        </m:rPr>
                        <a:rPr lang="en-US" sz="2600"/>
                        <m:t> = </m:t>
                      </m:r>
                      <m:r>
                        <m:rPr>
                          <m:nor/>
                        </m:rPr>
                        <a:rPr lang="en-US" sz="2600" b="0" i="0" smtClean="0"/>
                        <m:t>0, </m:t>
                      </m:r>
                      <m:sSub>
                        <m:sSubPr>
                          <m:ctrlPr>
                            <a:rPr lang="en-US" sz="2600" b="0" i="1" smtClean="0">
                              <a:latin typeface="Cambria Math" panose="02040503050406030204" pitchFamily="18" charset="0"/>
                            </a:rPr>
                          </m:ctrlPr>
                        </m:sSubPr>
                        <m:e>
                          <m:d>
                            <m:dPr>
                              <m:begChr m:val=""/>
                              <m:endChr m:val="|"/>
                              <m:ctrlPr>
                                <a:rPr lang="en-US" sz="2600" i="1">
                                  <a:latin typeface="Cambria Math" panose="02040503050406030204" pitchFamily="18" charset="0"/>
                                </a:rPr>
                              </m:ctrlPr>
                            </m:dPr>
                            <m:e>
                              <m:f>
                                <m:fPr>
                                  <m:ctrlPr>
                                    <a:rPr lang="en-US" sz="2600" i="1">
                                      <a:latin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𝛿</m:t>
                                  </m:r>
                                  <m:r>
                                    <a:rPr lang="en-US" sz="2600" i="1">
                                      <a:latin typeface="Cambria Math" panose="02040503050406030204" pitchFamily="18" charset="0"/>
                                      <a:ea typeface="Cambria Math" panose="02040503050406030204" pitchFamily="18" charset="0"/>
                                    </a:rPr>
                                    <m:t>𝑢</m:t>
                                  </m:r>
                                </m:num>
                                <m:den>
                                  <m:r>
                                    <a:rPr lang="en-US" sz="2600" i="1">
                                      <a:latin typeface="Cambria Math" panose="02040503050406030204" pitchFamily="18" charset="0"/>
                                      <a:ea typeface="Cambria Math" panose="02040503050406030204" pitchFamily="18" charset="0"/>
                                    </a:rPr>
                                    <m:t>𝛿</m:t>
                                  </m:r>
                                  <m:r>
                                    <a:rPr lang="en-US" sz="2600" i="1">
                                      <a:latin typeface="Cambria Math" panose="02040503050406030204" pitchFamily="18" charset="0"/>
                                      <a:ea typeface="Cambria Math" panose="02040503050406030204" pitchFamily="18" charset="0"/>
                                    </a:rPr>
                                    <m:t>𝑡</m:t>
                                  </m:r>
                                </m:den>
                              </m:f>
                            </m:e>
                          </m:d>
                        </m:e>
                        <m:sub>
                          <m:r>
                            <a:rPr lang="en-US" sz="2600" b="0" i="1" smtClean="0">
                              <a:latin typeface="Cambria Math" panose="02040503050406030204" pitchFamily="18" charset="0"/>
                              <a:ea typeface="Cambria Math" panose="02040503050406030204" pitchFamily="18" charset="0"/>
                            </a:rPr>
                            <m:t>𝛿</m:t>
                          </m:r>
                          <m:r>
                            <m:rPr>
                              <m:sty m:val="p"/>
                            </m:rPr>
                            <a:rPr lang="el-GR" sz="2600" b="0" i="1" smtClean="0">
                              <a:latin typeface="Cambria Math" panose="02040503050406030204" pitchFamily="18" charset="0"/>
                              <a:ea typeface="Cambria Math" panose="02040503050406030204" pitchFamily="18" charset="0"/>
                            </a:rPr>
                            <m:t>Ω</m:t>
                          </m:r>
                        </m:sub>
                      </m:sSub>
                      <m:r>
                        <a:rPr lang="en-US" sz="2600" b="0" i="1" smtClean="0">
                          <a:latin typeface="Cambria Math" panose="02040503050406030204" pitchFamily="18" charset="0"/>
                        </a:rPr>
                        <m:t>=0    (1)</m:t>
                      </m:r>
                    </m:oMath>
                  </m:oMathPara>
                </a14:m>
                <a:endParaRPr lang="en-US" sz="1800" dirty="0"/>
              </a:p>
              <a:p>
                <a:pPr marL="0" indent="0">
                  <a:spcBef>
                    <a:spcPts val="0"/>
                  </a:spcBef>
                  <a:buNone/>
                </a:pPr>
                <a:r>
                  <a:rPr lang="en-US" sz="1800" dirty="0"/>
                  <a:t>Where</a:t>
                </a:r>
              </a:p>
              <a:p>
                <a:pPr>
                  <a:lnSpc>
                    <a:spcPct val="100000"/>
                  </a:lnSpc>
                  <a:spcBef>
                    <a:spcPts val="0"/>
                  </a:spcBef>
                  <a:buFontTx/>
                  <a:buChar char="-"/>
                </a:pPr>
                <a:r>
                  <a:rPr lang="en-US" sz="1800" dirty="0"/>
                  <a:t>u is the sought solution,</a:t>
                </a:r>
              </a:p>
              <a:p>
                <a:pPr>
                  <a:lnSpc>
                    <a:spcPct val="100000"/>
                  </a:lnSpc>
                  <a:spcBef>
                    <a:spcPts val="0"/>
                  </a:spcBef>
                  <a:buFontTx/>
                  <a:buChar char="-"/>
                </a:pPr>
                <a14:m>
                  <m:oMath xmlns:m="http://schemas.openxmlformats.org/officeDocument/2006/math">
                    <m:r>
                      <m:rPr>
                        <m:sty m:val="p"/>
                      </m:rPr>
                      <a:rPr lang="el-GR" sz="1800" i="1">
                        <a:latin typeface="Cambria Math" panose="02040503050406030204" pitchFamily="18" charset="0"/>
                        <a:ea typeface="Cambria Math" panose="02040503050406030204" pitchFamily="18" charset="0"/>
                      </a:rPr>
                      <m:t>Ω</m:t>
                    </m:r>
                  </m:oMath>
                </a14:m>
                <a:r>
                  <a:rPr lang="en-US" sz="1800" dirty="0"/>
                  <a:t> is the space domain – see next slide,</a:t>
                </a:r>
              </a:p>
              <a:p>
                <a:pPr>
                  <a:lnSpc>
                    <a:spcPct val="100000"/>
                  </a:lnSpc>
                  <a:spcBef>
                    <a:spcPts val="0"/>
                  </a:spcBef>
                  <a:buFontTx/>
                  <a:buChar char="-"/>
                </a:pPr>
                <a:r>
                  <a:rPr lang="en-US" sz="1800" dirty="0"/>
                  <a:t>c is the wave speed.</a:t>
                </a:r>
              </a:p>
              <a:p>
                <a:pPr marL="0" indent="0">
                  <a:buNone/>
                </a:pPr>
                <a:r>
                  <a:rPr lang="en-US" sz="1800" dirty="0"/>
                  <a:t>We transform (1) into</a:t>
                </a: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𝛿</m:t>
                          </m:r>
                          <m:r>
                            <a:rPr lang="en-US" i="1">
                              <a:latin typeface="Cambria Math" panose="02040503050406030204" pitchFamily="18" charset="0"/>
                              <a:ea typeface="Cambria Math" panose="02040503050406030204" pitchFamily="18" charset="0"/>
                            </a:rPr>
                            <m:t>𝑢</m:t>
                          </m:r>
                        </m:num>
                        <m:den>
                          <m:r>
                            <a:rPr lang="en-US" i="1">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𝑡</m:t>
                          </m:r>
                        </m:den>
                      </m:f>
                      <m:r>
                        <m:rPr>
                          <m:nor/>
                        </m:rPr>
                        <a:rPr lang="en-US" i="1">
                          <a:latin typeface="Cambria Math" panose="02040503050406030204" pitchFamily="18" charset="0"/>
                          <a:ea typeface="Cambria Math" panose="02040503050406030204" pitchFamily="18" charset="0"/>
                        </a:rPr>
                        <m:t> = </m:t>
                      </m:r>
                      <m:r>
                        <m:rPr>
                          <m:nor/>
                        </m:rPr>
                        <a:rPr lang="en-US" b="0" i="1" smtClean="0">
                          <a:latin typeface="Cambria Math" panose="02040503050406030204" pitchFamily="18" charset="0"/>
                          <a:ea typeface="Cambria Math" panose="02040503050406030204" pitchFamily="18" charset="0"/>
                        </a:rPr>
                        <m:t>v</m:t>
                      </m:r>
                      <m:r>
                        <m:rPr>
                          <m:nor/>
                        </m:rPr>
                        <a:rPr lang="en-US" b="0" i="1" smtClean="0">
                          <a:latin typeface="Cambria Math" panose="02040503050406030204" pitchFamily="18" charset="0"/>
                          <a:ea typeface="Cambria Math" panose="02040503050406030204" pitchFamily="18" charset="0"/>
                        </a:rPr>
                        <m:t>       </m:t>
                      </m:r>
                    </m:oMath>
                  </m:oMathPara>
                </a14:m>
                <a:endParaRPr lang="en-US" sz="1800" dirty="0"/>
              </a:p>
              <a:p>
                <a:pPr marL="0" indent="0">
                  <a:lnSpc>
                    <a:spcPct val="110000"/>
                  </a:lnSpc>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𝑣</m:t>
                          </m:r>
                        </m:num>
                        <m:den>
                          <m:r>
                            <a:rPr lang="en-US" i="1">
                              <a:latin typeface="Cambria Math" panose="02040503050406030204" pitchFamily="18" charset="0"/>
                              <a:ea typeface="Cambria Math" panose="02040503050406030204" pitchFamily="18" charset="0"/>
                            </a:rPr>
                            <m:t>𝛿</m:t>
                          </m:r>
                          <m:r>
                            <a:rPr lang="en-US" i="1">
                              <a:latin typeface="Cambria Math" panose="02040503050406030204" pitchFamily="18" charset="0"/>
                              <a:ea typeface="Cambria Math" panose="02040503050406030204" pitchFamily="18" charset="0"/>
                            </a:rPr>
                            <m:t>𝑡</m:t>
                          </m:r>
                        </m:den>
                      </m:f>
                      <m:r>
                        <m:rPr>
                          <m:nor/>
                        </m:rPr>
                        <a:rPr lang="en-US" i="1">
                          <a:latin typeface="Cambria Math" panose="02040503050406030204" pitchFamily="18" charset="0"/>
                          <a:ea typeface="Cambria Math" panose="02040503050406030204" pitchFamily="18" charset="0"/>
                        </a:rPr>
                        <m:t> =</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m:t>
                          </m:r>
                        </m:e>
                        <m:sup>
                          <m:r>
                            <a:rPr lang="en-US" b="0" i="1" smtClean="0">
                              <a:latin typeface="Cambria Math" panose="02040503050406030204" pitchFamily="18" charset="0"/>
                              <a:ea typeface="Cambria Math" panose="02040503050406030204" pitchFamily="18" charset="0"/>
                            </a:rPr>
                            <m:t>2</m:t>
                          </m:r>
                        </m:sup>
                      </m:sSup>
                      <m:r>
                        <m:rPr>
                          <m:sty m:val="p"/>
                        </m:rPr>
                        <a:rPr lang="el-GR" i="1" smtClean="0">
                          <a:latin typeface="Cambria Math" panose="02040503050406030204" pitchFamily="18" charset="0"/>
                          <a:ea typeface="Cambria Math" panose="02040503050406030204" pitchFamily="18" charset="0"/>
                        </a:rPr>
                        <m:t>Δ</m:t>
                      </m:r>
                      <m:r>
                        <a:rPr lang="en-US" b="0" i="1" smtClean="0">
                          <a:latin typeface="Cambria Math" panose="02040503050406030204" pitchFamily="18" charset="0"/>
                          <a:ea typeface="Cambria Math" panose="02040503050406030204" pitchFamily="18" charset="0"/>
                        </a:rPr>
                        <m:t>𝑢</m:t>
                      </m:r>
                    </m:oMath>
                  </m:oMathPara>
                </a14:m>
                <a:endParaRPr lang="en-US" sz="1800" dirty="0"/>
              </a:p>
              <a:p>
                <a:pPr marL="0" indent="0">
                  <a:buNone/>
                </a:pPr>
                <a:r>
                  <a:rPr lang="en-US" sz="1800" dirty="0"/>
                  <a:t>The features illustrated on this example are</a:t>
                </a:r>
              </a:p>
              <a:p>
                <a:pPr>
                  <a:buFontTx/>
                  <a:buChar char="-"/>
                </a:pPr>
                <a:r>
                  <a:rPr lang="en-US" sz="1800" dirty="0"/>
                  <a:t>Using an arbitrary </a:t>
                </a:r>
                <a:r>
                  <a:rPr lang="en-US" sz="1800" dirty="0" err="1"/>
                  <a:t>Runge-Kutta</a:t>
                </a:r>
                <a:r>
                  <a:rPr lang="en-US" sz="1800" dirty="0"/>
                  <a:t> method for time discretization,</a:t>
                </a:r>
              </a:p>
              <a:p>
                <a:pPr>
                  <a:buFontTx/>
                  <a:buChar char="-"/>
                </a:pPr>
                <a:r>
                  <a:rPr lang="en-US" sz="1800" dirty="0"/>
                  <a:t>Time-</a:t>
                </a:r>
                <a:r>
                  <a:rPr lang="en-US" sz="1800" dirty="0" err="1"/>
                  <a:t>adaptivity</a:t>
                </a:r>
                <a:r>
                  <a:rPr lang="en-US" sz="1800" dirty="0"/>
                  <a:t> using embedded </a:t>
                </a:r>
                <a:r>
                  <a:rPr lang="en-US" sz="1800" dirty="0" err="1"/>
                  <a:t>Runge-Kutta</a:t>
                </a:r>
                <a:r>
                  <a:rPr lang="en-US" sz="1800" dirty="0"/>
                  <a:t> methods.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31799" y="1054100"/>
                <a:ext cx="11528425" cy="5084763"/>
              </a:xfrm>
              <a:blipFill>
                <a:blip r:embed="rId2"/>
                <a:stretch>
                  <a:fillRect l="-370" t="-959" b="-1319"/>
                </a:stretch>
              </a:blipFill>
            </p:spPr>
            <p:txBody>
              <a:bodyPr/>
              <a:lstStyle/>
              <a:p>
                <a:r>
                  <a:rPr lang="en-US">
                    <a:noFill/>
                  </a:rPr>
                  <a:t> </a:t>
                </a:r>
              </a:p>
            </p:txBody>
          </p:sp>
        </mc:Fallback>
      </mc:AlternateContent>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spTree>
    <p:extLst>
      <p:ext uri="{BB962C8B-B14F-4D97-AF65-F5344CB8AC3E}">
        <p14:creationId xmlns:p14="http://schemas.microsoft.com/office/powerpoint/2010/main" val="1762015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Example &gt; Wave Equation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3257" y="1865562"/>
            <a:ext cx="4386183" cy="3508947"/>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3077" y="1865562"/>
            <a:ext cx="4393802" cy="3515042"/>
          </a:xfrm>
          <a:prstGeom prst="rect">
            <a:avLst/>
          </a:prstGeom>
        </p:spPr>
      </p:pic>
      <p:sp>
        <p:nvSpPr>
          <p:cNvPr id="11" name="TextBox 10"/>
          <p:cNvSpPr txBox="1"/>
          <p:nvPr/>
        </p:nvSpPr>
        <p:spPr>
          <a:xfrm>
            <a:off x="3962400" y="1165860"/>
            <a:ext cx="4267200" cy="369332"/>
          </a:xfrm>
          <a:prstGeom prst="rect">
            <a:avLst/>
          </a:prstGeom>
          <a:noFill/>
        </p:spPr>
        <p:txBody>
          <a:bodyPr wrap="square" rtlCol="0">
            <a:spAutoFit/>
          </a:bodyPr>
          <a:lstStyle/>
          <a:p>
            <a:pPr algn="ctr"/>
            <a:r>
              <a:rPr lang="en-US" dirty="0"/>
              <a:t>u (left), v(right), t = 1e-2s</a:t>
            </a:r>
          </a:p>
        </p:txBody>
      </p:sp>
    </p:spTree>
    <p:extLst>
      <p:ext uri="{BB962C8B-B14F-4D97-AF65-F5344CB8AC3E}">
        <p14:creationId xmlns:p14="http://schemas.microsoft.com/office/powerpoint/2010/main" val="1423728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Example &gt; Wave Equation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3257" y="1865562"/>
            <a:ext cx="4386183" cy="3508946"/>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3077" y="1865562"/>
            <a:ext cx="4393802" cy="3515041"/>
          </a:xfrm>
          <a:prstGeom prst="rect">
            <a:avLst/>
          </a:prstGeom>
        </p:spPr>
      </p:pic>
      <p:sp>
        <p:nvSpPr>
          <p:cNvPr id="11" name="TextBox 10"/>
          <p:cNvSpPr txBox="1"/>
          <p:nvPr/>
        </p:nvSpPr>
        <p:spPr>
          <a:xfrm>
            <a:off x="3962400" y="1165860"/>
            <a:ext cx="4267200" cy="369332"/>
          </a:xfrm>
          <a:prstGeom prst="rect">
            <a:avLst/>
          </a:prstGeom>
          <a:noFill/>
        </p:spPr>
        <p:txBody>
          <a:bodyPr wrap="square" rtlCol="0">
            <a:spAutoFit/>
          </a:bodyPr>
          <a:lstStyle/>
          <a:p>
            <a:pPr algn="ctr"/>
            <a:r>
              <a:rPr lang="en-US" dirty="0"/>
              <a:t>u (left), v(right), t = 5.1e-1s</a:t>
            </a:r>
          </a:p>
        </p:txBody>
      </p:sp>
    </p:spTree>
    <p:extLst>
      <p:ext uri="{BB962C8B-B14F-4D97-AF65-F5344CB8AC3E}">
        <p14:creationId xmlns:p14="http://schemas.microsoft.com/office/powerpoint/2010/main" val="400133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Example &gt; Wave Equation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3257" y="1865562"/>
            <a:ext cx="4386183" cy="3508946"/>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3077" y="1865562"/>
            <a:ext cx="4393802" cy="3515041"/>
          </a:xfrm>
          <a:prstGeom prst="rect">
            <a:avLst/>
          </a:prstGeom>
        </p:spPr>
      </p:pic>
      <p:sp>
        <p:nvSpPr>
          <p:cNvPr id="11" name="TextBox 10"/>
          <p:cNvSpPr txBox="1"/>
          <p:nvPr/>
        </p:nvSpPr>
        <p:spPr>
          <a:xfrm>
            <a:off x="3962400" y="1165860"/>
            <a:ext cx="4267200" cy="369332"/>
          </a:xfrm>
          <a:prstGeom prst="rect">
            <a:avLst/>
          </a:prstGeom>
          <a:noFill/>
        </p:spPr>
        <p:txBody>
          <a:bodyPr wrap="square" rtlCol="0">
            <a:spAutoFit/>
          </a:bodyPr>
          <a:lstStyle/>
          <a:p>
            <a:pPr algn="ctr"/>
            <a:r>
              <a:rPr lang="en-US" dirty="0"/>
              <a:t>u (left), v(right), t = 1.01s</a:t>
            </a:r>
          </a:p>
        </p:txBody>
      </p:sp>
    </p:spTree>
    <p:extLst>
      <p:ext uri="{BB962C8B-B14F-4D97-AF65-F5344CB8AC3E}">
        <p14:creationId xmlns:p14="http://schemas.microsoft.com/office/powerpoint/2010/main" val="28120938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Example &gt; Wave Equation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3257" y="1865562"/>
            <a:ext cx="4386183" cy="3508946"/>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3077" y="1865562"/>
            <a:ext cx="4393802" cy="3515041"/>
          </a:xfrm>
          <a:prstGeom prst="rect">
            <a:avLst/>
          </a:prstGeom>
        </p:spPr>
      </p:pic>
      <p:sp>
        <p:nvSpPr>
          <p:cNvPr id="11" name="TextBox 10"/>
          <p:cNvSpPr txBox="1"/>
          <p:nvPr/>
        </p:nvSpPr>
        <p:spPr>
          <a:xfrm>
            <a:off x="3962400" y="1165860"/>
            <a:ext cx="4267200" cy="369332"/>
          </a:xfrm>
          <a:prstGeom prst="rect">
            <a:avLst/>
          </a:prstGeom>
          <a:noFill/>
        </p:spPr>
        <p:txBody>
          <a:bodyPr wrap="square" rtlCol="0">
            <a:spAutoFit/>
          </a:bodyPr>
          <a:lstStyle/>
          <a:p>
            <a:pPr algn="ctr"/>
            <a:r>
              <a:rPr lang="en-US" dirty="0"/>
              <a:t>u (left), v(right), t = 1.51s</a:t>
            </a:r>
          </a:p>
        </p:txBody>
      </p:sp>
    </p:spTree>
    <p:extLst>
      <p:ext uri="{BB962C8B-B14F-4D97-AF65-F5344CB8AC3E}">
        <p14:creationId xmlns:p14="http://schemas.microsoft.com/office/powerpoint/2010/main" val="40022172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Example &gt; Wave Equation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3257" y="1865562"/>
            <a:ext cx="4386183" cy="3508946"/>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3077" y="1865562"/>
            <a:ext cx="4393802" cy="3515041"/>
          </a:xfrm>
          <a:prstGeom prst="rect">
            <a:avLst/>
          </a:prstGeom>
        </p:spPr>
      </p:pic>
      <p:sp>
        <p:nvSpPr>
          <p:cNvPr id="11" name="TextBox 10"/>
          <p:cNvSpPr txBox="1"/>
          <p:nvPr/>
        </p:nvSpPr>
        <p:spPr>
          <a:xfrm>
            <a:off x="3962400" y="1165860"/>
            <a:ext cx="4267200" cy="369332"/>
          </a:xfrm>
          <a:prstGeom prst="rect">
            <a:avLst/>
          </a:prstGeom>
          <a:noFill/>
        </p:spPr>
        <p:txBody>
          <a:bodyPr wrap="square" rtlCol="0">
            <a:spAutoFit/>
          </a:bodyPr>
          <a:lstStyle/>
          <a:p>
            <a:pPr algn="ctr"/>
            <a:r>
              <a:rPr lang="en-US" dirty="0"/>
              <a:t>u (left), v(right), t = 2.01s</a:t>
            </a:r>
          </a:p>
        </p:txBody>
      </p:sp>
    </p:spTree>
    <p:extLst>
      <p:ext uri="{BB962C8B-B14F-4D97-AF65-F5344CB8AC3E}">
        <p14:creationId xmlns:p14="http://schemas.microsoft.com/office/powerpoint/2010/main" val="2780437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Hermes2d Overview &gt; Features</a:t>
            </a:r>
          </a:p>
        </p:txBody>
      </p:sp>
      <p:sp>
        <p:nvSpPr>
          <p:cNvPr id="3" name="Content Placeholder 2"/>
          <p:cNvSpPr>
            <a:spLocks noGrp="1"/>
          </p:cNvSpPr>
          <p:nvPr>
            <p:ph idx="1"/>
          </p:nvPr>
        </p:nvSpPr>
        <p:spPr>
          <a:xfrm>
            <a:off x="431799" y="1054100"/>
            <a:ext cx="11528425" cy="5084763"/>
          </a:xfrm>
        </p:spPr>
        <p:txBody>
          <a:bodyPr>
            <a:normAutofit/>
          </a:bodyPr>
          <a:lstStyle/>
          <a:p>
            <a:pPr marL="0" indent="0">
              <a:buNone/>
            </a:pPr>
            <a:r>
              <a:rPr lang="en-US" sz="1800" dirty="0"/>
              <a:t>What can it do?</a:t>
            </a:r>
          </a:p>
          <a:p>
            <a:pPr>
              <a:buFontTx/>
              <a:buChar char="-"/>
            </a:pPr>
            <a:r>
              <a:rPr lang="en-US" sz="1600" dirty="0"/>
              <a:t>Stationary / Time-dependent / Harmonic equations</a:t>
            </a:r>
          </a:p>
          <a:p>
            <a:pPr>
              <a:buFontTx/>
              <a:buChar char="-"/>
            </a:pPr>
            <a:r>
              <a:rPr lang="en-US" sz="1600" dirty="0"/>
              <a:t>Number of manual, and automatic mesh refinement (AMR) options</a:t>
            </a:r>
          </a:p>
          <a:p>
            <a:pPr lvl="1">
              <a:buFontTx/>
              <a:buChar char="-"/>
            </a:pPr>
            <a:r>
              <a:rPr lang="en-US" sz="1400" dirty="0"/>
              <a:t>Granular AMR setup based on customizable error estimate calculations</a:t>
            </a:r>
          </a:p>
          <a:p>
            <a:pPr>
              <a:buFontTx/>
              <a:buChar char="-"/>
            </a:pPr>
            <a:r>
              <a:rPr lang="en-US" sz="1600" dirty="0"/>
              <a:t>Nonlinear equation handling using Newton’s and Picard’s method</a:t>
            </a:r>
          </a:p>
          <a:p>
            <a:pPr lvl="1">
              <a:buFontTx/>
              <a:buChar char="-"/>
            </a:pPr>
            <a:r>
              <a:rPr lang="en-US" sz="1400" dirty="0"/>
              <a:t>Fully automatic &amp; configurable Newton’s method with damping coefficient control, </a:t>
            </a:r>
            <a:r>
              <a:rPr lang="en-US" sz="1400" dirty="0" err="1"/>
              <a:t>jacobian</a:t>
            </a:r>
            <a:r>
              <a:rPr lang="en-US" sz="1400" dirty="0"/>
              <a:t> reuse control, arbitrary stopping criteria control</a:t>
            </a:r>
          </a:p>
          <a:p>
            <a:pPr>
              <a:buFontTx/>
              <a:buChar char="-"/>
            </a:pPr>
            <a:r>
              <a:rPr lang="en-US" sz="1600" dirty="0"/>
              <a:t>Time-</a:t>
            </a:r>
            <a:r>
              <a:rPr lang="en-US" sz="1600" dirty="0" err="1"/>
              <a:t>adaptivity</a:t>
            </a:r>
            <a:r>
              <a:rPr lang="en-US" sz="1600" dirty="0"/>
              <a:t>, Space-time </a:t>
            </a:r>
            <a:r>
              <a:rPr lang="en-US" sz="1600" dirty="0" err="1"/>
              <a:t>adaptivity</a:t>
            </a:r>
            <a:r>
              <a:rPr lang="en-US" sz="1600" dirty="0"/>
              <a:t> using embedded </a:t>
            </a:r>
            <a:r>
              <a:rPr lang="en-US" sz="1600" dirty="0" err="1"/>
              <a:t>Runge-Kutta</a:t>
            </a:r>
            <a:r>
              <a:rPr lang="en-US" sz="1600" dirty="0"/>
              <a:t> methods</a:t>
            </a:r>
          </a:p>
          <a:p>
            <a:pPr lvl="1">
              <a:buFontTx/>
              <a:buChar char="-"/>
            </a:pPr>
            <a:r>
              <a:rPr lang="en-US" sz="1400" dirty="0"/>
              <a:t>Time-error space distribution, arbitrary calculations of any error estimate pluggable into AMR, and time-step controllers</a:t>
            </a:r>
          </a:p>
          <a:p>
            <a:pPr>
              <a:buFontTx/>
              <a:buChar char="-"/>
            </a:pPr>
            <a:r>
              <a:rPr lang="en-US" sz="1600" dirty="0"/>
              <a:t>Weak &amp; Strong coupled problems</a:t>
            </a:r>
          </a:p>
          <a:p>
            <a:pPr lvl="1">
              <a:buFontTx/>
              <a:buChar char="-"/>
            </a:pPr>
            <a:r>
              <a:rPr lang="en-US" sz="1400" dirty="0"/>
              <a:t>No matter what the coupling is, when you can write the weak formulation of your problem on paper, you can do that in Hermes2d as well.</a:t>
            </a:r>
          </a:p>
          <a:p>
            <a:pPr marL="0" indent="0">
              <a:buNone/>
            </a:pPr>
            <a:endParaRPr lang="en-US" sz="500" dirty="0"/>
          </a:p>
          <a:p>
            <a:pPr marL="0" indent="0">
              <a:buNone/>
            </a:pPr>
            <a:r>
              <a:rPr lang="en-US" sz="1800" dirty="0"/>
              <a:t>What it cannot do (does not do)</a:t>
            </a:r>
          </a:p>
          <a:p>
            <a:pPr>
              <a:buFontTx/>
              <a:buChar char="-"/>
            </a:pPr>
            <a:r>
              <a:rPr lang="cs-CZ" sz="1800" dirty="0"/>
              <a:t>Problem specific optimi</a:t>
            </a:r>
            <a:r>
              <a:rPr lang="en-US" sz="1800" dirty="0" err="1"/>
              <a:t>zations</a:t>
            </a:r>
            <a:r>
              <a:rPr lang="en-US" sz="1800" dirty="0"/>
              <a:t>, caching, shortcuts, etc.</a:t>
            </a:r>
          </a:p>
          <a:p>
            <a:pPr lvl="1">
              <a:buFontTx/>
              <a:buChar char="-"/>
            </a:pPr>
            <a:r>
              <a:rPr lang="en-US" sz="1400" dirty="0"/>
              <a:t>But #1: In some cases, the Hermes2D API provides methods that can be used for some optimizations.</a:t>
            </a:r>
          </a:p>
          <a:p>
            <a:pPr lvl="1">
              <a:buFontTx/>
              <a:buChar char="-"/>
            </a:pPr>
            <a:r>
              <a:rPr lang="en-US" sz="1400" dirty="0"/>
              <a:t>But #2: Due to the use of OOP, users of the library are welcome to sub-class Hermes2d core classes and implement the missing functionality.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spTree>
    <p:extLst>
      <p:ext uri="{BB962C8B-B14F-4D97-AF65-F5344CB8AC3E}">
        <p14:creationId xmlns:p14="http://schemas.microsoft.com/office/powerpoint/2010/main" val="15282087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Example &gt; Wave Equation</a:t>
            </a:r>
          </a:p>
        </p:txBody>
      </p:sp>
      <p:sp>
        <p:nvSpPr>
          <p:cNvPr id="3" name="Content Placeholder 2"/>
          <p:cNvSpPr>
            <a:spLocks noGrp="1"/>
          </p:cNvSpPr>
          <p:nvPr>
            <p:ph idx="1"/>
          </p:nvPr>
        </p:nvSpPr>
        <p:spPr>
          <a:xfrm>
            <a:off x="431799" y="1054100"/>
            <a:ext cx="11528425" cy="5084763"/>
          </a:xfrm>
        </p:spPr>
        <p:txBody>
          <a:bodyPr>
            <a:normAutofit/>
          </a:bodyPr>
          <a:lstStyle/>
          <a:p>
            <a:pPr marL="0" indent="0">
              <a:buNone/>
            </a:pPr>
            <a:r>
              <a:rPr lang="en-US" sz="1800" dirty="0"/>
              <a:t>Time-</a:t>
            </a:r>
            <a:r>
              <a:rPr lang="en-US" sz="1800" dirty="0" err="1"/>
              <a:t>adaptivity</a:t>
            </a:r>
            <a:r>
              <a:rPr lang="en-US" sz="1800" dirty="0"/>
              <a:t> using embedded </a:t>
            </a:r>
            <a:r>
              <a:rPr lang="en-US" sz="1800" dirty="0" err="1"/>
              <a:t>Runge-Kutta</a:t>
            </a:r>
            <a:r>
              <a:rPr lang="en-US" sz="1800" dirty="0"/>
              <a:t> methods</a:t>
            </a:r>
          </a:p>
          <a:p>
            <a:pPr marL="457200" lvl="1" indent="0">
              <a:buNone/>
            </a:pPr>
            <a:endParaRPr lang="en-US" sz="400" b="1" dirty="0">
              <a:solidFill>
                <a:srgbClr val="000000"/>
              </a:solidFill>
              <a:latin typeface="Consolas" panose="020B0609020204030204" pitchFamily="49" charset="0"/>
            </a:endParaRPr>
          </a:p>
          <a:p>
            <a:pPr marL="457200" lvl="1" indent="0">
              <a:buNone/>
            </a:pPr>
            <a:r>
              <a:rPr lang="en-US" sz="1000" b="1" dirty="0" err="1">
                <a:solidFill>
                  <a:srgbClr val="000000"/>
                </a:solidFill>
                <a:latin typeface="Consolas" panose="020B0609020204030204" pitchFamily="49" charset="0"/>
              </a:rPr>
              <a:t>runge_kutta.rk_time_step_newton</a:t>
            </a:r>
            <a:r>
              <a:rPr lang="en-US" sz="1000" b="1" dirty="0">
                <a:solidFill>
                  <a:srgbClr val="000000"/>
                </a:solidFill>
                <a:latin typeface="Consolas" panose="020B0609020204030204" pitchFamily="49" charset="0"/>
              </a:rPr>
              <a:t>(</a:t>
            </a:r>
            <a:r>
              <a:rPr lang="en-US" sz="1000" b="1" dirty="0" err="1">
                <a:solidFill>
                  <a:srgbClr val="000000"/>
                </a:solidFill>
                <a:latin typeface="Consolas" panose="020B0609020204030204" pitchFamily="49" charset="0"/>
              </a:rPr>
              <a:t>previous_solution</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new_solution</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time_error_function</a:t>
            </a:r>
            <a:r>
              <a:rPr lang="en-US" sz="1000" b="1" dirty="0">
                <a:solidFill>
                  <a:srgbClr val="000000"/>
                </a:solidFill>
                <a:latin typeface="Consolas" panose="020B0609020204030204" pitchFamily="49" charset="0"/>
              </a:rPr>
              <a:t>);</a:t>
            </a:r>
          </a:p>
          <a:p>
            <a:pPr marL="457200" lvl="1" indent="0">
              <a:buNone/>
            </a:pPr>
            <a:r>
              <a:rPr lang="en-US" sz="1000" b="1" dirty="0">
                <a:solidFill>
                  <a:srgbClr val="000000"/>
                </a:solidFill>
                <a:latin typeface="Consolas" panose="020B0609020204030204" pitchFamily="49" charset="0"/>
              </a:rPr>
              <a:t>...</a:t>
            </a:r>
          </a:p>
          <a:p>
            <a:pPr marL="457200" lvl="1" indent="0">
              <a:buNone/>
            </a:pPr>
            <a:r>
              <a:rPr lang="en-US" sz="1000" b="1" dirty="0">
                <a:solidFill>
                  <a:srgbClr val="000000"/>
                </a:solidFill>
                <a:latin typeface="Consolas" panose="020B0609020204030204" pitchFamily="49" charset="0"/>
              </a:rPr>
              <a:t>Hermes::Hermes2D::Views::</a:t>
            </a:r>
            <a:r>
              <a:rPr lang="en-US" sz="1000" b="1" dirty="0" err="1">
                <a:solidFill>
                  <a:srgbClr val="2B91AF"/>
                </a:solidFill>
                <a:latin typeface="Consolas" panose="020B0609020204030204" pitchFamily="49" charset="0"/>
              </a:rPr>
              <a:t>ScalarView</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time_error_view</a:t>
            </a:r>
            <a:r>
              <a:rPr lang="en-US" sz="1000" b="1" dirty="0">
                <a:solidFill>
                  <a:srgbClr val="000000"/>
                </a:solidFill>
                <a:latin typeface="Consolas" panose="020B0609020204030204" pitchFamily="49" charset="0"/>
              </a:rPr>
              <a:t>;</a:t>
            </a:r>
          </a:p>
          <a:p>
            <a:pPr marL="457200" lvl="1" indent="0">
              <a:buNone/>
            </a:pPr>
            <a:r>
              <a:rPr lang="en-US" sz="1000" b="1" dirty="0" err="1">
                <a:solidFill>
                  <a:srgbClr val="000000"/>
                </a:solidFill>
                <a:latin typeface="Consolas" panose="020B0609020204030204" pitchFamily="49" charset="0"/>
              </a:rPr>
              <a:t>time_error_view.show</a:t>
            </a:r>
            <a:r>
              <a:rPr lang="en-US" sz="1000" b="1" dirty="0">
                <a:solidFill>
                  <a:srgbClr val="000000"/>
                </a:solidFill>
                <a:latin typeface="Consolas" panose="020B0609020204030204" pitchFamily="49" charset="0"/>
              </a:rPr>
              <a:t>(</a:t>
            </a:r>
            <a:r>
              <a:rPr lang="en-US" sz="1000" b="1" dirty="0" err="1">
                <a:solidFill>
                  <a:srgbClr val="000000"/>
                </a:solidFill>
                <a:latin typeface="Consolas" panose="020B0609020204030204" pitchFamily="49" charset="0"/>
              </a:rPr>
              <a:t>time_error_function</a:t>
            </a:r>
            <a:r>
              <a:rPr lang="en-US" sz="1000" b="1" dirty="0">
                <a:solidFill>
                  <a:srgbClr val="000000"/>
                </a:solidFill>
                <a:latin typeface="Consolas" panose="020B0609020204030204" pitchFamily="49" charset="0"/>
              </a:rPr>
              <a:t>);</a:t>
            </a:r>
            <a:endParaRPr lang="en-US" sz="800" b="1" dirty="0">
              <a:solidFill>
                <a:srgbClr val="000000"/>
              </a:solidFill>
              <a:latin typeface="Consolas" panose="020B0609020204030204" pitchFamily="49" charset="0"/>
            </a:endParaRPr>
          </a:p>
          <a:p>
            <a:pPr marL="457200" lvl="1" indent="0">
              <a:buNone/>
            </a:pPr>
            <a:r>
              <a:rPr lang="en-US" sz="1000" b="1" dirty="0">
                <a:solidFill>
                  <a:srgbClr val="000000"/>
                </a:solidFill>
                <a:latin typeface="Consolas" panose="020B0609020204030204" pitchFamily="49" charset="0"/>
              </a:rPr>
              <a:t>...</a:t>
            </a:r>
          </a:p>
          <a:p>
            <a:pPr marL="457200" lvl="1" indent="0">
              <a:buNone/>
            </a:pPr>
            <a:r>
              <a:rPr lang="en-US" sz="1000" b="1" dirty="0" err="1">
                <a:solidFill>
                  <a:srgbClr val="2B91AF"/>
                </a:solidFill>
                <a:latin typeface="Consolas" panose="020B0609020204030204" pitchFamily="49" charset="0"/>
              </a:rPr>
              <a:t>DefaultNormCalculator</a:t>
            </a:r>
            <a:r>
              <a:rPr lang="en-US" sz="1000" b="1" dirty="0">
                <a:solidFill>
                  <a:srgbClr val="000000"/>
                </a:solidFill>
                <a:latin typeface="Consolas" panose="020B0609020204030204" pitchFamily="49" charset="0"/>
              </a:rPr>
              <a:t>&lt;</a:t>
            </a:r>
            <a:r>
              <a:rPr lang="en-US" sz="1000" b="1" dirty="0">
                <a:solidFill>
                  <a:srgbClr val="0000FF"/>
                </a:solidFill>
                <a:latin typeface="Consolas" panose="020B0609020204030204" pitchFamily="49" charset="0"/>
              </a:rPr>
              <a:t>double</a:t>
            </a:r>
            <a:r>
              <a:rPr lang="en-US" sz="1000" b="1" dirty="0">
                <a:solidFill>
                  <a:srgbClr val="000000"/>
                </a:solidFill>
                <a:latin typeface="Consolas" panose="020B0609020204030204" pitchFamily="49" charset="0"/>
              </a:rPr>
              <a:t>, </a:t>
            </a:r>
            <a:r>
              <a:rPr lang="en-US" sz="1000" b="1" dirty="0">
                <a:solidFill>
                  <a:srgbClr val="2F4F4F"/>
                </a:solidFill>
                <a:latin typeface="Consolas" panose="020B0609020204030204" pitchFamily="49" charset="0"/>
              </a:rPr>
              <a:t>HERMES_H1_NORM</a:t>
            </a:r>
            <a:r>
              <a:rPr lang="en-US" sz="1000" b="1" dirty="0">
                <a:solidFill>
                  <a:srgbClr val="000000"/>
                </a:solidFill>
                <a:latin typeface="Consolas" panose="020B0609020204030204" pitchFamily="49" charset="0"/>
              </a:rPr>
              <a:t>&gt; </a:t>
            </a:r>
            <a:r>
              <a:rPr lang="en-US" sz="1000" b="1" dirty="0" err="1">
                <a:solidFill>
                  <a:srgbClr val="000000"/>
                </a:solidFill>
                <a:latin typeface="Consolas" panose="020B0609020204030204" pitchFamily="49" charset="0"/>
              </a:rPr>
              <a:t>normCalculator</a:t>
            </a:r>
            <a:r>
              <a:rPr lang="en-US" sz="1000" b="1" dirty="0">
                <a:solidFill>
                  <a:srgbClr val="000000"/>
                </a:solidFill>
                <a:latin typeface="Consolas" panose="020B0609020204030204" pitchFamily="49" charset="0"/>
              </a:rPr>
              <a:t>;</a:t>
            </a:r>
          </a:p>
          <a:p>
            <a:pPr marL="457200" lvl="1" indent="0">
              <a:buNone/>
            </a:pPr>
            <a:r>
              <a:rPr lang="en-US" sz="1000" b="1" dirty="0" err="1">
                <a:solidFill>
                  <a:srgbClr val="000000"/>
                </a:solidFill>
                <a:latin typeface="Consolas" panose="020B0609020204030204" pitchFamily="49" charset="0"/>
              </a:rPr>
              <a:t>normCalculator.calculate_norms</a:t>
            </a:r>
            <a:r>
              <a:rPr lang="en-US" sz="1000" b="1" dirty="0">
                <a:solidFill>
                  <a:srgbClr val="000000"/>
                </a:solidFill>
                <a:latin typeface="Consolas" panose="020B0609020204030204" pitchFamily="49" charset="0"/>
              </a:rPr>
              <a:t>(</a:t>
            </a:r>
            <a:r>
              <a:rPr lang="en-US" sz="1000" b="1" dirty="0" err="1">
                <a:solidFill>
                  <a:srgbClr val="000000"/>
                </a:solidFill>
                <a:latin typeface="Consolas" panose="020B0609020204030204" pitchFamily="49" charset="0"/>
              </a:rPr>
              <a:t>time_error_function</a:t>
            </a:r>
            <a:r>
              <a:rPr lang="en-US" sz="1000" b="1" dirty="0">
                <a:solidFill>
                  <a:srgbClr val="000000"/>
                </a:solidFill>
                <a:latin typeface="Consolas" panose="020B0609020204030204" pitchFamily="49" charset="0"/>
              </a:rPr>
              <a:t>);</a:t>
            </a:r>
          </a:p>
          <a:p>
            <a:pPr marL="457200" lvl="1" indent="0">
              <a:buNone/>
            </a:pPr>
            <a:r>
              <a:rPr lang="en-US" sz="1000" b="1" dirty="0">
                <a:solidFill>
                  <a:srgbClr val="0000FF"/>
                </a:solidFill>
                <a:latin typeface="Consolas" panose="020B0609020204030204" pitchFamily="49" charset="0"/>
              </a:rPr>
              <a:t>double</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relative_time_error_estimate</a:t>
            </a:r>
            <a:r>
              <a:rPr lang="en-US" sz="1000" b="1" dirty="0">
                <a:solidFill>
                  <a:srgbClr val="000000"/>
                </a:solidFill>
                <a:latin typeface="Consolas" panose="020B0609020204030204" pitchFamily="49" charset="0"/>
              </a:rPr>
              <a:t> = </a:t>
            </a:r>
            <a:r>
              <a:rPr lang="en-US" sz="1000" b="1" dirty="0" err="1">
                <a:solidFill>
                  <a:srgbClr val="000000"/>
                </a:solidFill>
                <a:latin typeface="Consolas" panose="020B0609020204030204" pitchFamily="49" charset="0"/>
              </a:rPr>
              <a:t>normCalculator.get_total_norm_squared</a:t>
            </a:r>
            <a:r>
              <a:rPr lang="en-US" sz="1000" b="1" dirty="0">
                <a:solidFill>
                  <a:srgbClr val="000000"/>
                </a:solidFill>
                <a:latin typeface="Consolas" panose="020B0609020204030204" pitchFamily="49" charset="0"/>
              </a:rPr>
              <a:t>() * 100.;</a:t>
            </a:r>
          </a:p>
          <a:p>
            <a:pPr marL="457200" lvl="1" indent="0">
              <a:buNone/>
            </a:pPr>
            <a:endParaRPr lang="en-US" sz="1000" b="1" dirty="0"/>
          </a:p>
          <a:p>
            <a:pPr marL="457200" lvl="1" indent="0">
              <a:buNone/>
            </a:pPr>
            <a:endParaRPr lang="en-US" sz="1000" b="1" dirty="0"/>
          </a:p>
          <a:p>
            <a:pPr marL="457200" lvl="1" indent="0">
              <a:buNone/>
            </a:pPr>
            <a:endParaRPr lang="en-US" sz="1000" b="1" dirty="0"/>
          </a:p>
          <a:p>
            <a:pPr marL="457200" lvl="1" indent="0">
              <a:buNone/>
            </a:pPr>
            <a:endParaRPr lang="en-US" sz="1000" b="1" dirty="0"/>
          </a:p>
          <a:p>
            <a:pPr marL="457200" lvl="1" indent="0">
              <a:buNone/>
            </a:pPr>
            <a:endParaRPr lang="en-US" sz="1000" b="1" dirty="0"/>
          </a:p>
          <a:p>
            <a:pPr marL="457200" lvl="1" indent="0">
              <a:buNone/>
            </a:pPr>
            <a:endParaRPr lang="en-US" sz="1000" b="1" dirty="0"/>
          </a:p>
          <a:p>
            <a:pPr marL="457200" lvl="1" indent="0">
              <a:buNone/>
            </a:pPr>
            <a:r>
              <a:rPr lang="en-US" sz="1600" dirty="0"/>
              <a:t>Image – temporal error in u (top), v (bottom), t = 0.3s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4936" y="3511484"/>
            <a:ext cx="3014583" cy="241166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4937" y="815341"/>
            <a:ext cx="3014583" cy="2411666"/>
          </a:xfrm>
          <a:prstGeom prst="rect">
            <a:avLst/>
          </a:prstGeom>
        </p:spPr>
      </p:pic>
    </p:spTree>
    <p:extLst>
      <p:ext uri="{BB962C8B-B14F-4D97-AF65-F5344CB8AC3E}">
        <p14:creationId xmlns:p14="http://schemas.microsoft.com/office/powerpoint/2010/main" val="42725470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Example &gt; Wave Equation</a:t>
            </a:r>
          </a:p>
        </p:txBody>
      </p:sp>
      <p:sp>
        <p:nvSpPr>
          <p:cNvPr id="3" name="Content Placeholder 2"/>
          <p:cNvSpPr>
            <a:spLocks noGrp="1"/>
          </p:cNvSpPr>
          <p:nvPr>
            <p:ph idx="1"/>
          </p:nvPr>
        </p:nvSpPr>
        <p:spPr>
          <a:xfrm>
            <a:off x="431799" y="1054100"/>
            <a:ext cx="11528425" cy="5084763"/>
          </a:xfrm>
        </p:spPr>
        <p:txBody>
          <a:bodyPr>
            <a:normAutofit/>
          </a:bodyPr>
          <a:lstStyle/>
          <a:p>
            <a:pPr marL="0" indent="0">
              <a:buNone/>
            </a:pPr>
            <a:r>
              <a:rPr lang="en-US" sz="1800" dirty="0"/>
              <a:t>Time-</a:t>
            </a:r>
            <a:r>
              <a:rPr lang="en-US" sz="1800" dirty="0" err="1"/>
              <a:t>adaptivity</a:t>
            </a:r>
            <a:r>
              <a:rPr lang="en-US" sz="1800" dirty="0"/>
              <a:t> using embedded </a:t>
            </a:r>
            <a:r>
              <a:rPr lang="en-US" sz="1800" dirty="0" err="1"/>
              <a:t>Runge-Kutta</a:t>
            </a:r>
            <a:r>
              <a:rPr lang="en-US" sz="1800" dirty="0"/>
              <a:t> methods</a:t>
            </a:r>
          </a:p>
          <a:p>
            <a:pPr marL="457200" lvl="1" indent="0">
              <a:buNone/>
            </a:pPr>
            <a:endParaRPr lang="en-US" sz="400" b="1" dirty="0">
              <a:solidFill>
                <a:srgbClr val="000000"/>
              </a:solidFill>
              <a:latin typeface="Consolas" panose="020B0609020204030204" pitchFamily="49" charset="0"/>
            </a:endParaRPr>
          </a:p>
          <a:p>
            <a:pPr marL="457200" lvl="1" indent="0">
              <a:buNone/>
            </a:pPr>
            <a:r>
              <a:rPr lang="en-US" sz="1000" b="1" dirty="0" err="1">
                <a:solidFill>
                  <a:srgbClr val="000000"/>
                </a:solidFill>
                <a:latin typeface="Consolas" panose="020B0609020204030204" pitchFamily="49" charset="0"/>
              </a:rPr>
              <a:t>runge_kutta.rk_time_step_newton</a:t>
            </a:r>
            <a:r>
              <a:rPr lang="en-US" sz="1000" b="1" dirty="0">
                <a:solidFill>
                  <a:srgbClr val="000000"/>
                </a:solidFill>
                <a:latin typeface="Consolas" panose="020B0609020204030204" pitchFamily="49" charset="0"/>
              </a:rPr>
              <a:t>(</a:t>
            </a:r>
            <a:r>
              <a:rPr lang="en-US" sz="1000" b="1" dirty="0" err="1">
                <a:solidFill>
                  <a:srgbClr val="000000"/>
                </a:solidFill>
                <a:latin typeface="Consolas" panose="020B0609020204030204" pitchFamily="49" charset="0"/>
              </a:rPr>
              <a:t>previous_solution</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new_solution</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time_error_function</a:t>
            </a:r>
            <a:r>
              <a:rPr lang="en-US" sz="1000" b="1" dirty="0">
                <a:solidFill>
                  <a:srgbClr val="000000"/>
                </a:solidFill>
                <a:latin typeface="Consolas" panose="020B0609020204030204" pitchFamily="49" charset="0"/>
              </a:rPr>
              <a:t>);</a:t>
            </a:r>
          </a:p>
          <a:p>
            <a:pPr marL="457200" lvl="1" indent="0">
              <a:buNone/>
            </a:pPr>
            <a:r>
              <a:rPr lang="en-US" sz="1000" b="1" dirty="0">
                <a:solidFill>
                  <a:srgbClr val="000000"/>
                </a:solidFill>
                <a:latin typeface="Consolas" panose="020B0609020204030204" pitchFamily="49" charset="0"/>
              </a:rPr>
              <a:t>...</a:t>
            </a:r>
          </a:p>
          <a:p>
            <a:pPr marL="457200" lvl="1" indent="0">
              <a:buNone/>
            </a:pPr>
            <a:r>
              <a:rPr lang="en-US" sz="1000" b="1" dirty="0">
                <a:solidFill>
                  <a:srgbClr val="000000"/>
                </a:solidFill>
                <a:latin typeface="Consolas" panose="020B0609020204030204" pitchFamily="49" charset="0"/>
              </a:rPr>
              <a:t>Hermes::Hermes2D::Views::</a:t>
            </a:r>
            <a:r>
              <a:rPr lang="en-US" sz="1000" b="1" dirty="0" err="1">
                <a:solidFill>
                  <a:srgbClr val="2B91AF"/>
                </a:solidFill>
                <a:latin typeface="Consolas" panose="020B0609020204030204" pitchFamily="49" charset="0"/>
              </a:rPr>
              <a:t>ScalarView</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time_error_view</a:t>
            </a:r>
            <a:r>
              <a:rPr lang="en-US" sz="1000" b="1" dirty="0">
                <a:solidFill>
                  <a:srgbClr val="000000"/>
                </a:solidFill>
                <a:latin typeface="Consolas" panose="020B0609020204030204" pitchFamily="49" charset="0"/>
              </a:rPr>
              <a:t>;</a:t>
            </a:r>
          </a:p>
          <a:p>
            <a:pPr marL="457200" lvl="1" indent="0">
              <a:buNone/>
            </a:pPr>
            <a:r>
              <a:rPr lang="en-US" sz="1000" b="1" dirty="0" err="1">
                <a:solidFill>
                  <a:srgbClr val="000000"/>
                </a:solidFill>
                <a:latin typeface="Consolas" panose="020B0609020204030204" pitchFamily="49" charset="0"/>
              </a:rPr>
              <a:t>time_error_view.show</a:t>
            </a:r>
            <a:r>
              <a:rPr lang="en-US" sz="1000" b="1" dirty="0">
                <a:solidFill>
                  <a:srgbClr val="000000"/>
                </a:solidFill>
                <a:latin typeface="Consolas" panose="020B0609020204030204" pitchFamily="49" charset="0"/>
              </a:rPr>
              <a:t>(</a:t>
            </a:r>
            <a:r>
              <a:rPr lang="en-US" sz="1000" b="1" dirty="0" err="1">
                <a:solidFill>
                  <a:srgbClr val="000000"/>
                </a:solidFill>
                <a:latin typeface="Consolas" panose="020B0609020204030204" pitchFamily="49" charset="0"/>
              </a:rPr>
              <a:t>time_error_function</a:t>
            </a:r>
            <a:r>
              <a:rPr lang="en-US" sz="1000" b="1" dirty="0">
                <a:solidFill>
                  <a:srgbClr val="000000"/>
                </a:solidFill>
                <a:latin typeface="Consolas" panose="020B0609020204030204" pitchFamily="49" charset="0"/>
              </a:rPr>
              <a:t>);</a:t>
            </a:r>
            <a:endParaRPr lang="en-US" sz="800" b="1" dirty="0">
              <a:solidFill>
                <a:srgbClr val="000000"/>
              </a:solidFill>
              <a:latin typeface="Consolas" panose="020B0609020204030204" pitchFamily="49" charset="0"/>
            </a:endParaRPr>
          </a:p>
          <a:p>
            <a:pPr marL="457200" lvl="1" indent="0">
              <a:buNone/>
            </a:pPr>
            <a:r>
              <a:rPr lang="en-US" sz="1000" b="1" dirty="0">
                <a:solidFill>
                  <a:srgbClr val="000000"/>
                </a:solidFill>
                <a:latin typeface="Consolas" panose="020B0609020204030204" pitchFamily="49" charset="0"/>
              </a:rPr>
              <a:t>...</a:t>
            </a:r>
          </a:p>
          <a:p>
            <a:pPr marL="457200" lvl="1" indent="0">
              <a:buNone/>
            </a:pPr>
            <a:r>
              <a:rPr lang="en-US" sz="1000" b="1" dirty="0" err="1">
                <a:solidFill>
                  <a:srgbClr val="2B91AF"/>
                </a:solidFill>
                <a:latin typeface="Consolas" panose="020B0609020204030204" pitchFamily="49" charset="0"/>
              </a:rPr>
              <a:t>DefaultNormCalculator</a:t>
            </a:r>
            <a:r>
              <a:rPr lang="en-US" sz="1000" b="1" dirty="0">
                <a:solidFill>
                  <a:srgbClr val="000000"/>
                </a:solidFill>
                <a:latin typeface="Consolas" panose="020B0609020204030204" pitchFamily="49" charset="0"/>
              </a:rPr>
              <a:t>&lt;</a:t>
            </a:r>
            <a:r>
              <a:rPr lang="en-US" sz="1000" b="1" dirty="0">
                <a:solidFill>
                  <a:srgbClr val="0000FF"/>
                </a:solidFill>
                <a:latin typeface="Consolas" panose="020B0609020204030204" pitchFamily="49" charset="0"/>
              </a:rPr>
              <a:t>double</a:t>
            </a:r>
            <a:r>
              <a:rPr lang="en-US" sz="1000" b="1" dirty="0">
                <a:solidFill>
                  <a:srgbClr val="000000"/>
                </a:solidFill>
                <a:latin typeface="Consolas" panose="020B0609020204030204" pitchFamily="49" charset="0"/>
              </a:rPr>
              <a:t>, </a:t>
            </a:r>
            <a:r>
              <a:rPr lang="en-US" sz="1000" b="1" dirty="0">
                <a:solidFill>
                  <a:srgbClr val="2F4F4F"/>
                </a:solidFill>
                <a:latin typeface="Consolas" panose="020B0609020204030204" pitchFamily="49" charset="0"/>
              </a:rPr>
              <a:t>HERMES_H1_NORM</a:t>
            </a:r>
            <a:r>
              <a:rPr lang="en-US" sz="1000" b="1" dirty="0">
                <a:solidFill>
                  <a:srgbClr val="000000"/>
                </a:solidFill>
                <a:latin typeface="Consolas" panose="020B0609020204030204" pitchFamily="49" charset="0"/>
              </a:rPr>
              <a:t>&gt; </a:t>
            </a:r>
            <a:r>
              <a:rPr lang="en-US" sz="1000" b="1" dirty="0" err="1">
                <a:solidFill>
                  <a:srgbClr val="000000"/>
                </a:solidFill>
                <a:latin typeface="Consolas" panose="020B0609020204030204" pitchFamily="49" charset="0"/>
              </a:rPr>
              <a:t>normCalculator</a:t>
            </a:r>
            <a:r>
              <a:rPr lang="en-US" sz="1000" b="1" dirty="0">
                <a:solidFill>
                  <a:srgbClr val="000000"/>
                </a:solidFill>
                <a:latin typeface="Consolas" panose="020B0609020204030204" pitchFamily="49" charset="0"/>
              </a:rPr>
              <a:t>;</a:t>
            </a:r>
          </a:p>
          <a:p>
            <a:pPr marL="457200" lvl="1" indent="0">
              <a:buNone/>
            </a:pPr>
            <a:r>
              <a:rPr lang="en-US" sz="1000" b="1" dirty="0" err="1">
                <a:solidFill>
                  <a:srgbClr val="000000"/>
                </a:solidFill>
                <a:latin typeface="Consolas" panose="020B0609020204030204" pitchFamily="49" charset="0"/>
              </a:rPr>
              <a:t>normCalculator.calculate_norms</a:t>
            </a:r>
            <a:r>
              <a:rPr lang="en-US" sz="1000" b="1" dirty="0">
                <a:solidFill>
                  <a:srgbClr val="000000"/>
                </a:solidFill>
                <a:latin typeface="Consolas" panose="020B0609020204030204" pitchFamily="49" charset="0"/>
              </a:rPr>
              <a:t>(</a:t>
            </a:r>
            <a:r>
              <a:rPr lang="en-US" sz="1000" b="1" dirty="0" err="1">
                <a:solidFill>
                  <a:srgbClr val="000000"/>
                </a:solidFill>
                <a:latin typeface="Consolas" panose="020B0609020204030204" pitchFamily="49" charset="0"/>
              </a:rPr>
              <a:t>time_error_function</a:t>
            </a:r>
            <a:r>
              <a:rPr lang="en-US" sz="1000" b="1" dirty="0">
                <a:solidFill>
                  <a:srgbClr val="000000"/>
                </a:solidFill>
                <a:latin typeface="Consolas" panose="020B0609020204030204" pitchFamily="49" charset="0"/>
              </a:rPr>
              <a:t>);</a:t>
            </a:r>
          </a:p>
          <a:p>
            <a:pPr marL="457200" lvl="1" indent="0">
              <a:buNone/>
            </a:pPr>
            <a:r>
              <a:rPr lang="en-US" sz="1000" b="1" dirty="0">
                <a:solidFill>
                  <a:srgbClr val="0000FF"/>
                </a:solidFill>
                <a:latin typeface="Consolas" panose="020B0609020204030204" pitchFamily="49" charset="0"/>
              </a:rPr>
              <a:t>double</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relative_time_error_estimate</a:t>
            </a:r>
            <a:r>
              <a:rPr lang="en-US" sz="1000" b="1" dirty="0">
                <a:solidFill>
                  <a:srgbClr val="000000"/>
                </a:solidFill>
                <a:latin typeface="Consolas" panose="020B0609020204030204" pitchFamily="49" charset="0"/>
              </a:rPr>
              <a:t> = </a:t>
            </a:r>
            <a:r>
              <a:rPr lang="en-US" sz="1000" b="1" dirty="0" err="1">
                <a:solidFill>
                  <a:srgbClr val="000000"/>
                </a:solidFill>
                <a:latin typeface="Consolas" panose="020B0609020204030204" pitchFamily="49" charset="0"/>
              </a:rPr>
              <a:t>normCalculator.get_total_norm_squared</a:t>
            </a:r>
            <a:r>
              <a:rPr lang="en-US" sz="1000" b="1" dirty="0">
                <a:solidFill>
                  <a:srgbClr val="000000"/>
                </a:solidFill>
                <a:latin typeface="Consolas" panose="020B0609020204030204" pitchFamily="49" charset="0"/>
              </a:rPr>
              <a:t>() * 100.;</a:t>
            </a:r>
          </a:p>
          <a:p>
            <a:pPr marL="457200" lvl="1" indent="0">
              <a:buNone/>
            </a:pPr>
            <a:endParaRPr lang="en-US" sz="1000" b="1" dirty="0"/>
          </a:p>
          <a:p>
            <a:pPr marL="457200" lvl="1" indent="0">
              <a:buNone/>
            </a:pPr>
            <a:endParaRPr lang="en-US" sz="1000" b="1" dirty="0"/>
          </a:p>
          <a:p>
            <a:pPr marL="457200" lvl="1" indent="0">
              <a:buNone/>
            </a:pPr>
            <a:endParaRPr lang="en-US" sz="1000" b="1" dirty="0"/>
          </a:p>
          <a:p>
            <a:pPr marL="457200" lvl="1" indent="0">
              <a:buNone/>
            </a:pPr>
            <a:endParaRPr lang="en-US" sz="1000" b="1" dirty="0"/>
          </a:p>
          <a:p>
            <a:pPr marL="457200" lvl="1" indent="0">
              <a:buNone/>
            </a:pPr>
            <a:endParaRPr lang="en-US" sz="1000" b="1" dirty="0"/>
          </a:p>
          <a:p>
            <a:pPr marL="457200" lvl="1" indent="0">
              <a:buNone/>
            </a:pPr>
            <a:endParaRPr lang="en-US" sz="1000" b="1" dirty="0"/>
          </a:p>
          <a:p>
            <a:pPr marL="457200" lvl="1" indent="0">
              <a:buNone/>
            </a:pPr>
            <a:r>
              <a:rPr lang="en-US" sz="1600" dirty="0"/>
              <a:t>Image – temporal error in u (top), v (bottom), t = 0.8s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4936" y="3511484"/>
            <a:ext cx="3014582" cy="241166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4937" y="815341"/>
            <a:ext cx="3014582" cy="2411666"/>
          </a:xfrm>
          <a:prstGeom prst="rect">
            <a:avLst/>
          </a:prstGeom>
        </p:spPr>
      </p:pic>
    </p:spTree>
    <p:extLst>
      <p:ext uri="{BB962C8B-B14F-4D97-AF65-F5344CB8AC3E}">
        <p14:creationId xmlns:p14="http://schemas.microsoft.com/office/powerpoint/2010/main" val="33245110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Example &gt; Benchmark Interior Layer </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31799" y="1054100"/>
                <a:ext cx="11528425" cy="5084763"/>
              </a:xfrm>
            </p:spPr>
            <p:txBody>
              <a:bodyPr>
                <a:normAutofit/>
              </a:bodyPr>
              <a:lstStyle/>
              <a:p>
                <a:pPr marL="0" indent="0">
                  <a:lnSpc>
                    <a:spcPct val="120000"/>
                  </a:lnSpc>
                  <a:buNone/>
                </a:pPr>
                <a:r>
                  <a:rPr lang="en-US" sz="1800" dirty="0"/>
                  <a:t>We solve the equation</a:t>
                </a:r>
              </a:p>
              <a:p>
                <a:pPr marL="0" indent="0">
                  <a:lnSpc>
                    <a:spcPct val="120000"/>
                  </a:lnSpc>
                  <a:buNone/>
                </a:pPr>
                <a:endParaRPr lang="en-US" sz="1800" dirty="0"/>
              </a:p>
              <a:p>
                <a:pPr marL="0" indent="0" algn="ctr">
                  <a:lnSpc>
                    <a:spcPct val="100000"/>
                  </a:lnSpc>
                  <a:buNone/>
                </a:pPr>
                <a14:m>
                  <m:oMathPara xmlns:m="http://schemas.openxmlformats.org/officeDocument/2006/math">
                    <m:oMathParaPr>
                      <m:jc m:val="center"/>
                    </m:oMathParaPr>
                    <m:oMath xmlns:m="http://schemas.openxmlformats.org/officeDocument/2006/math">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𝑢</m:t>
                      </m:r>
                      <m:r>
                        <m:rPr>
                          <m:nor/>
                        </m:rPr>
                        <a:rPr lang="en-US" sz="2400" b="0" i="0" smtClean="0">
                          <a:latin typeface="Cambria Math" panose="02040503050406030204" pitchFamily="18" charset="0"/>
                          <a:ea typeface="Cambria Math" panose="02040503050406030204" pitchFamily="18" charset="0"/>
                        </a:rPr>
                        <m:t> </m:t>
                      </m:r>
                      <m:r>
                        <m:rPr>
                          <m:nor/>
                        </m:rPr>
                        <a:rPr lang="en-US" sz="2400"/>
                        <m:t>= </m:t>
                      </m:r>
                      <m:r>
                        <m:rPr>
                          <m:nor/>
                        </m:rPr>
                        <a:rPr lang="en-US" sz="2400" b="0" i="0" smtClean="0"/>
                        <m:t>f</m:t>
                      </m:r>
                      <m:r>
                        <m:rPr>
                          <m:nor/>
                        </m:rPr>
                        <a:rPr lang="en-US" sz="2400"/>
                        <m:t>,   </m:t>
                      </m:r>
                      <m:r>
                        <m:rPr>
                          <m:nor/>
                        </m:rPr>
                        <a:rPr lang="en-US" sz="2400"/>
                        <m:t>u</m:t>
                      </m:r>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smtClean="0">
                              <a:latin typeface="Cambria Math" panose="02040503050406030204" pitchFamily="18" charset="0"/>
                              <a:ea typeface="Cambria Math" panose="02040503050406030204" pitchFamily="18" charset="0"/>
                            </a:rPr>
                            <m:t>𝛿</m:t>
                          </m:r>
                          <m:r>
                            <m:rPr>
                              <m:sty m:val="p"/>
                            </m:rPr>
                            <a:rPr lang="el-GR" sz="2400" i="1" smtClean="0">
                              <a:latin typeface="Cambria Math" panose="02040503050406030204" pitchFamily="18" charset="0"/>
                              <a:ea typeface="Cambria Math" panose="02040503050406030204" pitchFamily="18" charset="0"/>
                            </a:rPr>
                            <m:t>Ω</m:t>
                          </m:r>
                        </m:sub>
                      </m:sSub>
                      <m:r>
                        <m:rPr>
                          <m:nor/>
                        </m:rPr>
                        <a:rPr lang="en-US" sz="2400"/>
                        <m:t> = </m:t>
                      </m:r>
                      <m:acc>
                        <m:accPr>
                          <m:chr m:val="̃"/>
                          <m:ctrlPr>
                            <a:rPr lang="en-US" sz="240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𝑓</m:t>
                          </m:r>
                        </m:e>
                      </m:acc>
                    </m:oMath>
                  </m:oMathPara>
                </a14:m>
                <a:endParaRPr lang="en-US" sz="2400" dirty="0"/>
              </a:p>
              <a:p>
                <a:pPr marL="0" indent="0">
                  <a:lnSpc>
                    <a:spcPct val="100000"/>
                  </a:lnSpc>
                  <a:buNone/>
                </a:pPr>
                <a:endParaRPr lang="en-US" sz="1800" dirty="0"/>
              </a:p>
              <a:p>
                <a:pPr marL="0" indent="0">
                  <a:lnSpc>
                    <a:spcPct val="100000"/>
                  </a:lnSpc>
                  <a:buNone/>
                </a:pPr>
                <a:r>
                  <a:rPr lang="en-US" sz="1800" dirty="0"/>
                  <a:t>Where</a:t>
                </a:r>
              </a:p>
              <a:p>
                <a:pPr>
                  <a:buFontTx/>
                  <a:buChar char="-"/>
                </a:pPr>
                <a14:m>
                  <m:oMath xmlns:m="http://schemas.openxmlformats.org/officeDocument/2006/math">
                    <m:r>
                      <m:rPr>
                        <m:sty m:val="p"/>
                      </m:rPr>
                      <a:rPr lang="el-GR" sz="1800" i="1">
                        <a:latin typeface="Cambria Math" panose="02040503050406030204" pitchFamily="18" charset="0"/>
                        <a:ea typeface="Cambria Math" panose="02040503050406030204" pitchFamily="18" charset="0"/>
                      </a:rPr>
                      <m:t>Ω</m:t>
                    </m:r>
                  </m:oMath>
                </a14:m>
                <a:r>
                  <a:rPr lang="en-US" sz="1800" dirty="0"/>
                  <a:t> is the space domain - </a:t>
                </a:r>
                <a:r>
                  <a:rPr lang="it-IT" sz="1800" dirty="0"/>
                  <a:t>square (0, 1) x (0, 1)</a:t>
                </a:r>
                <a:r>
                  <a:rPr lang="en-US" sz="1800" dirty="0"/>
                  <a:t>,</a:t>
                </a:r>
              </a:p>
              <a:p>
                <a:pPr>
                  <a:buFontTx/>
                  <a:buChar char="-"/>
                </a:pPr>
                <a14:m>
                  <m:oMath xmlns:m="http://schemas.openxmlformats.org/officeDocument/2006/math">
                    <m:acc>
                      <m:accPr>
                        <m:chr m:val="̃"/>
                        <m:ctrlPr>
                          <a:rPr lang="en-US" sz="1800" b="0" i="1" smtClean="0">
                            <a:latin typeface="Cambria Math" panose="02040503050406030204" pitchFamily="18" charset="0"/>
                            <a:ea typeface="Cambria Math" panose="02040503050406030204" pitchFamily="18" charset="0"/>
                          </a:rPr>
                        </m:ctrlPr>
                      </m:accPr>
                      <m:e>
                        <m:r>
                          <a:rPr lang="en-US" sz="1800" b="0" i="1" smtClean="0">
                            <a:latin typeface="Cambria Math" panose="02040503050406030204" pitchFamily="18" charset="0"/>
                            <a:ea typeface="Cambria Math" panose="02040503050406030204" pitchFamily="18" charset="0"/>
                          </a:rPr>
                          <m:t>𝑓</m:t>
                        </m:r>
                      </m:e>
                    </m:acc>
                  </m:oMath>
                </a14:m>
                <a:r>
                  <a:rPr lang="en-US" sz="1800" dirty="0"/>
                  <a:t> is the (known) exact solution,</a:t>
                </a:r>
              </a:p>
              <a:p>
                <a:pPr>
                  <a:buFontTx/>
                  <a:buChar char="-"/>
                </a:pPr>
                <a14:m>
                  <m:oMath xmlns:m="http://schemas.openxmlformats.org/officeDocument/2006/math">
                    <m:r>
                      <a:rPr lang="en-US" sz="1800" b="0" i="1" smtClean="0">
                        <a:latin typeface="Cambria Math" panose="02040503050406030204" pitchFamily="18" charset="0"/>
                        <a:ea typeface="Cambria Math" panose="02040503050406030204" pitchFamily="18" charset="0"/>
                      </a:rPr>
                      <m:t>𝑓</m:t>
                    </m:r>
                  </m:oMath>
                </a14:m>
                <a:r>
                  <a:rPr lang="en-US" sz="1800" dirty="0"/>
                  <a:t> is the Laplacian of the exact solution,</a:t>
                </a:r>
              </a:p>
              <a:p>
                <a:pPr>
                  <a:buFontTx/>
                  <a:buChar char="-"/>
                </a:pPr>
                <a:r>
                  <a:rPr lang="en-US" sz="1800" dirty="0"/>
                  <a:t>u is the sought solution</a:t>
                </a:r>
                <a:endParaRPr lang="en-US" sz="1800" dirty="0">
                  <a:highlight>
                    <a:srgbClr val="FFFF00"/>
                  </a:highlight>
                </a:endParaRPr>
              </a:p>
              <a:p>
                <a:pPr marL="0" indent="0">
                  <a:buNone/>
                </a:pPr>
                <a:endParaRPr lang="en-US" sz="1800" dirty="0"/>
              </a:p>
              <a:p>
                <a:pPr marL="0" indent="0">
                  <a:buNone/>
                </a:pPr>
                <a:r>
                  <a:rPr lang="en-US" sz="1800" dirty="0"/>
                  <a:t>The features illustrated on this example are</a:t>
                </a:r>
              </a:p>
              <a:p>
                <a:pPr>
                  <a:buFontTx/>
                  <a:buChar char="-"/>
                </a:pPr>
                <a:r>
                  <a:rPr lang="en-US" sz="1800" dirty="0"/>
                  <a:t>Calculating exact error,</a:t>
                </a:r>
              </a:p>
              <a:p>
                <a:pPr>
                  <a:buFontTx/>
                  <a:buChar char="-"/>
                </a:pPr>
                <a:r>
                  <a:rPr lang="en-US" sz="1800" dirty="0"/>
                  <a:t>Anisotropic refinements usage in AMR.</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31799" y="1054100"/>
                <a:ext cx="11528425" cy="5084763"/>
              </a:xfrm>
              <a:blipFill>
                <a:blip r:embed="rId2"/>
                <a:stretch>
                  <a:fillRect l="-476" b="-1559"/>
                </a:stretch>
              </a:blipFill>
            </p:spPr>
            <p:txBody>
              <a:bodyPr/>
              <a:lstStyle/>
              <a:p>
                <a:r>
                  <a:rPr lang="en-US">
                    <a:noFill/>
                  </a:rPr>
                  <a:t> </a:t>
                </a:r>
              </a:p>
            </p:txBody>
          </p:sp>
        </mc:Fallback>
      </mc:AlternateContent>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spTree>
    <p:extLst>
      <p:ext uri="{BB962C8B-B14F-4D97-AF65-F5344CB8AC3E}">
        <p14:creationId xmlns:p14="http://schemas.microsoft.com/office/powerpoint/2010/main" val="16345289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Example &gt; Benchmark Interior Layer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0980" y="1865562"/>
            <a:ext cx="4210736" cy="3508947"/>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3077" y="1875548"/>
            <a:ext cx="4393802" cy="3495069"/>
          </a:xfrm>
          <a:prstGeom prst="rect">
            <a:avLst/>
          </a:prstGeom>
        </p:spPr>
      </p:pic>
      <p:sp>
        <p:nvSpPr>
          <p:cNvPr id="11" name="TextBox 10"/>
          <p:cNvSpPr txBox="1"/>
          <p:nvPr/>
        </p:nvSpPr>
        <p:spPr>
          <a:xfrm>
            <a:off x="3550920" y="1165860"/>
            <a:ext cx="5090160" cy="369332"/>
          </a:xfrm>
          <a:prstGeom prst="rect">
            <a:avLst/>
          </a:prstGeom>
          <a:noFill/>
        </p:spPr>
        <p:txBody>
          <a:bodyPr wrap="square" rtlCol="0">
            <a:spAutoFit/>
          </a:bodyPr>
          <a:lstStyle/>
          <a:p>
            <a:pPr algn="ctr"/>
            <a:r>
              <a:rPr lang="en-US" dirty="0"/>
              <a:t>solution (left), FE space (right), </a:t>
            </a:r>
            <a:r>
              <a:rPr lang="en-US" dirty="0" err="1"/>
              <a:t>adaptivity</a:t>
            </a:r>
            <a:r>
              <a:rPr lang="en-US" dirty="0"/>
              <a:t> step #1</a:t>
            </a:r>
          </a:p>
        </p:txBody>
      </p:sp>
    </p:spTree>
    <p:extLst>
      <p:ext uri="{BB962C8B-B14F-4D97-AF65-F5344CB8AC3E}">
        <p14:creationId xmlns:p14="http://schemas.microsoft.com/office/powerpoint/2010/main" val="2261031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Example &gt; Benchmark Interior Layer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0980" y="1865562"/>
            <a:ext cx="4210736" cy="3508946"/>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3077" y="1875548"/>
            <a:ext cx="4393801" cy="3495069"/>
          </a:xfrm>
          <a:prstGeom prst="rect">
            <a:avLst/>
          </a:prstGeom>
        </p:spPr>
      </p:pic>
      <p:sp>
        <p:nvSpPr>
          <p:cNvPr id="11" name="TextBox 10"/>
          <p:cNvSpPr txBox="1"/>
          <p:nvPr/>
        </p:nvSpPr>
        <p:spPr>
          <a:xfrm>
            <a:off x="3550920" y="1165860"/>
            <a:ext cx="5090160" cy="369332"/>
          </a:xfrm>
          <a:prstGeom prst="rect">
            <a:avLst/>
          </a:prstGeom>
          <a:noFill/>
        </p:spPr>
        <p:txBody>
          <a:bodyPr wrap="square" rtlCol="0">
            <a:spAutoFit/>
          </a:bodyPr>
          <a:lstStyle/>
          <a:p>
            <a:pPr algn="ctr"/>
            <a:r>
              <a:rPr lang="en-US" dirty="0"/>
              <a:t>solution (left), FE space (right), </a:t>
            </a:r>
            <a:r>
              <a:rPr lang="en-US" dirty="0" err="1"/>
              <a:t>adaptivity</a:t>
            </a:r>
            <a:r>
              <a:rPr lang="en-US" dirty="0"/>
              <a:t> step #2</a:t>
            </a:r>
          </a:p>
        </p:txBody>
      </p:sp>
    </p:spTree>
    <p:extLst>
      <p:ext uri="{BB962C8B-B14F-4D97-AF65-F5344CB8AC3E}">
        <p14:creationId xmlns:p14="http://schemas.microsoft.com/office/powerpoint/2010/main" val="13976752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Example &gt; Benchmark Interior Layer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0980" y="1865562"/>
            <a:ext cx="4210736" cy="3508946"/>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3077" y="1875548"/>
            <a:ext cx="4393801" cy="3495069"/>
          </a:xfrm>
          <a:prstGeom prst="rect">
            <a:avLst/>
          </a:prstGeom>
        </p:spPr>
      </p:pic>
      <p:sp>
        <p:nvSpPr>
          <p:cNvPr id="11" name="TextBox 10"/>
          <p:cNvSpPr txBox="1"/>
          <p:nvPr/>
        </p:nvSpPr>
        <p:spPr>
          <a:xfrm>
            <a:off x="3550920" y="1165860"/>
            <a:ext cx="5090160" cy="369332"/>
          </a:xfrm>
          <a:prstGeom prst="rect">
            <a:avLst/>
          </a:prstGeom>
          <a:noFill/>
        </p:spPr>
        <p:txBody>
          <a:bodyPr wrap="square" rtlCol="0">
            <a:spAutoFit/>
          </a:bodyPr>
          <a:lstStyle/>
          <a:p>
            <a:pPr algn="ctr"/>
            <a:r>
              <a:rPr lang="en-US" dirty="0"/>
              <a:t>solution (left), FE space (right), </a:t>
            </a:r>
            <a:r>
              <a:rPr lang="en-US" dirty="0" err="1"/>
              <a:t>adaptivity</a:t>
            </a:r>
            <a:r>
              <a:rPr lang="en-US" dirty="0"/>
              <a:t> step #3</a:t>
            </a:r>
          </a:p>
        </p:txBody>
      </p:sp>
    </p:spTree>
    <p:extLst>
      <p:ext uri="{BB962C8B-B14F-4D97-AF65-F5344CB8AC3E}">
        <p14:creationId xmlns:p14="http://schemas.microsoft.com/office/powerpoint/2010/main" val="3638789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Example &gt; Benchmark Interior Layer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0980" y="1865562"/>
            <a:ext cx="4210736" cy="3508946"/>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3077" y="1875548"/>
            <a:ext cx="4393801" cy="3495069"/>
          </a:xfrm>
          <a:prstGeom prst="rect">
            <a:avLst/>
          </a:prstGeom>
        </p:spPr>
      </p:pic>
      <p:sp>
        <p:nvSpPr>
          <p:cNvPr id="11" name="TextBox 10"/>
          <p:cNvSpPr txBox="1"/>
          <p:nvPr/>
        </p:nvSpPr>
        <p:spPr>
          <a:xfrm>
            <a:off x="3550920" y="1165860"/>
            <a:ext cx="5090160" cy="369332"/>
          </a:xfrm>
          <a:prstGeom prst="rect">
            <a:avLst/>
          </a:prstGeom>
          <a:noFill/>
        </p:spPr>
        <p:txBody>
          <a:bodyPr wrap="square" rtlCol="0">
            <a:spAutoFit/>
          </a:bodyPr>
          <a:lstStyle/>
          <a:p>
            <a:pPr algn="ctr"/>
            <a:r>
              <a:rPr lang="en-US" dirty="0"/>
              <a:t>solution (left), FE space (right), </a:t>
            </a:r>
            <a:r>
              <a:rPr lang="en-US" dirty="0" err="1"/>
              <a:t>adaptivity</a:t>
            </a:r>
            <a:r>
              <a:rPr lang="en-US" dirty="0"/>
              <a:t> step #6</a:t>
            </a:r>
          </a:p>
        </p:txBody>
      </p:sp>
    </p:spTree>
    <p:extLst>
      <p:ext uri="{BB962C8B-B14F-4D97-AF65-F5344CB8AC3E}">
        <p14:creationId xmlns:p14="http://schemas.microsoft.com/office/powerpoint/2010/main" val="20076036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Example &gt; Benchmark Interior Layer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0980" y="1865562"/>
            <a:ext cx="4210736" cy="3508946"/>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3077" y="1875548"/>
            <a:ext cx="4393801" cy="3495069"/>
          </a:xfrm>
          <a:prstGeom prst="rect">
            <a:avLst/>
          </a:prstGeom>
        </p:spPr>
      </p:pic>
      <p:sp>
        <p:nvSpPr>
          <p:cNvPr id="11" name="TextBox 10"/>
          <p:cNvSpPr txBox="1"/>
          <p:nvPr/>
        </p:nvSpPr>
        <p:spPr>
          <a:xfrm>
            <a:off x="3550920" y="1165860"/>
            <a:ext cx="5090160" cy="369332"/>
          </a:xfrm>
          <a:prstGeom prst="rect">
            <a:avLst/>
          </a:prstGeom>
          <a:noFill/>
        </p:spPr>
        <p:txBody>
          <a:bodyPr wrap="square" rtlCol="0">
            <a:spAutoFit/>
          </a:bodyPr>
          <a:lstStyle/>
          <a:p>
            <a:pPr algn="ctr"/>
            <a:r>
              <a:rPr lang="en-US" dirty="0"/>
              <a:t>solution (left), FE space (right), </a:t>
            </a:r>
            <a:r>
              <a:rPr lang="en-US" dirty="0" err="1"/>
              <a:t>adaptivity</a:t>
            </a:r>
            <a:r>
              <a:rPr lang="en-US" dirty="0"/>
              <a:t> step #11</a:t>
            </a:r>
          </a:p>
        </p:txBody>
      </p:sp>
    </p:spTree>
    <p:extLst>
      <p:ext uri="{BB962C8B-B14F-4D97-AF65-F5344CB8AC3E}">
        <p14:creationId xmlns:p14="http://schemas.microsoft.com/office/powerpoint/2010/main" val="29523767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Example &gt; Benchmark Interior Layer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0980" y="1865562"/>
            <a:ext cx="4210736" cy="3508946"/>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3077" y="1875548"/>
            <a:ext cx="4393801" cy="3495069"/>
          </a:xfrm>
          <a:prstGeom prst="rect">
            <a:avLst/>
          </a:prstGeom>
        </p:spPr>
      </p:pic>
      <p:sp>
        <p:nvSpPr>
          <p:cNvPr id="11" name="TextBox 10"/>
          <p:cNvSpPr txBox="1"/>
          <p:nvPr/>
        </p:nvSpPr>
        <p:spPr>
          <a:xfrm>
            <a:off x="3550920" y="1165860"/>
            <a:ext cx="5090160" cy="369332"/>
          </a:xfrm>
          <a:prstGeom prst="rect">
            <a:avLst/>
          </a:prstGeom>
          <a:noFill/>
        </p:spPr>
        <p:txBody>
          <a:bodyPr wrap="square" rtlCol="0">
            <a:spAutoFit/>
          </a:bodyPr>
          <a:lstStyle/>
          <a:p>
            <a:pPr algn="ctr"/>
            <a:r>
              <a:rPr lang="en-US" dirty="0"/>
              <a:t>solution (left), FE space (right), </a:t>
            </a:r>
            <a:r>
              <a:rPr lang="en-US" dirty="0" err="1"/>
              <a:t>adaptivity</a:t>
            </a:r>
            <a:r>
              <a:rPr lang="en-US" dirty="0"/>
              <a:t> step #19</a:t>
            </a:r>
          </a:p>
        </p:txBody>
      </p:sp>
    </p:spTree>
    <p:extLst>
      <p:ext uri="{BB962C8B-B14F-4D97-AF65-F5344CB8AC3E}">
        <p14:creationId xmlns:p14="http://schemas.microsoft.com/office/powerpoint/2010/main" val="2229660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Example &gt; Benchmark Interior Layer </a:t>
            </a:r>
          </a:p>
        </p:txBody>
      </p:sp>
      <p:sp>
        <p:nvSpPr>
          <p:cNvPr id="3" name="Content Placeholder 2"/>
          <p:cNvSpPr>
            <a:spLocks noGrp="1"/>
          </p:cNvSpPr>
          <p:nvPr>
            <p:ph idx="1"/>
          </p:nvPr>
        </p:nvSpPr>
        <p:spPr>
          <a:xfrm>
            <a:off x="431799" y="1054100"/>
            <a:ext cx="11528425" cy="5084763"/>
          </a:xfrm>
        </p:spPr>
        <p:txBody>
          <a:bodyPr>
            <a:normAutofit fontScale="92500" lnSpcReduction="20000"/>
          </a:bodyPr>
          <a:lstStyle/>
          <a:p>
            <a:pPr marL="0" indent="0">
              <a:buNone/>
            </a:pPr>
            <a:r>
              <a:rPr lang="en-US" sz="1800" dirty="0"/>
              <a:t>Calculating exact error – through sub-classing existing Hermes2D class </a:t>
            </a:r>
            <a:r>
              <a:rPr lang="en-US" sz="1800" b="1" dirty="0" err="1">
                <a:solidFill>
                  <a:srgbClr val="2B91AF"/>
                </a:solidFill>
                <a:latin typeface="Consolas" panose="020B0609020204030204" pitchFamily="49" charset="0"/>
              </a:rPr>
              <a:t>ExactSolutionScalar</a:t>
            </a:r>
            <a:r>
              <a:rPr lang="en-US" sz="1800" b="1" dirty="0">
                <a:solidFill>
                  <a:srgbClr val="000000"/>
                </a:solidFill>
                <a:latin typeface="Consolas" panose="020B0609020204030204" pitchFamily="49" charset="0"/>
              </a:rPr>
              <a:t>&lt;</a:t>
            </a:r>
            <a:r>
              <a:rPr lang="en-US" sz="1800" b="1" dirty="0">
                <a:solidFill>
                  <a:srgbClr val="0000FF"/>
                </a:solidFill>
                <a:latin typeface="Consolas" panose="020B0609020204030204" pitchFamily="49" charset="0"/>
              </a:rPr>
              <a:t>double</a:t>
            </a:r>
            <a:r>
              <a:rPr lang="en-US" sz="1800" b="1" dirty="0">
                <a:solidFill>
                  <a:srgbClr val="000000"/>
                </a:solidFill>
                <a:latin typeface="Consolas" panose="020B0609020204030204" pitchFamily="49" charset="0"/>
              </a:rPr>
              <a:t>&gt;</a:t>
            </a:r>
            <a:r>
              <a:rPr lang="en-US" sz="1800" dirty="0">
                <a:solidFill>
                  <a:srgbClr val="000000"/>
                </a:solidFill>
                <a:latin typeface="Consolas" panose="020B0609020204030204" pitchFamily="49" charset="0"/>
              </a:rPr>
              <a:t>:</a:t>
            </a:r>
            <a:endParaRPr lang="en-US" sz="1800" dirty="0"/>
          </a:p>
          <a:p>
            <a:pPr marL="0" indent="0">
              <a:buNone/>
            </a:pPr>
            <a:endParaRPr lang="en-US" sz="500" dirty="0"/>
          </a:p>
          <a:p>
            <a:pPr marL="457200" lvl="1" indent="0">
              <a:lnSpc>
                <a:spcPct val="110000"/>
              </a:lnSpc>
              <a:spcBef>
                <a:spcPts val="0"/>
              </a:spcBef>
              <a:buNone/>
            </a:pPr>
            <a:r>
              <a:rPr lang="en-US" sz="1400" b="1" dirty="0">
                <a:solidFill>
                  <a:srgbClr val="0000FF"/>
                </a:solidFill>
                <a:latin typeface="Consolas" panose="020B0609020204030204" pitchFamily="49" charset="0"/>
              </a:rPr>
              <a:t>class</a:t>
            </a:r>
            <a:r>
              <a:rPr lang="en-US" sz="1400" b="1" dirty="0">
                <a:solidFill>
                  <a:srgbClr val="000000"/>
                </a:solidFill>
                <a:latin typeface="Consolas" panose="020B0609020204030204" pitchFamily="49" charset="0"/>
              </a:rPr>
              <a:t> </a:t>
            </a:r>
            <a:r>
              <a:rPr lang="en-US" sz="1400" b="1" dirty="0" err="1">
                <a:solidFill>
                  <a:srgbClr val="2B91AF"/>
                </a:solidFill>
                <a:latin typeface="Consolas" panose="020B0609020204030204" pitchFamily="49" charset="0"/>
              </a:rPr>
              <a:t>CustomExactSolution</a:t>
            </a:r>
            <a:r>
              <a:rPr lang="en-US" sz="1400" b="1" dirty="0">
                <a:solidFill>
                  <a:srgbClr val="000000"/>
                </a:solidFill>
                <a:latin typeface="Consolas" panose="020B0609020204030204" pitchFamily="49" charset="0"/>
              </a:rPr>
              <a:t> : </a:t>
            </a:r>
            <a:r>
              <a:rPr lang="en-US" sz="1400" b="1" dirty="0">
                <a:solidFill>
                  <a:srgbClr val="0000FF"/>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err="1">
                <a:solidFill>
                  <a:srgbClr val="2B91AF"/>
                </a:solidFill>
                <a:latin typeface="Consolas" panose="020B0609020204030204" pitchFamily="49" charset="0"/>
              </a:rPr>
              <a:t>ExactSolutionScalar</a:t>
            </a:r>
            <a:r>
              <a:rPr lang="en-US" sz="1400" b="1" dirty="0">
                <a:solidFill>
                  <a:srgbClr val="000000"/>
                </a:solidFill>
                <a:latin typeface="Consolas" panose="020B0609020204030204" pitchFamily="49" charset="0"/>
              </a:rPr>
              <a:t>&lt;</a:t>
            </a:r>
            <a:r>
              <a:rPr lang="en-US" sz="1400" b="1" dirty="0">
                <a:solidFill>
                  <a:srgbClr val="0000FF"/>
                </a:solidFill>
                <a:latin typeface="Consolas" panose="020B0609020204030204" pitchFamily="49" charset="0"/>
              </a:rPr>
              <a:t>double</a:t>
            </a:r>
            <a:r>
              <a:rPr lang="en-US" sz="1400" b="1" dirty="0">
                <a:solidFill>
                  <a:srgbClr val="000000"/>
                </a:solidFill>
                <a:latin typeface="Consolas" panose="020B0609020204030204" pitchFamily="49" charset="0"/>
              </a:rPr>
              <a:t>&gt;{</a:t>
            </a:r>
          </a:p>
          <a:p>
            <a:pPr marL="457200" lvl="1" indent="0">
              <a:lnSpc>
                <a:spcPct val="110000"/>
              </a:lnSpc>
              <a:spcBef>
                <a:spcPts val="0"/>
              </a:spcBef>
              <a:buNone/>
            </a:pPr>
            <a:r>
              <a:rPr lang="en-US" sz="1400" b="1" dirty="0">
                <a:solidFill>
                  <a:srgbClr val="0000FF"/>
                </a:solidFill>
                <a:latin typeface="Consolas" panose="020B0609020204030204" pitchFamily="49" charset="0"/>
              </a:rPr>
              <a:t>public</a:t>
            </a:r>
            <a:r>
              <a:rPr lang="en-US" sz="1400" b="1" dirty="0">
                <a:solidFill>
                  <a:srgbClr val="000000"/>
                </a:solidFill>
                <a:latin typeface="Consolas" panose="020B0609020204030204" pitchFamily="49" charset="0"/>
              </a:rPr>
              <a:t>:</a:t>
            </a:r>
          </a:p>
          <a:p>
            <a:pPr marL="457200" lvl="1" indent="0">
              <a:lnSpc>
                <a:spcPct val="110000"/>
              </a:lnSpc>
              <a:spcBef>
                <a:spcPts val="0"/>
              </a:spcBef>
              <a:buNone/>
            </a:pPr>
            <a:r>
              <a:rPr lang="en-US" sz="1400" b="1" dirty="0">
                <a:solidFill>
                  <a:srgbClr val="008000"/>
                </a:solidFill>
                <a:latin typeface="Consolas" panose="020B0609020204030204" pitchFamily="49" charset="0"/>
              </a:rPr>
              <a:t>  // Implement the actual function expression.</a:t>
            </a:r>
          </a:p>
          <a:p>
            <a:pPr marL="457200" lvl="1" indent="0">
              <a:lnSpc>
                <a:spcPct val="110000"/>
              </a:lnSpc>
              <a:spcBef>
                <a:spcPts val="0"/>
              </a:spcBef>
              <a:buNone/>
            </a:pP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virtual</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double</a:t>
            </a:r>
            <a:r>
              <a:rPr lang="en-US" sz="1400" b="1" dirty="0">
                <a:solidFill>
                  <a:srgbClr val="000000"/>
                </a:solidFill>
                <a:latin typeface="Consolas" panose="020B0609020204030204" pitchFamily="49" charset="0"/>
              </a:rPr>
              <a:t> value(</a:t>
            </a:r>
            <a:r>
              <a:rPr lang="en-US" sz="1400" b="1" dirty="0">
                <a:solidFill>
                  <a:srgbClr val="0000FF"/>
                </a:solidFill>
                <a:latin typeface="Consolas" panose="020B0609020204030204" pitchFamily="49" charset="0"/>
              </a:rPr>
              <a:t>double</a:t>
            </a:r>
            <a:r>
              <a:rPr lang="en-US" sz="1400" b="1" dirty="0">
                <a:solidFill>
                  <a:srgbClr val="000000"/>
                </a:solidFill>
                <a:latin typeface="Consolas" panose="020B0609020204030204" pitchFamily="49" charset="0"/>
              </a:rPr>
              <a:t> </a:t>
            </a:r>
            <a:r>
              <a:rPr lang="en-US" sz="1400" b="1" dirty="0">
                <a:solidFill>
                  <a:srgbClr val="808080"/>
                </a:solidFill>
                <a:latin typeface="Consolas" panose="020B0609020204030204" pitchFamily="49" charset="0"/>
              </a:rPr>
              <a:t>x</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double</a:t>
            </a:r>
            <a:r>
              <a:rPr lang="en-US" sz="1400" b="1" dirty="0">
                <a:solidFill>
                  <a:srgbClr val="000000"/>
                </a:solidFill>
                <a:latin typeface="Consolas" panose="020B0609020204030204" pitchFamily="49" charset="0"/>
              </a:rPr>
              <a:t> </a:t>
            </a:r>
            <a:r>
              <a:rPr lang="en-US" sz="1400" b="1" dirty="0">
                <a:solidFill>
                  <a:srgbClr val="808080"/>
                </a:solidFill>
                <a:latin typeface="Consolas" panose="020B0609020204030204" pitchFamily="49" charset="0"/>
              </a:rPr>
              <a:t>y</a:t>
            </a:r>
            <a:r>
              <a:rPr lang="en-US" sz="1400" b="1" dirty="0">
                <a:solidFill>
                  <a:srgbClr val="000000"/>
                </a:solidFill>
                <a:latin typeface="Consolas" panose="020B0609020204030204" pitchFamily="49" charset="0"/>
              </a:rPr>
              <a:t>) </a:t>
            </a:r>
            <a:r>
              <a:rPr lang="en-US" sz="1400" b="1" dirty="0" err="1">
                <a:solidFill>
                  <a:srgbClr val="0000FF"/>
                </a:solidFill>
                <a:latin typeface="Consolas" panose="020B0609020204030204" pitchFamily="49" charset="0"/>
              </a:rPr>
              <a:t>const</a:t>
            </a:r>
            <a:r>
              <a:rPr lang="en-US" sz="1400" b="1" dirty="0">
                <a:solidFill>
                  <a:srgbClr val="000000"/>
                </a:solidFill>
                <a:latin typeface="Consolas" panose="020B0609020204030204" pitchFamily="49" charset="0"/>
              </a:rPr>
              <a:t>;</a:t>
            </a:r>
          </a:p>
          <a:p>
            <a:pPr marL="457200" lvl="1" indent="0">
              <a:lnSpc>
                <a:spcPct val="110000"/>
              </a:lnSpc>
              <a:spcBef>
                <a:spcPts val="0"/>
              </a:spcBef>
              <a:buNone/>
            </a:pPr>
            <a:endParaRPr lang="en-US" sz="1400" b="1" dirty="0">
              <a:solidFill>
                <a:srgbClr val="008000"/>
              </a:solidFill>
              <a:latin typeface="Consolas" panose="020B0609020204030204" pitchFamily="49" charset="0"/>
            </a:endParaRPr>
          </a:p>
          <a:p>
            <a:pPr marL="457200" lvl="1" indent="0">
              <a:lnSpc>
                <a:spcPct val="110000"/>
              </a:lnSpc>
              <a:spcBef>
                <a:spcPts val="0"/>
              </a:spcBef>
              <a:buNone/>
            </a:pPr>
            <a:r>
              <a:rPr lang="en-US" sz="1400" b="1" dirty="0">
                <a:solidFill>
                  <a:srgbClr val="008000"/>
                </a:solidFill>
                <a:latin typeface="Consolas" panose="020B0609020204030204" pitchFamily="49" charset="0"/>
              </a:rPr>
              <a:t>  // Implement the derivatives expression.</a:t>
            </a:r>
            <a:endParaRPr lang="en-US" sz="1400" b="1" dirty="0">
              <a:solidFill>
                <a:srgbClr val="000000"/>
              </a:solidFill>
              <a:latin typeface="Consolas" panose="020B0609020204030204" pitchFamily="49" charset="0"/>
            </a:endParaRPr>
          </a:p>
          <a:p>
            <a:pPr marL="457200" lvl="1" indent="0">
              <a:lnSpc>
                <a:spcPct val="110000"/>
              </a:lnSpc>
              <a:spcBef>
                <a:spcPts val="0"/>
              </a:spcBef>
              <a:buNone/>
            </a:pP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virtual</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void</a:t>
            </a:r>
            <a:r>
              <a:rPr lang="en-US" sz="1400" b="1" dirty="0">
                <a:solidFill>
                  <a:srgbClr val="000000"/>
                </a:solidFill>
                <a:latin typeface="Consolas" panose="020B0609020204030204" pitchFamily="49" charset="0"/>
              </a:rPr>
              <a:t> derivatives (</a:t>
            </a:r>
            <a:r>
              <a:rPr lang="en-US" sz="1400" b="1" dirty="0">
                <a:solidFill>
                  <a:srgbClr val="0000FF"/>
                </a:solidFill>
                <a:latin typeface="Consolas" panose="020B0609020204030204" pitchFamily="49" charset="0"/>
              </a:rPr>
              <a:t>double</a:t>
            </a:r>
            <a:r>
              <a:rPr lang="en-US" sz="1400" b="1" dirty="0">
                <a:solidFill>
                  <a:srgbClr val="000000"/>
                </a:solidFill>
                <a:latin typeface="Consolas" panose="020B0609020204030204" pitchFamily="49" charset="0"/>
              </a:rPr>
              <a:t> </a:t>
            </a:r>
            <a:r>
              <a:rPr lang="en-US" sz="1400" b="1" dirty="0">
                <a:solidFill>
                  <a:srgbClr val="808080"/>
                </a:solidFill>
                <a:latin typeface="Consolas" panose="020B0609020204030204" pitchFamily="49" charset="0"/>
              </a:rPr>
              <a:t>x</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double</a:t>
            </a:r>
            <a:r>
              <a:rPr lang="en-US" sz="1400" b="1" dirty="0">
                <a:solidFill>
                  <a:srgbClr val="000000"/>
                </a:solidFill>
                <a:latin typeface="Consolas" panose="020B0609020204030204" pitchFamily="49" charset="0"/>
              </a:rPr>
              <a:t> </a:t>
            </a:r>
            <a:r>
              <a:rPr lang="en-US" sz="1400" b="1" dirty="0">
                <a:solidFill>
                  <a:srgbClr val="808080"/>
                </a:solidFill>
                <a:latin typeface="Consolas" panose="020B0609020204030204" pitchFamily="49" charset="0"/>
              </a:rPr>
              <a:t>y</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double</a:t>
            </a:r>
            <a:r>
              <a:rPr lang="en-US" sz="1400" b="1" dirty="0">
                <a:solidFill>
                  <a:srgbClr val="000000"/>
                </a:solidFill>
                <a:latin typeface="Consolas" panose="020B0609020204030204" pitchFamily="49" charset="0"/>
              </a:rPr>
              <a:t>&amp; </a:t>
            </a:r>
            <a:r>
              <a:rPr lang="en-US" sz="1400" b="1" dirty="0">
                <a:solidFill>
                  <a:srgbClr val="808080"/>
                </a:solidFill>
                <a:latin typeface="Consolas" panose="020B0609020204030204" pitchFamily="49" charset="0"/>
              </a:rPr>
              <a:t>dx</a:t>
            </a: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double</a:t>
            </a:r>
            <a:r>
              <a:rPr lang="en-US" sz="1400" b="1" dirty="0">
                <a:solidFill>
                  <a:srgbClr val="000000"/>
                </a:solidFill>
                <a:latin typeface="Consolas" panose="020B0609020204030204" pitchFamily="49" charset="0"/>
              </a:rPr>
              <a:t>&amp; </a:t>
            </a:r>
            <a:r>
              <a:rPr lang="en-US" sz="1400" b="1" dirty="0" err="1">
                <a:solidFill>
                  <a:srgbClr val="808080"/>
                </a:solidFill>
                <a:latin typeface="Consolas" panose="020B0609020204030204" pitchFamily="49" charset="0"/>
              </a:rPr>
              <a:t>dy</a:t>
            </a:r>
            <a:r>
              <a:rPr lang="en-US" sz="1400" b="1" dirty="0">
                <a:solidFill>
                  <a:srgbClr val="000000"/>
                </a:solidFill>
                <a:latin typeface="Consolas" panose="020B0609020204030204" pitchFamily="49" charset="0"/>
              </a:rPr>
              <a:t>) </a:t>
            </a:r>
            <a:r>
              <a:rPr lang="en-US" sz="1400" b="1" dirty="0" err="1">
                <a:solidFill>
                  <a:srgbClr val="0000FF"/>
                </a:solidFill>
                <a:latin typeface="Consolas" panose="020B0609020204030204" pitchFamily="49" charset="0"/>
              </a:rPr>
              <a:t>const</a:t>
            </a:r>
            <a:r>
              <a:rPr lang="en-US" sz="1400" b="1" dirty="0">
                <a:solidFill>
                  <a:srgbClr val="000000"/>
                </a:solidFill>
                <a:latin typeface="Consolas" panose="020B0609020204030204" pitchFamily="49" charset="0"/>
              </a:rPr>
              <a:t>;</a:t>
            </a:r>
          </a:p>
          <a:p>
            <a:pPr marL="457200" lvl="1" indent="0">
              <a:lnSpc>
                <a:spcPct val="110000"/>
              </a:lnSpc>
              <a:spcBef>
                <a:spcPts val="0"/>
              </a:spcBef>
              <a:buNone/>
            </a:pPr>
            <a:endParaRPr lang="en-US" sz="1400" b="1" dirty="0">
              <a:solidFill>
                <a:srgbClr val="000000"/>
              </a:solidFill>
              <a:latin typeface="Consolas" panose="020B0609020204030204" pitchFamily="49" charset="0"/>
            </a:endParaRPr>
          </a:p>
          <a:p>
            <a:pPr marL="457200" lvl="1" indent="0">
              <a:lnSpc>
                <a:spcPct val="110000"/>
              </a:lnSpc>
              <a:spcBef>
                <a:spcPts val="0"/>
              </a:spcBef>
              <a:buNone/>
            </a:pPr>
            <a:r>
              <a:rPr lang="en-US" sz="1400" b="1" dirty="0">
                <a:solidFill>
                  <a:srgbClr val="008000"/>
                </a:solidFill>
                <a:latin typeface="Consolas" panose="020B0609020204030204" pitchFamily="49" charset="0"/>
              </a:rPr>
              <a:t>  // Overwrite the expression calculating polynomial order (for integration order deduction).</a:t>
            </a:r>
          </a:p>
          <a:p>
            <a:pPr marL="457200" lvl="1" indent="0">
              <a:lnSpc>
                <a:spcPct val="110000"/>
              </a:lnSpc>
              <a:spcBef>
                <a:spcPts val="0"/>
              </a:spcBef>
              <a:buNone/>
            </a:pPr>
            <a:r>
              <a:rPr lang="en-US" sz="1400" b="1" dirty="0">
                <a:solidFill>
                  <a:srgbClr val="000000"/>
                </a:solidFill>
                <a:latin typeface="Consolas" panose="020B0609020204030204" pitchFamily="49" charset="0"/>
              </a:rPr>
              <a:t>  </a:t>
            </a:r>
            <a:r>
              <a:rPr lang="en-US" sz="1400" b="1" dirty="0">
                <a:solidFill>
                  <a:srgbClr val="0000FF"/>
                </a:solidFill>
                <a:latin typeface="Consolas" panose="020B0609020204030204" pitchFamily="49" charset="0"/>
              </a:rPr>
              <a:t>virtual</a:t>
            </a:r>
            <a:r>
              <a:rPr lang="en-US" sz="1400" b="1" dirty="0">
                <a:solidFill>
                  <a:srgbClr val="000000"/>
                </a:solidFill>
                <a:latin typeface="Consolas" panose="020B0609020204030204" pitchFamily="49" charset="0"/>
              </a:rPr>
              <a:t> </a:t>
            </a:r>
            <a:r>
              <a:rPr lang="en-US" sz="1400" b="1" dirty="0">
                <a:solidFill>
                  <a:srgbClr val="2B91AF"/>
                </a:solidFill>
                <a:latin typeface="Consolas" panose="020B0609020204030204" pitchFamily="49" charset="0"/>
              </a:rPr>
              <a:t>Ord</a:t>
            </a:r>
            <a:r>
              <a:rPr lang="en-US" sz="1400" b="1" dirty="0">
                <a:solidFill>
                  <a:srgbClr val="000000"/>
                </a:solidFill>
                <a:latin typeface="Consolas" panose="020B0609020204030204" pitchFamily="49" charset="0"/>
              </a:rPr>
              <a:t> value(</a:t>
            </a:r>
            <a:r>
              <a:rPr lang="en-US" sz="1400" b="1" dirty="0">
                <a:solidFill>
                  <a:srgbClr val="2B91AF"/>
                </a:solidFill>
                <a:latin typeface="Consolas" panose="020B0609020204030204" pitchFamily="49" charset="0"/>
              </a:rPr>
              <a:t>Ord</a:t>
            </a:r>
            <a:r>
              <a:rPr lang="en-US" sz="1400" b="1" dirty="0">
                <a:solidFill>
                  <a:srgbClr val="000000"/>
                </a:solidFill>
                <a:latin typeface="Consolas" panose="020B0609020204030204" pitchFamily="49" charset="0"/>
              </a:rPr>
              <a:t> </a:t>
            </a:r>
            <a:r>
              <a:rPr lang="en-US" sz="1400" b="1" dirty="0">
                <a:solidFill>
                  <a:srgbClr val="808080"/>
                </a:solidFill>
                <a:latin typeface="Consolas" panose="020B0609020204030204" pitchFamily="49" charset="0"/>
              </a:rPr>
              <a:t>x</a:t>
            </a:r>
            <a:r>
              <a:rPr lang="en-US" sz="1400" b="1" dirty="0">
                <a:solidFill>
                  <a:srgbClr val="000000"/>
                </a:solidFill>
                <a:latin typeface="Consolas" panose="020B0609020204030204" pitchFamily="49" charset="0"/>
              </a:rPr>
              <a:t>, </a:t>
            </a:r>
            <a:r>
              <a:rPr lang="en-US" sz="1400" b="1" dirty="0">
                <a:solidFill>
                  <a:srgbClr val="2B91AF"/>
                </a:solidFill>
                <a:latin typeface="Consolas" panose="020B0609020204030204" pitchFamily="49" charset="0"/>
              </a:rPr>
              <a:t>Ord</a:t>
            </a:r>
            <a:r>
              <a:rPr lang="en-US" sz="1400" b="1" dirty="0">
                <a:solidFill>
                  <a:srgbClr val="000000"/>
                </a:solidFill>
                <a:latin typeface="Consolas" panose="020B0609020204030204" pitchFamily="49" charset="0"/>
              </a:rPr>
              <a:t> </a:t>
            </a:r>
            <a:r>
              <a:rPr lang="en-US" sz="1400" b="1" dirty="0">
                <a:solidFill>
                  <a:srgbClr val="808080"/>
                </a:solidFill>
                <a:latin typeface="Consolas" panose="020B0609020204030204" pitchFamily="49" charset="0"/>
              </a:rPr>
              <a:t>y</a:t>
            </a:r>
            <a:r>
              <a:rPr lang="en-US" sz="1400" b="1" dirty="0">
                <a:solidFill>
                  <a:srgbClr val="000000"/>
                </a:solidFill>
                <a:latin typeface="Consolas" panose="020B0609020204030204" pitchFamily="49" charset="0"/>
              </a:rPr>
              <a:t>) </a:t>
            </a:r>
            <a:r>
              <a:rPr lang="en-US" sz="1400" b="1" dirty="0" err="1">
                <a:solidFill>
                  <a:srgbClr val="0000FF"/>
                </a:solidFill>
                <a:latin typeface="Consolas" panose="020B0609020204030204" pitchFamily="49" charset="0"/>
              </a:rPr>
              <a:t>const</a:t>
            </a:r>
            <a:r>
              <a:rPr lang="en-US" sz="1400" b="1" dirty="0">
                <a:solidFill>
                  <a:srgbClr val="000000"/>
                </a:solidFill>
                <a:latin typeface="Consolas" panose="020B0609020204030204" pitchFamily="49" charset="0"/>
              </a:rPr>
              <a:t>;</a:t>
            </a:r>
          </a:p>
          <a:p>
            <a:pPr marL="457200" lvl="1" indent="0">
              <a:lnSpc>
                <a:spcPct val="110000"/>
              </a:lnSpc>
              <a:spcBef>
                <a:spcPts val="0"/>
              </a:spcBef>
              <a:buNone/>
            </a:pPr>
            <a:r>
              <a:rPr lang="en-US" sz="1400" b="1" dirty="0">
                <a:solidFill>
                  <a:srgbClr val="000000"/>
                </a:solidFill>
                <a:latin typeface="Consolas" panose="020B0609020204030204" pitchFamily="49" charset="0"/>
              </a:rPr>
              <a:t>};</a:t>
            </a:r>
          </a:p>
          <a:p>
            <a:pPr>
              <a:buFontTx/>
              <a:buChar char="-"/>
            </a:pPr>
            <a:r>
              <a:rPr lang="en-US" sz="1500" dirty="0"/>
              <a:t>and then employing standard </a:t>
            </a:r>
            <a:r>
              <a:rPr lang="en-US" sz="1500" dirty="0" err="1"/>
              <a:t>ErrorCalculator</a:t>
            </a:r>
            <a:r>
              <a:rPr lang="en-US" sz="1500" dirty="0"/>
              <a:t>&lt;double&gt; class for error calculation</a:t>
            </a:r>
          </a:p>
          <a:p>
            <a:pPr marL="0" indent="0">
              <a:spcBef>
                <a:spcPts val="1800"/>
              </a:spcBef>
              <a:buNone/>
            </a:pPr>
            <a:r>
              <a:rPr lang="en-US" sz="1800" dirty="0"/>
              <a:t>Anisotropic refinements usage in AMR</a:t>
            </a:r>
          </a:p>
          <a:p>
            <a:pPr marL="0" indent="0">
              <a:buNone/>
            </a:pPr>
            <a:endParaRPr lang="en-US" sz="500" dirty="0"/>
          </a:p>
          <a:p>
            <a:pPr marL="457200" lvl="1" indent="0">
              <a:buNone/>
            </a:pPr>
            <a:r>
              <a:rPr lang="en-US" sz="1400" b="1" dirty="0">
                <a:solidFill>
                  <a:srgbClr val="008000"/>
                </a:solidFill>
                <a:latin typeface="Consolas" panose="020B0609020204030204" pitchFamily="49" charset="0"/>
              </a:rPr>
              <a:t>// Predefined list of element refinement candidates.</a:t>
            </a:r>
          </a:p>
          <a:p>
            <a:pPr marL="457200" lvl="1" indent="0">
              <a:buNone/>
            </a:pPr>
            <a:r>
              <a:rPr lang="en-US" sz="1400" b="1" dirty="0">
                <a:solidFill>
                  <a:srgbClr val="008000"/>
                </a:solidFill>
                <a:latin typeface="Consolas" panose="020B0609020204030204" pitchFamily="49" charset="0"/>
              </a:rPr>
              <a:t>// H2D_HP_ANISO stands for h-, and p-candidates, anisotropic in shape, and polynomial orders.</a:t>
            </a:r>
          </a:p>
          <a:p>
            <a:pPr marL="457200" lvl="1" indent="0">
              <a:buNone/>
            </a:pPr>
            <a:r>
              <a:rPr lang="en-US" sz="1400" b="1" dirty="0" err="1">
                <a:solidFill>
                  <a:srgbClr val="0000FF"/>
                </a:solidFill>
                <a:latin typeface="Consolas" panose="020B0609020204030204" pitchFamily="49" charset="0"/>
              </a:rPr>
              <a:t>const</a:t>
            </a:r>
            <a:r>
              <a:rPr lang="en-US" sz="1400" b="1" dirty="0">
                <a:solidFill>
                  <a:srgbClr val="000000"/>
                </a:solidFill>
                <a:latin typeface="Consolas" panose="020B0609020204030204" pitchFamily="49" charset="0"/>
              </a:rPr>
              <a:t> </a:t>
            </a:r>
            <a:r>
              <a:rPr lang="en-US" sz="1400" b="1" dirty="0" err="1">
                <a:solidFill>
                  <a:srgbClr val="2B91AF"/>
                </a:solidFill>
                <a:latin typeface="Consolas" panose="020B0609020204030204" pitchFamily="49" charset="0"/>
              </a:rPr>
              <a:t>CandList</a:t>
            </a:r>
            <a:r>
              <a:rPr lang="en-US" sz="1400" b="1" dirty="0">
                <a:solidFill>
                  <a:srgbClr val="000000"/>
                </a:solidFill>
                <a:latin typeface="Consolas" panose="020B0609020204030204" pitchFamily="49" charset="0"/>
              </a:rPr>
              <a:t> CAND_LIST = </a:t>
            </a:r>
            <a:r>
              <a:rPr lang="en-US" sz="1400" b="1" dirty="0">
                <a:solidFill>
                  <a:srgbClr val="2F4F4F"/>
                </a:solidFill>
                <a:latin typeface="Consolas" panose="020B0609020204030204" pitchFamily="49" charset="0"/>
              </a:rPr>
              <a:t>H2D_HP_ANISO</a:t>
            </a:r>
            <a:r>
              <a:rPr lang="en-US" sz="1400" b="1" dirty="0">
                <a:solidFill>
                  <a:srgbClr val="000000"/>
                </a:solidFill>
                <a:latin typeface="Consolas" panose="020B0609020204030204" pitchFamily="49" charset="0"/>
              </a:rPr>
              <a:t>;</a:t>
            </a:r>
          </a:p>
          <a:p>
            <a:pPr marL="457200" lvl="1" indent="0">
              <a:buNone/>
            </a:pPr>
            <a:r>
              <a:rPr lang="en-US" sz="1400" b="1" dirty="0">
                <a:solidFill>
                  <a:srgbClr val="008000"/>
                </a:solidFill>
                <a:latin typeface="Consolas" panose="020B0609020204030204" pitchFamily="49" charset="0"/>
              </a:rPr>
              <a:t>// Class which for each element selected for refinement, selects the best refinement candidate.</a:t>
            </a:r>
          </a:p>
          <a:p>
            <a:pPr marL="457200" lvl="1" indent="0">
              <a:buNone/>
            </a:pPr>
            <a:r>
              <a:rPr lang="en-US" sz="1400" b="1" dirty="0">
                <a:solidFill>
                  <a:srgbClr val="2B91AF"/>
                </a:solidFill>
                <a:latin typeface="Consolas" panose="020B0609020204030204" pitchFamily="49" charset="0"/>
              </a:rPr>
              <a:t>H1ProjBasedSelector</a:t>
            </a:r>
            <a:r>
              <a:rPr lang="en-US" sz="1400" b="1" dirty="0">
                <a:solidFill>
                  <a:srgbClr val="000000"/>
                </a:solidFill>
                <a:latin typeface="Consolas" panose="020B0609020204030204" pitchFamily="49" charset="0"/>
              </a:rPr>
              <a:t>&lt;</a:t>
            </a:r>
            <a:r>
              <a:rPr lang="en-US" sz="1400" b="1" dirty="0">
                <a:solidFill>
                  <a:srgbClr val="0000FF"/>
                </a:solidFill>
                <a:latin typeface="Consolas" panose="020B0609020204030204" pitchFamily="49" charset="0"/>
              </a:rPr>
              <a:t>double</a:t>
            </a:r>
            <a:r>
              <a:rPr lang="en-US" sz="1400" b="1" dirty="0">
                <a:solidFill>
                  <a:srgbClr val="000000"/>
                </a:solidFill>
                <a:latin typeface="Consolas" panose="020B0609020204030204" pitchFamily="49" charset="0"/>
              </a:rPr>
              <a:t>&gt; selector(CAND_LIST);</a:t>
            </a:r>
          </a:p>
          <a:p>
            <a:pPr marL="457200" lvl="1" indent="0">
              <a:buNone/>
            </a:pPr>
            <a:r>
              <a:rPr lang="en-US" sz="1400" b="1" dirty="0">
                <a:solidFill>
                  <a:srgbClr val="000000"/>
                </a:solidFill>
                <a:latin typeface="Consolas" panose="020B0609020204030204" pitchFamily="49" charset="0"/>
              </a:rPr>
              <a:t>...</a:t>
            </a:r>
          </a:p>
          <a:p>
            <a:pPr marL="457200" lvl="1" indent="0">
              <a:buNone/>
            </a:pPr>
            <a:r>
              <a:rPr lang="en-US" sz="1400" b="1" dirty="0">
                <a:solidFill>
                  <a:srgbClr val="008000"/>
                </a:solidFill>
                <a:latin typeface="Consolas" panose="020B0609020204030204" pitchFamily="49" charset="0"/>
              </a:rPr>
              <a:t>// As before, adapt the FE space – using the selector provided</a:t>
            </a:r>
          </a:p>
          <a:p>
            <a:pPr marL="457200" lvl="1" indent="0">
              <a:buNone/>
            </a:pPr>
            <a:r>
              <a:rPr lang="en-US" sz="1400" b="1" dirty="0" err="1">
                <a:solidFill>
                  <a:srgbClr val="000000"/>
                </a:solidFill>
                <a:latin typeface="Consolas" panose="020B0609020204030204" pitchFamily="49" charset="0"/>
              </a:rPr>
              <a:t>adaptivity.adapt</a:t>
            </a:r>
            <a:r>
              <a:rPr lang="en-US" sz="1400" b="1" dirty="0">
                <a:solidFill>
                  <a:srgbClr val="000000"/>
                </a:solidFill>
                <a:latin typeface="Consolas" panose="020B0609020204030204" pitchFamily="49" charset="0"/>
              </a:rPr>
              <a:t>(&amp;selector);</a:t>
            </a:r>
            <a:endParaRPr lang="en-US" sz="14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spTree>
    <p:extLst>
      <p:ext uri="{BB962C8B-B14F-4D97-AF65-F5344CB8AC3E}">
        <p14:creationId xmlns:p14="http://schemas.microsoft.com/office/powerpoint/2010/main" val="1188723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Examples &gt; </a:t>
            </a:r>
            <a:r>
              <a:rPr lang="en-US" sz="2800" dirty="0" err="1"/>
              <a:t>Magnetostatics</a:t>
            </a:r>
            <a:endParaRPr lang="en-US" sz="28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31799" y="1054100"/>
                <a:ext cx="11528425" cy="5084763"/>
              </a:xfrm>
            </p:spPr>
            <p:txBody>
              <a:bodyPr>
                <a:normAutofit/>
              </a:bodyPr>
              <a:lstStyle/>
              <a:p>
                <a:pPr marL="0" indent="0">
                  <a:buNone/>
                </a:pPr>
                <a:r>
                  <a:rPr lang="en-US" sz="1800" dirty="0"/>
                  <a:t>In this example, we solve the equation</a:t>
                </a:r>
              </a:p>
              <a:p>
                <a:pPr marL="0" indent="0" algn="ctr">
                  <a:buNone/>
                </a:pPr>
                <a14:m>
                  <m:oMathPara xmlns:m="http://schemas.openxmlformats.org/officeDocument/2006/math">
                    <m:oMathParaPr>
                      <m:jc m:val="center"/>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𝜇</m:t>
                              </m:r>
                            </m:den>
                          </m:f>
                          <m:r>
                            <a:rPr lang="en-US" i="1">
                              <a:latin typeface="Cambria Math" panose="02040503050406030204" pitchFamily="18" charset="0"/>
                              <a:ea typeface="Cambria Math" panose="02040503050406030204" pitchFamily="18" charset="0"/>
                            </a:rPr>
                            <m:t>(</m:t>
                          </m:r>
                          <m:r>
                            <a:rPr lang="en-US" i="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m:rPr>
                              <m:nor/>
                            </m:rPr>
                            <a:rPr lang="en-US">
                              <a:latin typeface="Cambria Math" panose="02040503050406030204" pitchFamily="18" charset="0"/>
                              <a:ea typeface="Cambria Math" panose="02040503050406030204" pitchFamily="18" charset="0"/>
                            </a:rPr>
                            <m:t>u</m:t>
                          </m:r>
                          <m:r>
                            <m:rPr>
                              <m:nor/>
                            </m:rPr>
                            <a:rPr lang="en-US">
                              <a:latin typeface="Cambria Math" panose="02040503050406030204" pitchFamily="18" charset="0"/>
                              <a:ea typeface="Cambria Math" panose="02040503050406030204" pitchFamily="18" charset="0"/>
                            </a:rPr>
                            <m:t>)</m:t>
                          </m:r>
                        </m:e>
                      </m:d>
                      <m:r>
                        <m:rPr>
                          <m:nor/>
                        </m:rPr>
                        <a:rPr lang="en-US"/>
                        <m:t>= </m:t>
                      </m:r>
                      <m:r>
                        <m:rPr>
                          <m:nor/>
                        </m:rPr>
                        <a:rPr lang="en-US" b="0" i="0" smtClean="0"/>
                        <m:t>J</m:t>
                      </m:r>
                      <m:r>
                        <m:rPr>
                          <m:nor/>
                        </m:rPr>
                        <a:rPr lang="en-US" b="0" i="0" smtClean="0"/>
                        <m:t>,   </m:t>
                      </m:r>
                      <m:r>
                        <m:rPr>
                          <m:nor/>
                        </m:rPr>
                        <a:rPr lang="en-US" b="0" i="0" smtClean="0"/>
                        <m:t>u</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𝛿</m:t>
                          </m:r>
                          <m:r>
                            <m:rPr>
                              <m:sty m:val="p"/>
                            </m:rPr>
                            <a:rPr lang="el-GR" b="0" i="1" smtClean="0">
                              <a:latin typeface="Cambria Math" panose="02040503050406030204" pitchFamily="18" charset="0"/>
                              <a:ea typeface="Cambria Math" panose="02040503050406030204" pitchFamily="18" charset="0"/>
                            </a:rPr>
                            <m:t>Ω</m:t>
                          </m:r>
                        </m:sub>
                      </m:sSub>
                      <m:r>
                        <m:rPr>
                          <m:nor/>
                        </m:rPr>
                        <a:rPr lang="en-US" b="0" i="0" smtClean="0"/>
                        <m:t> = 0</m:t>
                      </m:r>
                    </m:oMath>
                  </m:oMathPara>
                </a14:m>
                <a:endParaRPr lang="en-US" sz="1800" dirty="0"/>
              </a:p>
              <a:p>
                <a:pPr marL="0" indent="0">
                  <a:buNone/>
                </a:pPr>
                <a:r>
                  <a:rPr lang="en-US" sz="1800" dirty="0"/>
                  <a:t>Where</a:t>
                </a:r>
              </a:p>
              <a:p>
                <a:pPr>
                  <a:buFontTx/>
                  <a:buChar char="-"/>
                </a:pPr>
                <a:r>
                  <a:rPr lang="en-US" sz="1800" dirty="0"/>
                  <a:t>J is the current density,</a:t>
                </a:r>
              </a:p>
              <a:p>
                <a:pPr>
                  <a:buFontTx/>
                  <a:buChar char="-"/>
                </a:pPr>
                <a14:m>
                  <m:oMath xmlns:m="http://schemas.openxmlformats.org/officeDocument/2006/math">
                    <m:r>
                      <a:rPr lang="en-US" sz="1800" i="1">
                        <a:latin typeface="Cambria Math" panose="02040503050406030204" pitchFamily="18" charset="0"/>
                        <a:ea typeface="Cambria Math" panose="02040503050406030204" pitchFamily="18" charset="0"/>
                      </a:rPr>
                      <m:t>𝜇</m:t>
                    </m:r>
                  </m:oMath>
                </a14:m>
                <a:r>
                  <a:rPr lang="en-US" sz="1800" dirty="0"/>
                  <a:t> is (nonlinear) permeability,</a:t>
                </a:r>
              </a:p>
              <a:p>
                <a:pPr>
                  <a:buFontTx/>
                  <a:buChar char="-"/>
                </a:pPr>
                <a:r>
                  <a:rPr lang="en-US" sz="1800" dirty="0"/>
                  <a:t>u is the (sought) magnetic vector potential (its z-component),</a:t>
                </a:r>
              </a:p>
              <a:p>
                <a:pPr>
                  <a:buFontTx/>
                  <a:buChar char="-"/>
                </a:pPr>
                <a14:m>
                  <m:oMath xmlns:m="http://schemas.openxmlformats.org/officeDocument/2006/math">
                    <m:r>
                      <m:rPr>
                        <m:sty m:val="p"/>
                      </m:rPr>
                      <a:rPr lang="el-GR" sz="1800" i="1" smtClean="0">
                        <a:latin typeface="Cambria Math" panose="02040503050406030204" pitchFamily="18" charset="0"/>
                        <a:ea typeface="Cambria Math" panose="02040503050406030204" pitchFamily="18" charset="0"/>
                      </a:rPr>
                      <m:t>Ω</m:t>
                    </m:r>
                  </m:oMath>
                </a14:m>
                <a:r>
                  <a:rPr lang="en-US" sz="1800" dirty="0"/>
                  <a:t> is the space domain (picture on next slide).</a:t>
                </a:r>
              </a:p>
              <a:p>
                <a:pPr marL="0" indent="0">
                  <a:buNone/>
                </a:pPr>
                <a:endParaRPr lang="en-US" sz="1800" dirty="0"/>
              </a:p>
              <a:p>
                <a:pPr marL="0" indent="0">
                  <a:buNone/>
                </a:pPr>
                <a:r>
                  <a:rPr lang="en-US" sz="1800" dirty="0"/>
                  <a:t>The features illustrated on this example are</a:t>
                </a:r>
              </a:p>
              <a:p>
                <a:pPr>
                  <a:buFontTx/>
                  <a:buChar char="-"/>
                </a:pPr>
                <a:r>
                  <a:rPr lang="en-US" sz="1800" dirty="0"/>
                  <a:t>Newton’s method for nonlinear problems, </a:t>
                </a:r>
              </a:p>
              <a:p>
                <a:pPr>
                  <a:buFontTx/>
                  <a:buChar char="-"/>
                </a:pPr>
                <a:r>
                  <a:rPr lang="en-US" sz="1800" dirty="0"/>
                  <a:t>nonlinear term specification using a table of values, and cubic spline interpolation.</a:t>
                </a:r>
              </a:p>
              <a:p>
                <a:pPr marL="0" indent="0">
                  <a:buNone/>
                </a:pP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31799" y="1054100"/>
                <a:ext cx="11528425" cy="5084763"/>
              </a:xfrm>
              <a:blipFill>
                <a:blip r:embed="rId2"/>
                <a:stretch>
                  <a:fillRect l="-476" t="-1199"/>
                </a:stretch>
              </a:blipFill>
            </p:spPr>
            <p:txBody>
              <a:bodyPr/>
              <a:lstStyle/>
              <a:p>
                <a:r>
                  <a:rPr lang="en-US">
                    <a:noFill/>
                  </a:rPr>
                  <a:t> </a:t>
                </a:r>
              </a:p>
            </p:txBody>
          </p:sp>
        </mc:Fallback>
      </mc:AlternateContent>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spTree>
    <p:extLst>
      <p:ext uri="{BB962C8B-B14F-4D97-AF65-F5344CB8AC3E}">
        <p14:creationId xmlns:p14="http://schemas.microsoft.com/office/powerpoint/2010/main" val="4182172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Examples &gt; </a:t>
            </a:r>
            <a:r>
              <a:rPr lang="en-US" sz="2800" dirty="0" err="1"/>
              <a:t>Magnetostatics</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0310" y="1074739"/>
            <a:ext cx="4227680" cy="508476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64910" y="1093519"/>
            <a:ext cx="4227680" cy="5084763"/>
          </a:xfrm>
          <a:prstGeom prst="rect">
            <a:avLst/>
          </a:prstGeom>
        </p:spPr>
      </p:pic>
      <mc:AlternateContent xmlns:mc="http://schemas.openxmlformats.org/markup-compatibility/2006" xmlns:a14="http://schemas.microsoft.com/office/drawing/2010/main">
        <mc:Choice Requires="a14">
          <p:sp>
            <p:nvSpPr>
              <p:cNvPr id="12" name="Content Placeholder 2"/>
              <p:cNvSpPr txBox="1">
                <a:spLocks/>
              </p:cNvSpPr>
              <p:nvPr/>
            </p:nvSpPr>
            <p:spPr>
              <a:xfrm>
                <a:off x="431799" y="1054100"/>
                <a:ext cx="2174241" cy="5084763"/>
              </a:xfrm>
              <a:prstGeom prst="rect">
                <a:avLst/>
              </a:prstGeom>
            </p:spPr>
            <p:txBody>
              <a:bodyPr vert="horz" lIns="91440" tIns="45720" rIns="91440" bIns="45720" numCol="1"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Domain </a:t>
                </a:r>
                <a14:m>
                  <m:oMath xmlns:m="http://schemas.openxmlformats.org/officeDocument/2006/math">
                    <m:r>
                      <m:rPr>
                        <m:sty m:val="p"/>
                      </m:rPr>
                      <a:rPr lang="el-GR" sz="1600" i="1">
                        <a:latin typeface="Cambria Math" panose="02040503050406030204" pitchFamily="18" charset="0"/>
                        <a:ea typeface="Cambria Math" panose="02040503050406030204" pitchFamily="18" charset="0"/>
                      </a:rPr>
                      <m:t>Ω</m:t>
                    </m:r>
                  </m:oMath>
                </a14:m>
                <a:r>
                  <a:rPr lang="en-US" sz="1600" dirty="0"/>
                  <a:t> with</a:t>
                </a:r>
              </a:p>
              <a:p>
                <a:pPr marL="0" indent="0">
                  <a:buNone/>
                </a:pPr>
                <a:r>
                  <a:rPr lang="en-US" sz="1600" dirty="0"/>
                  <a:t>triangular mesh</a:t>
                </a:r>
              </a:p>
            </p:txBody>
          </p:sp>
        </mc:Choice>
        <mc:Fallback xmlns="">
          <p:sp>
            <p:nvSpPr>
              <p:cNvPr id="12" name="Content Placeholder 2"/>
              <p:cNvSpPr txBox="1">
                <a:spLocks noRot="1" noChangeAspect="1" noMove="1" noResize="1" noEditPoints="1" noAdjustHandles="1" noChangeArrowheads="1" noChangeShapeType="1" noTextEdit="1"/>
              </p:cNvSpPr>
              <p:nvPr/>
            </p:nvSpPr>
            <p:spPr>
              <a:xfrm>
                <a:off x="431799" y="1054100"/>
                <a:ext cx="2174241" cy="5084763"/>
              </a:xfrm>
              <a:prstGeom prst="rect">
                <a:avLst/>
              </a:prstGeom>
              <a:blipFill>
                <a:blip r:embed="rId6"/>
                <a:stretch>
                  <a:fillRect l="-1681"/>
                </a:stretch>
              </a:blipFill>
            </p:spPr>
            <p:txBody>
              <a:bodyPr/>
              <a:lstStyle/>
              <a:p>
                <a:r>
                  <a:rPr lang="en-US">
                    <a:noFill/>
                  </a:rPr>
                  <a:t> </a:t>
                </a:r>
              </a:p>
            </p:txBody>
          </p:sp>
        </mc:Fallback>
      </mc:AlternateContent>
      <p:sp>
        <p:nvSpPr>
          <p:cNvPr id="13" name="Content Placeholder 2"/>
          <p:cNvSpPr txBox="1">
            <a:spLocks/>
          </p:cNvSpPr>
          <p:nvPr/>
        </p:nvSpPr>
        <p:spPr>
          <a:xfrm>
            <a:off x="9784081" y="1054099"/>
            <a:ext cx="2095500" cy="5084763"/>
          </a:xfrm>
          <a:prstGeom prst="rect">
            <a:avLst/>
          </a:prstGeom>
        </p:spPr>
        <p:txBody>
          <a:bodyPr vert="horz" lIns="91440" tIns="45720" rIns="91440" bIns="45720" numCol="1"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Solution – </a:t>
            </a:r>
          </a:p>
          <a:p>
            <a:pPr marL="0" indent="0">
              <a:buNone/>
            </a:pPr>
            <a:r>
              <a:rPr lang="en-US" sz="1600" dirty="0"/>
              <a:t>vector potential u</a:t>
            </a:r>
          </a:p>
        </p:txBody>
      </p:sp>
    </p:spTree>
    <p:extLst>
      <p:ext uri="{BB962C8B-B14F-4D97-AF65-F5344CB8AC3E}">
        <p14:creationId xmlns:p14="http://schemas.microsoft.com/office/powerpoint/2010/main" val="3238098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Examples &gt; </a:t>
            </a:r>
            <a:r>
              <a:rPr lang="en-US" sz="2800" dirty="0" err="1"/>
              <a:t>Magnetostatics</a:t>
            </a:r>
            <a:endParaRPr lang="en-US" sz="2800" dirty="0"/>
          </a:p>
        </p:txBody>
      </p:sp>
      <p:sp>
        <p:nvSpPr>
          <p:cNvPr id="3" name="Content Placeholder 2"/>
          <p:cNvSpPr>
            <a:spLocks noGrp="1"/>
          </p:cNvSpPr>
          <p:nvPr>
            <p:ph idx="1"/>
          </p:nvPr>
        </p:nvSpPr>
        <p:spPr>
          <a:xfrm>
            <a:off x="431799" y="1054100"/>
            <a:ext cx="11528425" cy="5084763"/>
          </a:xfrm>
        </p:spPr>
        <p:txBody>
          <a:bodyPr>
            <a:normAutofit/>
          </a:bodyPr>
          <a:lstStyle/>
          <a:p>
            <a:pPr marL="0" indent="0">
              <a:buNone/>
            </a:pPr>
            <a:r>
              <a:rPr lang="en-US" sz="1800" dirty="0"/>
              <a:t>Refining the mesh according to a criterion</a:t>
            </a:r>
          </a:p>
          <a:p>
            <a:pPr marL="457200" lvl="1" indent="0">
              <a:buNone/>
            </a:pPr>
            <a:r>
              <a:rPr lang="en-US" sz="900" b="1" dirty="0">
                <a:solidFill>
                  <a:srgbClr val="000000"/>
                </a:solidFill>
                <a:latin typeface="Consolas" panose="020B0609020204030204" pitchFamily="49" charset="0"/>
                <a:cs typeface="Consolas" panose="020B0609020204030204" pitchFamily="49" charset="0"/>
              </a:rPr>
              <a:t>mesh</a:t>
            </a:r>
            <a:r>
              <a:rPr lang="en-US" sz="900" b="1" dirty="0">
                <a:solidFill>
                  <a:srgbClr val="008080"/>
                </a:solidFill>
                <a:latin typeface="Consolas" panose="020B0609020204030204" pitchFamily="49" charset="0"/>
                <a:cs typeface="Consolas" panose="020B0609020204030204" pitchFamily="49" charset="0"/>
              </a:rPr>
              <a:t>-&gt;</a:t>
            </a:r>
            <a:r>
              <a:rPr lang="en-US" sz="900" b="1" dirty="0" err="1">
                <a:solidFill>
                  <a:srgbClr val="000000"/>
                </a:solidFill>
                <a:latin typeface="Consolas" panose="020B0609020204030204" pitchFamily="49" charset="0"/>
                <a:cs typeface="Consolas" panose="020B0609020204030204" pitchFamily="49" charset="0"/>
              </a:rPr>
              <a:t>refine_by_criterion</a:t>
            </a:r>
            <a:r>
              <a:rPr lang="en-US" sz="900" b="1" dirty="0">
                <a:solidFill>
                  <a:srgbClr val="000000"/>
                </a:solidFill>
                <a:latin typeface="Consolas" panose="020B0609020204030204" pitchFamily="49" charset="0"/>
                <a:cs typeface="Consolas" panose="020B0609020204030204" pitchFamily="49" charset="0"/>
              </a:rPr>
              <a:t>(&amp;</a:t>
            </a:r>
            <a:r>
              <a:rPr lang="en-US" sz="900" b="1" dirty="0" err="1">
                <a:solidFill>
                  <a:srgbClr val="000000"/>
                </a:solidFill>
                <a:latin typeface="Consolas" panose="020B0609020204030204" pitchFamily="49" charset="0"/>
                <a:cs typeface="Consolas" panose="020B0609020204030204" pitchFamily="49" charset="0"/>
              </a:rPr>
              <a:t>refinement_criterion</a:t>
            </a:r>
            <a:r>
              <a:rPr lang="en-US" sz="900" b="1" dirty="0">
                <a:solidFill>
                  <a:srgbClr val="000000"/>
                </a:solidFill>
                <a:latin typeface="Consolas" panose="020B0609020204030204" pitchFamily="49" charset="0"/>
                <a:cs typeface="Consolas" panose="020B0609020204030204" pitchFamily="49" charset="0"/>
              </a:rPr>
              <a:t>);</a:t>
            </a:r>
          </a:p>
          <a:p>
            <a:pPr marL="457200" lvl="1" indent="0">
              <a:buNone/>
            </a:pPr>
            <a:r>
              <a:rPr lang="en-US" sz="900" dirty="0">
                <a:solidFill>
                  <a:srgbClr val="0000FF"/>
                </a:solidFill>
                <a:latin typeface="Consolas" panose="020B0609020204030204" pitchFamily="49" charset="0"/>
                <a:cs typeface="Consolas" panose="020B0609020204030204" pitchFamily="49" charset="0"/>
              </a:rPr>
              <a:t>- </a:t>
            </a:r>
            <a:r>
              <a:rPr lang="en-US" sz="900" dirty="0">
                <a:latin typeface="Consolas" panose="020B0609020204030204" pitchFamily="49" charset="0"/>
                <a:cs typeface="Consolas" panose="020B0609020204030204" pitchFamily="49" charset="0"/>
              </a:rPr>
              <a:t>header: </a:t>
            </a:r>
            <a:r>
              <a:rPr lang="en-US" sz="900" b="1" dirty="0" err="1">
                <a:solidFill>
                  <a:srgbClr val="0000FF"/>
                </a:solidFill>
                <a:latin typeface="Consolas" panose="020B0609020204030204" pitchFamily="49" charset="0"/>
                <a:cs typeface="Consolas" panose="020B0609020204030204" pitchFamily="49" charset="0"/>
              </a:rPr>
              <a:t>int</a:t>
            </a:r>
            <a:r>
              <a:rPr lang="en-US" sz="900" b="1" dirty="0">
                <a:solidFill>
                  <a:srgbClr val="000000"/>
                </a:solidFill>
                <a:latin typeface="Consolas" panose="020B0609020204030204" pitchFamily="49" charset="0"/>
                <a:cs typeface="Consolas" panose="020B0609020204030204" pitchFamily="49" charset="0"/>
              </a:rPr>
              <a:t> </a:t>
            </a:r>
            <a:r>
              <a:rPr lang="en-US" sz="900" b="1" dirty="0" err="1">
                <a:solidFill>
                  <a:srgbClr val="000000"/>
                </a:solidFill>
                <a:latin typeface="Consolas" panose="020B0609020204030204" pitchFamily="49" charset="0"/>
                <a:cs typeface="Consolas" panose="020B0609020204030204" pitchFamily="49" charset="0"/>
              </a:rPr>
              <a:t>refinement_criterion</a:t>
            </a:r>
            <a:r>
              <a:rPr lang="en-US" sz="900" b="1" dirty="0">
                <a:solidFill>
                  <a:srgbClr val="000000"/>
                </a:solidFill>
                <a:latin typeface="Consolas" panose="020B0609020204030204" pitchFamily="49" charset="0"/>
                <a:cs typeface="Consolas" panose="020B0609020204030204" pitchFamily="49" charset="0"/>
              </a:rPr>
              <a:t>(</a:t>
            </a:r>
            <a:r>
              <a:rPr lang="en-US" sz="900" b="1" dirty="0">
                <a:solidFill>
                  <a:srgbClr val="2B91AF"/>
                </a:solidFill>
                <a:latin typeface="Consolas" panose="020B0609020204030204" pitchFamily="49" charset="0"/>
                <a:cs typeface="Consolas" panose="020B0609020204030204" pitchFamily="49" charset="0"/>
              </a:rPr>
              <a:t>Element</a:t>
            </a:r>
            <a:r>
              <a:rPr lang="en-US" sz="900" b="1" dirty="0">
                <a:solidFill>
                  <a:srgbClr val="000000"/>
                </a:solidFill>
                <a:latin typeface="Consolas" panose="020B0609020204030204" pitchFamily="49" charset="0"/>
                <a:cs typeface="Consolas" panose="020B0609020204030204" pitchFamily="49" charset="0"/>
              </a:rPr>
              <a:t>* </a:t>
            </a:r>
            <a:r>
              <a:rPr lang="en-US" sz="900" b="1" dirty="0">
                <a:solidFill>
                  <a:srgbClr val="808080"/>
                </a:solidFill>
                <a:latin typeface="Consolas" panose="020B0609020204030204" pitchFamily="49" charset="0"/>
                <a:cs typeface="Consolas" panose="020B0609020204030204" pitchFamily="49" charset="0"/>
              </a:rPr>
              <a:t>e</a:t>
            </a:r>
            <a:r>
              <a:rPr lang="en-US" sz="900" b="1" dirty="0">
                <a:solidFill>
                  <a:srgbClr val="000000"/>
                </a:solidFill>
                <a:latin typeface="Consolas" panose="020B0609020204030204" pitchFamily="49" charset="0"/>
                <a:cs typeface="Consolas" panose="020B0609020204030204" pitchFamily="49" charset="0"/>
              </a:rPr>
              <a:t>)</a:t>
            </a:r>
            <a:r>
              <a:rPr lang="en-US" sz="900" dirty="0">
                <a:solidFill>
                  <a:srgbClr val="000000"/>
                </a:solidFill>
                <a:latin typeface="Consolas" panose="020B0609020204030204" pitchFamily="49" charset="0"/>
                <a:cs typeface="Consolas" panose="020B0609020204030204" pitchFamily="49" charset="0"/>
              </a:rPr>
              <a:t>, returning whether or not to refine a particular </a:t>
            </a:r>
            <a:r>
              <a:rPr lang="en-US" sz="900" dirty="0">
                <a:solidFill>
                  <a:srgbClr val="2B91AF"/>
                </a:solidFill>
                <a:latin typeface="Consolas" panose="020B0609020204030204" pitchFamily="49" charset="0"/>
                <a:cs typeface="Consolas" panose="020B0609020204030204" pitchFamily="49" charset="0"/>
              </a:rPr>
              <a:t>Element</a:t>
            </a:r>
            <a:r>
              <a:rPr lang="en-US" sz="900" dirty="0">
                <a:solidFill>
                  <a:srgbClr val="000000"/>
                </a:solidFill>
                <a:latin typeface="Consolas" panose="020B0609020204030204" pitchFamily="49" charset="0"/>
                <a:cs typeface="Consolas" panose="020B0609020204030204" pitchFamily="49" charset="0"/>
              </a:rPr>
              <a:t>.</a:t>
            </a:r>
          </a:p>
          <a:p>
            <a:pPr marL="457200" lvl="1" indent="0">
              <a:buNone/>
            </a:pPr>
            <a:r>
              <a:rPr lang="en-US" sz="900" dirty="0">
                <a:latin typeface="Consolas" panose="020B0609020204030204" pitchFamily="49" charset="0"/>
                <a:cs typeface="Consolas" panose="020B0609020204030204" pitchFamily="49" charset="0"/>
              </a:rPr>
              <a:t>Used to refine the mesh in the </a:t>
            </a:r>
            <a:r>
              <a:rPr lang="en-US" sz="900" dirty="0">
                <a:highlight>
                  <a:srgbClr val="FFFF00"/>
                </a:highlight>
                <a:latin typeface="Consolas" panose="020B0609020204030204" pitchFamily="49" charset="0"/>
                <a:cs typeface="Consolas" panose="020B0609020204030204" pitchFamily="49" charset="0"/>
              </a:rPr>
              <a:t>TODO – DOPLNIT</a:t>
            </a:r>
          </a:p>
          <a:p>
            <a:pPr marL="0" indent="0">
              <a:buNone/>
            </a:pPr>
            <a:r>
              <a:rPr lang="en-US" sz="1800" dirty="0" err="1"/>
              <a:t>CubicSpline</a:t>
            </a:r>
            <a:r>
              <a:rPr lang="en-US" sz="1800" dirty="0"/>
              <a:t> class used for nonlinearity description</a:t>
            </a:r>
          </a:p>
          <a:p>
            <a:pPr marL="457200" lvl="1" indent="0">
              <a:buNone/>
            </a:pPr>
            <a:r>
              <a:rPr lang="it-IT" sz="900" b="1" dirty="0">
                <a:solidFill>
                  <a:srgbClr val="008000"/>
                </a:solidFill>
                <a:latin typeface="Consolas" panose="020B0609020204030204" pitchFamily="49" charset="0"/>
              </a:rPr>
              <a:t>// Define nonlinear magnetic permeability via a cubic spline.</a:t>
            </a:r>
            <a:endParaRPr lang="it-IT" sz="900" b="1" dirty="0">
              <a:solidFill>
                <a:srgbClr val="000000"/>
              </a:solidFill>
              <a:latin typeface="Consolas" panose="020B0609020204030204" pitchFamily="49" charset="0"/>
            </a:endParaRPr>
          </a:p>
          <a:p>
            <a:pPr marL="457200" lvl="1" indent="0">
              <a:buNone/>
            </a:pPr>
            <a:r>
              <a:rPr lang="en-US" sz="900" b="1" dirty="0" err="1">
                <a:solidFill>
                  <a:srgbClr val="000000"/>
                </a:solidFill>
                <a:latin typeface="Consolas" panose="020B0609020204030204" pitchFamily="49" charset="0"/>
              </a:rPr>
              <a:t>std</a:t>
            </a:r>
            <a:r>
              <a:rPr lang="en-US" sz="900" b="1" dirty="0">
                <a:solidFill>
                  <a:srgbClr val="000000"/>
                </a:solidFill>
                <a:latin typeface="Consolas" panose="020B0609020204030204" pitchFamily="49" charset="0"/>
              </a:rPr>
              <a:t>::</a:t>
            </a:r>
            <a:r>
              <a:rPr lang="en-US" sz="900" b="1" dirty="0">
                <a:solidFill>
                  <a:srgbClr val="2B91AF"/>
                </a:solidFill>
                <a:latin typeface="Consolas" panose="020B0609020204030204" pitchFamily="49" charset="0"/>
              </a:rPr>
              <a:t>vector</a:t>
            </a:r>
            <a:r>
              <a:rPr lang="en-US" sz="900" b="1" dirty="0">
                <a:solidFill>
                  <a:srgbClr val="000000"/>
                </a:solidFill>
                <a:latin typeface="Consolas" panose="020B0609020204030204" pitchFamily="49" charset="0"/>
              </a:rPr>
              <a:t>&lt;</a:t>
            </a:r>
            <a:r>
              <a:rPr lang="en-US" sz="900" b="1" dirty="0">
                <a:solidFill>
                  <a:srgbClr val="0000FF"/>
                </a:solidFill>
                <a:latin typeface="Consolas" panose="020B0609020204030204" pitchFamily="49" charset="0"/>
              </a:rPr>
              <a:t>double</a:t>
            </a:r>
            <a:r>
              <a:rPr lang="en-US" sz="900" b="1" dirty="0">
                <a:solidFill>
                  <a:srgbClr val="000000"/>
                </a:solidFill>
                <a:latin typeface="Consolas" panose="020B0609020204030204" pitchFamily="49" charset="0"/>
              </a:rPr>
              <a:t>&gt; </a:t>
            </a:r>
            <a:r>
              <a:rPr lang="en-US" sz="900" b="1" dirty="0" err="1">
                <a:solidFill>
                  <a:srgbClr val="000000"/>
                </a:solidFill>
                <a:latin typeface="Consolas" panose="020B0609020204030204" pitchFamily="49" charset="0"/>
              </a:rPr>
              <a:t>mu_inv_pts</a:t>
            </a:r>
            <a:r>
              <a:rPr lang="en-US" sz="900" b="1" dirty="0">
                <a:solidFill>
                  <a:srgbClr val="000000"/>
                </a:solidFill>
                <a:latin typeface="Consolas" panose="020B0609020204030204" pitchFamily="49" charset="0"/>
              </a:rPr>
              <a:t>({ 0.0, 0.5, 0.9, ... });</a:t>
            </a:r>
          </a:p>
          <a:p>
            <a:pPr marL="457200" lvl="1" indent="0">
              <a:buNone/>
            </a:pPr>
            <a:r>
              <a:rPr lang="sv-SE" sz="900" b="1" dirty="0">
                <a:solidFill>
                  <a:srgbClr val="000000"/>
                </a:solidFill>
                <a:latin typeface="Consolas" panose="020B0609020204030204" pitchFamily="49" charset="0"/>
              </a:rPr>
              <a:t>std::</a:t>
            </a:r>
            <a:r>
              <a:rPr lang="sv-SE" sz="900" b="1" dirty="0">
                <a:solidFill>
                  <a:srgbClr val="2B91AF"/>
                </a:solidFill>
                <a:latin typeface="Consolas" panose="020B0609020204030204" pitchFamily="49" charset="0"/>
              </a:rPr>
              <a:t>vector</a:t>
            </a:r>
            <a:r>
              <a:rPr lang="sv-SE" sz="900" b="1" dirty="0">
                <a:solidFill>
                  <a:srgbClr val="000000"/>
                </a:solidFill>
                <a:latin typeface="Consolas" panose="020B0609020204030204" pitchFamily="49" charset="0"/>
              </a:rPr>
              <a:t>&lt;</a:t>
            </a:r>
            <a:r>
              <a:rPr lang="sv-SE" sz="900" b="1" dirty="0">
                <a:solidFill>
                  <a:srgbClr val="0000FF"/>
                </a:solidFill>
                <a:latin typeface="Consolas" panose="020B0609020204030204" pitchFamily="49" charset="0"/>
              </a:rPr>
              <a:t>double</a:t>
            </a:r>
            <a:r>
              <a:rPr lang="sv-SE" sz="900" b="1" dirty="0">
                <a:solidFill>
                  <a:srgbClr val="000000"/>
                </a:solidFill>
                <a:latin typeface="Consolas" panose="020B0609020204030204" pitchFamily="49" charset="0"/>
              </a:rPr>
              <a:t>&gt; mu_inv_val({ 1. / 1500.0, 1. / 1480.0, 1. / 1440.0, ... });</a:t>
            </a:r>
          </a:p>
          <a:p>
            <a:pPr marL="457200" lvl="1" indent="0">
              <a:buNone/>
            </a:pPr>
            <a:r>
              <a:rPr lang="en-US" sz="900" b="1" dirty="0" err="1">
                <a:solidFill>
                  <a:srgbClr val="2B91AF"/>
                </a:solidFill>
                <a:latin typeface="Consolas" panose="020B0609020204030204" pitchFamily="49" charset="0"/>
              </a:rPr>
              <a:t>CubicSpline</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mu_inv_iron</a:t>
            </a:r>
            <a:r>
              <a:rPr lang="en-US" sz="900" b="1" dirty="0">
                <a:solidFill>
                  <a:srgbClr val="000000"/>
                </a:solidFill>
                <a:latin typeface="Consolas" panose="020B0609020204030204" pitchFamily="49" charset="0"/>
              </a:rPr>
              <a:t>(</a:t>
            </a:r>
            <a:r>
              <a:rPr lang="en-US" sz="900" b="1" dirty="0" err="1">
                <a:solidFill>
                  <a:srgbClr val="000000"/>
                </a:solidFill>
                <a:latin typeface="Consolas" panose="020B0609020204030204" pitchFamily="49" charset="0"/>
              </a:rPr>
              <a:t>mu_inv_pts</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mu_inv_val</a:t>
            </a:r>
            <a:r>
              <a:rPr lang="en-US" sz="900" b="1" dirty="0">
                <a:solidFill>
                  <a:srgbClr val="000000"/>
                </a:solidFill>
                <a:latin typeface="Consolas" panose="020B0609020204030204" pitchFamily="49" charset="0"/>
              </a:rPr>
              <a:t>, ...);</a:t>
            </a:r>
            <a:endParaRPr lang="en-US" sz="1400" b="1" dirty="0"/>
          </a:p>
          <a:p>
            <a:pPr marL="0" indent="0">
              <a:buNone/>
            </a:pPr>
            <a:r>
              <a:rPr lang="en-US" sz="1800" dirty="0"/>
              <a:t>Newton’s method for a strong nonlinearity</a:t>
            </a:r>
          </a:p>
          <a:p>
            <a:pPr marL="457200" lvl="1" indent="0">
              <a:buNone/>
            </a:pPr>
            <a:r>
              <a:rPr lang="en-US" sz="900" b="1" dirty="0">
                <a:solidFill>
                  <a:srgbClr val="008000"/>
                </a:solidFill>
                <a:latin typeface="Consolas" panose="020B0609020204030204" pitchFamily="49" charset="0"/>
              </a:rPr>
              <a:t>// Automatic damping ratio – if a step is unsuccessful, damping factor will be multiplied by this, if successful, it will be divided by this.</a:t>
            </a:r>
            <a:endParaRPr lang="en-US" sz="900" b="1" dirty="0">
              <a:solidFill>
                <a:srgbClr val="000000"/>
              </a:solidFill>
              <a:latin typeface="Consolas" panose="020B0609020204030204" pitchFamily="49" charset="0"/>
            </a:endParaRPr>
          </a:p>
          <a:p>
            <a:pPr marL="457200" lvl="1" indent="0">
              <a:buNone/>
            </a:pPr>
            <a:r>
              <a:rPr lang="en-US" sz="900" b="1" dirty="0" err="1">
                <a:solidFill>
                  <a:srgbClr val="000000"/>
                </a:solidFill>
                <a:latin typeface="Consolas" panose="020B0609020204030204" pitchFamily="49" charset="0"/>
              </a:rPr>
              <a:t>newton.set_auto_damping_ratio</a:t>
            </a:r>
            <a:r>
              <a:rPr lang="en-US" sz="900" b="1" dirty="0">
                <a:solidFill>
                  <a:srgbClr val="000000"/>
                </a:solidFill>
                <a:latin typeface="Consolas" panose="020B0609020204030204" pitchFamily="49" charset="0"/>
              </a:rPr>
              <a:t>(1.5);</a:t>
            </a:r>
          </a:p>
          <a:p>
            <a:pPr marL="457200" lvl="1" indent="0">
              <a:buNone/>
            </a:pPr>
            <a:r>
              <a:rPr lang="en-US" sz="900" b="1" dirty="0">
                <a:solidFill>
                  <a:srgbClr val="008000"/>
                </a:solidFill>
                <a:latin typeface="Consolas" panose="020B0609020204030204" pitchFamily="49" charset="0"/>
              </a:rPr>
              <a:t>// Initial damping factor – we can start with a small one, automation will increase it if possible.</a:t>
            </a:r>
            <a:endParaRPr lang="en-US" sz="900" b="1" dirty="0">
              <a:solidFill>
                <a:srgbClr val="000000"/>
              </a:solidFill>
              <a:latin typeface="Consolas" panose="020B0609020204030204" pitchFamily="49" charset="0"/>
            </a:endParaRPr>
          </a:p>
          <a:p>
            <a:pPr marL="457200" lvl="1" indent="0">
              <a:buNone/>
            </a:pPr>
            <a:r>
              <a:rPr lang="en-US" sz="900" b="1" dirty="0" err="1">
                <a:solidFill>
                  <a:srgbClr val="000000"/>
                </a:solidFill>
                <a:latin typeface="Consolas" panose="020B0609020204030204" pitchFamily="49" charset="0"/>
              </a:rPr>
              <a:t>newton.set_initial_auto_damping_coeff</a:t>
            </a:r>
            <a:r>
              <a:rPr lang="en-US" sz="900" b="1" dirty="0">
                <a:solidFill>
                  <a:srgbClr val="000000"/>
                </a:solidFill>
                <a:latin typeface="Consolas" panose="020B0609020204030204" pitchFamily="49" charset="0"/>
              </a:rPr>
              <a:t>(.1);</a:t>
            </a:r>
          </a:p>
          <a:p>
            <a:pPr marL="457200" lvl="1" indent="0">
              <a:buNone/>
            </a:pPr>
            <a:r>
              <a:rPr lang="en-US" sz="900" b="1" dirty="0">
                <a:solidFill>
                  <a:srgbClr val="008000"/>
                </a:solidFill>
                <a:latin typeface="Consolas" panose="020B0609020204030204" pitchFamily="49" charset="0"/>
              </a:rPr>
              <a:t>// The </a:t>
            </a:r>
            <a:r>
              <a:rPr lang="en-US" sz="900" b="1" dirty="0" err="1">
                <a:solidFill>
                  <a:srgbClr val="008000"/>
                </a:solidFill>
                <a:latin typeface="Consolas" panose="020B0609020204030204" pitchFamily="49" charset="0"/>
              </a:rPr>
              <a:t>redidual</a:t>
            </a:r>
            <a:r>
              <a:rPr lang="en-US" sz="900" b="1" dirty="0">
                <a:solidFill>
                  <a:srgbClr val="008000"/>
                </a:solidFill>
                <a:latin typeface="Consolas" panose="020B0609020204030204" pitchFamily="49" charset="0"/>
              </a:rPr>
              <a:t> norm after a step must be at most this factor times the norm from the previous step to pronounce the step ‘successful’.</a:t>
            </a:r>
            <a:endParaRPr lang="en-US" sz="900" b="1" dirty="0">
              <a:solidFill>
                <a:srgbClr val="000000"/>
              </a:solidFill>
              <a:latin typeface="Consolas" panose="020B0609020204030204" pitchFamily="49" charset="0"/>
            </a:endParaRPr>
          </a:p>
          <a:p>
            <a:pPr marL="457200" lvl="1" indent="0">
              <a:buNone/>
            </a:pPr>
            <a:r>
              <a:rPr lang="en-US" sz="900" b="1" dirty="0">
                <a:solidFill>
                  <a:srgbClr val="008000"/>
                </a:solidFill>
                <a:latin typeface="Consolas" panose="020B0609020204030204" pitchFamily="49" charset="0"/>
              </a:rPr>
              <a:t>// Now for very strong nonlinearities, we may even need this &gt; 1.</a:t>
            </a:r>
            <a:endParaRPr lang="en-US" sz="900" b="1" dirty="0">
              <a:solidFill>
                <a:srgbClr val="000000"/>
              </a:solidFill>
              <a:latin typeface="Consolas" panose="020B0609020204030204" pitchFamily="49" charset="0"/>
            </a:endParaRPr>
          </a:p>
          <a:p>
            <a:pPr marL="457200" lvl="1" indent="0">
              <a:buNone/>
            </a:pPr>
            <a:r>
              <a:rPr lang="en-US" sz="900" b="1" dirty="0" err="1">
                <a:solidFill>
                  <a:srgbClr val="000000"/>
                </a:solidFill>
                <a:latin typeface="Consolas" panose="020B0609020204030204" pitchFamily="49" charset="0"/>
              </a:rPr>
              <a:t>newton.set_sufficient_improvement_factor</a:t>
            </a:r>
            <a:r>
              <a:rPr lang="en-US" sz="900" b="1" dirty="0">
                <a:solidFill>
                  <a:srgbClr val="000000"/>
                </a:solidFill>
                <a:latin typeface="Consolas" panose="020B0609020204030204" pitchFamily="49" charset="0"/>
              </a:rPr>
              <a:t>(1.25);</a:t>
            </a:r>
          </a:p>
          <a:p>
            <a:pPr marL="457200" lvl="1" indent="0">
              <a:buNone/>
            </a:pPr>
            <a:r>
              <a:rPr lang="en-US" sz="900" b="1" dirty="0">
                <a:solidFill>
                  <a:srgbClr val="008000"/>
                </a:solidFill>
                <a:latin typeface="Consolas" panose="020B0609020204030204" pitchFamily="49" charset="0"/>
              </a:rPr>
              <a:t>// This is a strong nonlinearity, where we can’t afford to reuse Jacobian matrix from a step in subsequent steps.</a:t>
            </a:r>
            <a:endParaRPr lang="en-US" sz="900" b="1" dirty="0">
              <a:solidFill>
                <a:srgbClr val="000000"/>
              </a:solidFill>
              <a:latin typeface="Consolas" panose="020B0609020204030204" pitchFamily="49" charset="0"/>
            </a:endParaRPr>
          </a:p>
          <a:p>
            <a:pPr marL="457200" lvl="1" indent="0">
              <a:buNone/>
            </a:pPr>
            <a:r>
              <a:rPr lang="en-US" sz="900" b="1" dirty="0" err="1">
                <a:solidFill>
                  <a:srgbClr val="000000"/>
                </a:solidFill>
                <a:latin typeface="Consolas" panose="020B0609020204030204" pitchFamily="49" charset="0"/>
              </a:rPr>
              <a:t>newton.set_max_steps_with_reused_jacobian</a:t>
            </a:r>
            <a:r>
              <a:rPr lang="en-US" sz="900" b="1" dirty="0">
                <a:solidFill>
                  <a:srgbClr val="000000"/>
                </a:solidFill>
                <a:latin typeface="Consolas" panose="020B0609020204030204" pitchFamily="49" charset="0"/>
              </a:rPr>
              <a:t>(0);</a:t>
            </a:r>
          </a:p>
          <a:p>
            <a:pPr marL="457200" lvl="1" indent="0">
              <a:buNone/>
            </a:pPr>
            <a:r>
              <a:rPr lang="en-US" sz="900" b="1" dirty="0">
                <a:solidFill>
                  <a:srgbClr val="008000"/>
                </a:solidFill>
                <a:latin typeface="Consolas" panose="020B0609020204030204" pitchFamily="49" charset="0"/>
              </a:rPr>
              <a:t>// Maximum number of iterations. Hermes will throw an exception if this number is exceeded and the tolerance is not met.</a:t>
            </a:r>
            <a:endParaRPr lang="en-US" sz="900" b="1" dirty="0">
              <a:solidFill>
                <a:srgbClr val="000000"/>
              </a:solidFill>
              <a:latin typeface="Consolas" panose="020B0609020204030204" pitchFamily="49" charset="0"/>
            </a:endParaRPr>
          </a:p>
          <a:p>
            <a:pPr marL="457200" lvl="1" indent="0">
              <a:buNone/>
            </a:pPr>
            <a:r>
              <a:rPr lang="en-US" sz="900" b="1" dirty="0" err="1">
                <a:solidFill>
                  <a:srgbClr val="000000"/>
                </a:solidFill>
                <a:latin typeface="Consolas" panose="020B0609020204030204" pitchFamily="49" charset="0"/>
              </a:rPr>
              <a:t>newton.set_max_allowed_iterations</a:t>
            </a:r>
            <a:r>
              <a:rPr lang="en-US" sz="900" b="1" dirty="0">
                <a:solidFill>
                  <a:srgbClr val="000000"/>
                </a:solidFill>
                <a:latin typeface="Consolas" panose="020B0609020204030204" pitchFamily="49" charset="0"/>
              </a:rPr>
              <a:t>(100);</a:t>
            </a:r>
          </a:p>
          <a:p>
            <a:pPr marL="457200" lvl="1" indent="0">
              <a:buNone/>
            </a:pPr>
            <a:r>
              <a:rPr lang="en-US" sz="900" b="1" dirty="0">
                <a:solidFill>
                  <a:srgbClr val="008000"/>
                </a:solidFill>
                <a:latin typeface="Consolas" panose="020B0609020204030204" pitchFamily="49" charset="0"/>
              </a:rPr>
              <a:t>// The tolerance – simple in this case, but can be a combination of relative / absolute thresholds of residual norm, solution norm, solution difference norm, ...</a:t>
            </a:r>
            <a:endParaRPr lang="en-US" sz="900" b="1" dirty="0">
              <a:solidFill>
                <a:srgbClr val="000000"/>
              </a:solidFill>
              <a:latin typeface="Consolas" panose="020B0609020204030204" pitchFamily="49" charset="0"/>
            </a:endParaRPr>
          </a:p>
          <a:p>
            <a:pPr marL="457200" lvl="1" indent="0">
              <a:buNone/>
            </a:pPr>
            <a:r>
              <a:rPr lang="en-US" sz="900" b="1" dirty="0" err="1">
                <a:solidFill>
                  <a:srgbClr val="000000"/>
                </a:solidFill>
                <a:latin typeface="Consolas" panose="020B0609020204030204" pitchFamily="49" charset="0"/>
              </a:rPr>
              <a:t>newton.set_tolerance</a:t>
            </a:r>
            <a:r>
              <a:rPr lang="en-US" sz="900" b="1" dirty="0">
                <a:solidFill>
                  <a:srgbClr val="000000"/>
                </a:solidFill>
                <a:latin typeface="Consolas" panose="020B0609020204030204" pitchFamily="49" charset="0"/>
              </a:rPr>
              <a:t>(1e-8, Hermes::Solvers::</a:t>
            </a:r>
            <a:r>
              <a:rPr lang="en-US" sz="900" b="1" dirty="0" err="1">
                <a:solidFill>
                  <a:srgbClr val="2F4F4F"/>
                </a:solidFill>
                <a:latin typeface="Consolas" panose="020B0609020204030204" pitchFamily="49" charset="0"/>
              </a:rPr>
              <a:t>ResidualNormAbsolute</a:t>
            </a:r>
            <a:r>
              <a:rPr lang="en-US" sz="900" b="1" dirty="0">
                <a:solidFill>
                  <a:srgbClr val="000000"/>
                </a:solidFill>
                <a:latin typeface="Consolas" panose="020B0609020204030204" pitchFamily="49" charset="0"/>
              </a:rPr>
              <a:t>);</a:t>
            </a:r>
          </a:p>
          <a:p>
            <a:pPr marL="457200" lvl="1" indent="0">
              <a:buNone/>
            </a:pPr>
            <a:endParaRPr lang="en-US"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spTree>
    <p:extLst>
      <p:ext uri="{BB962C8B-B14F-4D97-AF65-F5344CB8AC3E}">
        <p14:creationId xmlns:p14="http://schemas.microsoft.com/office/powerpoint/2010/main" val="3251450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Examples &gt; </a:t>
            </a:r>
            <a:r>
              <a:rPr lang="cs-CZ" sz="2800" dirty="0"/>
              <a:t>Advection</a:t>
            </a:r>
            <a:endParaRPr lang="en-US" sz="28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31799" y="1054100"/>
                <a:ext cx="11528425" cy="5084763"/>
              </a:xfrm>
            </p:spPr>
            <p:txBody>
              <a:bodyPr>
                <a:normAutofit/>
              </a:bodyPr>
              <a:lstStyle/>
              <a:p>
                <a:pPr marL="0" indent="0">
                  <a:buNone/>
                </a:pPr>
                <a:r>
                  <a:rPr lang="en-US" sz="1800" dirty="0"/>
                  <a:t>In this example, we solve the equation</a:t>
                </a:r>
              </a:p>
              <a:p>
                <a:pPr marL="0" indent="0" algn="ctr">
                  <a:buNone/>
                </a:pPr>
                <a14:m>
                  <m:oMathPara xmlns:m="http://schemas.openxmlformats.org/officeDocument/2006/math">
                    <m:oMathParaPr>
                      <m:jc m:val="center"/>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r>
                            <m:rPr>
                              <m:nor/>
                            </m:rPr>
                            <a:rPr lang="en-US">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u</m:t>
                          </m:r>
                        </m:e>
                      </m:d>
                      <m:r>
                        <m:rPr>
                          <m:nor/>
                        </m:rPr>
                        <a:rPr lang="en-US"/>
                        <m:t>= </m:t>
                      </m:r>
                      <m:r>
                        <m:rPr>
                          <m:nor/>
                        </m:rPr>
                        <a:rPr lang="en-US" b="0" i="0" smtClean="0"/>
                        <m:t>0,   </m:t>
                      </m:r>
                      <m:r>
                        <m:rPr>
                          <m:nor/>
                        </m:rPr>
                        <a:rPr lang="en-US" b="0" i="0" smtClean="0"/>
                        <m:t>u</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𝛿</m:t>
                          </m:r>
                          <m:r>
                            <m:rPr>
                              <m:sty m:val="p"/>
                            </m:rPr>
                            <a:rPr lang="el-GR" b="0" i="1" smtClean="0">
                              <a:latin typeface="Cambria Math" panose="02040503050406030204" pitchFamily="18" charset="0"/>
                              <a:ea typeface="Cambria Math" panose="02040503050406030204" pitchFamily="18" charset="0"/>
                            </a:rPr>
                            <m:t>Ω</m:t>
                          </m:r>
                        </m:sub>
                      </m:sSub>
                      <m:r>
                        <m:rPr>
                          <m:nor/>
                        </m:rPr>
                        <a:rPr lang="en-US" b="0" i="0" smtClean="0"/>
                        <m:t> = </m:t>
                      </m:r>
                      <m:r>
                        <m:rPr>
                          <m:nor/>
                        </m:rPr>
                        <a:rPr lang="en-US" b="0" i="0" smtClean="0"/>
                        <m:t>g</m:t>
                      </m:r>
                    </m:oMath>
                  </m:oMathPara>
                </a14:m>
                <a:endParaRPr lang="en-US" sz="1800" dirty="0"/>
              </a:p>
              <a:p>
                <a:pPr marL="0" indent="0">
                  <a:buNone/>
                </a:pPr>
                <a:r>
                  <a:rPr lang="en-US" sz="1800" dirty="0"/>
                  <a:t>Where</a:t>
                </a:r>
              </a:p>
              <a:p>
                <a:pPr>
                  <a:buFontTx/>
                  <a:buChar char="-"/>
                </a:pPr>
                <a:r>
                  <a:rPr lang="en-US" sz="1800" dirty="0"/>
                  <a:t>u is the sought solution,</a:t>
                </a:r>
              </a:p>
              <a:p>
                <a:pPr>
                  <a:buFontTx/>
                  <a:buChar char="-"/>
                </a:pPr>
                <a14:m>
                  <m:oMath xmlns:m="http://schemas.openxmlformats.org/officeDocument/2006/math">
                    <m:r>
                      <m:rPr>
                        <m:sty m:val="p"/>
                      </m:rPr>
                      <a:rPr lang="el-GR" sz="1800" i="1" smtClean="0">
                        <a:latin typeface="Cambria Math" panose="02040503050406030204" pitchFamily="18" charset="0"/>
                        <a:ea typeface="Cambria Math" panose="02040503050406030204" pitchFamily="18" charset="0"/>
                      </a:rPr>
                      <m:t>Ω</m:t>
                    </m:r>
                  </m:oMath>
                </a14:m>
                <a:r>
                  <a:rPr lang="en-US" sz="1800" dirty="0"/>
                  <a:t> is the space domain - </a:t>
                </a:r>
                <a:r>
                  <a:rPr lang="it-IT" sz="1800" dirty="0"/>
                  <a:t>square (0, 1) x (0, 1)</a:t>
                </a:r>
                <a:r>
                  <a:rPr lang="en-US" sz="1800" dirty="0"/>
                  <a:t>,</a:t>
                </a:r>
              </a:p>
              <a:p>
                <a:pPr>
                  <a:buFontTx/>
                  <a:buChar char="-"/>
                </a:pPr>
                <a:r>
                  <a:rPr lang="en-US" sz="1800" dirty="0"/>
                  <a:t>g is defined as follows:</a:t>
                </a:r>
              </a:p>
              <a:p>
                <a:pPr lvl="1">
                  <a:buFontTx/>
                  <a:buChar char="-"/>
                </a:pPr>
                <a14:m>
                  <m:oMath xmlns:m="http://schemas.openxmlformats.org/officeDocument/2006/math">
                    <m:r>
                      <m:rPr>
                        <m:sty m:val="p"/>
                      </m:rPr>
                      <a:rPr lang="en-US" sz="1400" b="0" i="0" smtClean="0">
                        <a:latin typeface="Cambria Math" panose="02040503050406030204" pitchFamily="18" charset="0"/>
                        <a:ea typeface="Cambria Math" panose="02040503050406030204" pitchFamily="18" charset="0"/>
                      </a:rPr>
                      <m:t>g</m:t>
                    </m:r>
                    <m:r>
                      <a:rPr lang="en-US" sz="1400" b="0" i="1" smtClean="0">
                        <a:latin typeface="Cambria Math" panose="02040503050406030204" pitchFamily="18" charset="0"/>
                        <a:ea typeface="Cambria Math" panose="02040503050406030204" pitchFamily="18" charset="0"/>
                      </a:rPr>
                      <m:t>=1,  </m:t>
                    </m:r>
                    <m:r>
                      <m:rPr>
                        <m:sty m:val="p"/>
                      </m:rPr>
                      <a:rPr lang="en-US" sz="1400" b="0" i="0" smtClean="0">
                        <a:latin typeface="Cambria Math" panose="02040503050406030204" pitchFamily="18" charset="0"/>
                        <a:ea typeface="Cambria Math" panose="02040503050406030204" pitchFamily="18" charset="0"/>
                      </a:rPr>
                      <m:t>where</m:t>
                    </m:r>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m:t>
                    </m:r>
                    <m:r>
                      <m:rPr>
                        <m:nor/>
                      </m:rPr>
                      <a:rPr lang="en-US" sz="140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𝑥</m:t>
                        </m:r>
                      </m:e>
                      <m:sub>
                        <m:r>
                          <a:rPr lang="en-US" sz="1400" i="1">
                            <a:latin typeface="Cambria Math" panose="02040503050406030204" pitchFamily="18" charset="0"/>
                            <a:ea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 </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𝑥</m:t>
                        </m:r>
                      </m:e>
                      <m:sub>
                        <m:r>
                          <a:rPr lang="en-US" sz="1400" i="1">
                            <a:latin typeface="Cambria Math" panose="02040503050406030204" pitchFamily="18" charset="0"/>
                            <a:ea typeface="Cambria Math" panose="02040503050406030204" pitchFamily="18" charset="0"/>
                          </a:rPr>
                          <m:t>1</m:t>
                        </m:r>
                      </m:sub>
                    </m:sSub>
                    <m:r>
                      <m:rPr>
                        <m:nor/>
                      </m:rPr>
                      <a:rPr lang="en-US" sz="1400">
                        <a:latin typeface="Cambria Math" panose="02040503050406030204" pitchFamily="18" charset="0"/>
                        <a:ea typeface="Cambria Math" panose="02040503050406030204" pitchFamily="18" charset="0"/>
                      </a:rPr>
                      <m:t>)</m:t>
                    </m:r>
                    <m:r>
                      <a:rPr lang="en-US" sz="1400" i="1" smtClean="0">
                        <a:latin typeface="Cambria Math" panose="02040503050406030204" pitchFamily="18" charset="0"/>
                        <a:ea typeface="Cambria Math" panose="02040503050406030204" pitchFamily="18" charset="0"/>
                      </a:rPr>
                      <m:t>∙</m:t>
                    </m:r>
                    <m:acc>
                      <m:accPr>
                        <m:chr m:val="⃗"/>
                        <m:ctrlPr>
                          <a:rPr lang="en-US" sz="1400" i="1" smtClean="0">
                            <a:latin typeface="Cambria Math" panose="02040503050406030204" pitchFamily="18" charset="0"/>
                            <a:ea typeface="Cambria Math" panose="02040503050406030204" pitchFamily="18" charset="0"/>
                          </a:rPr>
                        </m:ctrlPr>
                      </m:accPr>
                      <m:e>
                        <m:r>
                          <a:rPr lang="en-US" sz="1400" b="0" i="1" smtClean="0">
                            <a:latin typeface="Cambria Math" panose="02040503050406030204" pitchFamily="18" charset="0"/>
                            <a:ea typeface="Cambria Math" panose="02040503050406030204" pitchFamily="18" charset="0"/>
                          </a:rPr>
                          <m:t>𝑛</m:t>
                        </m:r>
                      </m:e>
                    </m:acc>
                    <m:r>
                      <a:rPr lang="en-US" sz="1400" b="0" i="1" smtClean="0">
                        <a:latin typeface="Cambria Math" panose="02040503050406030204" pitchFamily="18" charset="0"/>
                        <a:ea typeface="Cambria Math" panose="02040503050406030204" pitchFamily="18" charset="0"/>
                      </a:rPr>
                      <m:t> </m:t>
                    </m:r>
                    <m:d>
                      <m:dPr>
                        <m:ctrlPr>
                          <a:rPr lang="en-US" sz="1400" b="0" i="1" smtClean="0">
                            <a:latin typeface="Cambria Math" panose="02040503050406030204" pitchFamily="18" charset="0"/>
                            <a:ea typeface="Cambria Math" panose="02040503050406030204" pitchFamily="18" charset="0"/>
                          </a:rPr>
                        </m:ctrlPr>
                      </m:dPr>
                      <m:e>
                        <m:acc>
                          <m:accPr>
                            <m:chr m:val="⃗"/>
                            <m:ctrlPr>
                              <a:rPr lang="en-US" sz="1400" b="0" i="1" smtClean="0">
                                <a:latin typeface="Cambria Math" panose="02040503050406030204" pitchFamily="18" charset="0"/>
                                <a:ea typeface="Cambria Math" panose="02040503050406030204" pitchFamily="18" charset="0"/>
                              </a:rPr>
                            </m:ctrlPr>
                          </m:accPr>
                          <m:e>
                            <m:r>
                              <a:rPr lang="en-US" sz="1400" b="0" i="1" smtClean="0">
                                <a:latin typeface="Cambria Math" panose="02040503050406030204" pitchFamily="18" charset="0"/>
                                <a:ea typeface="Cambria Math" panose="02040503050406030204" pitchFamily="18" charset="0"/>
                              </a:rPr>
                              <m:t>𝑥</m:t>
                            </m:r>
                          </m:e>
                        </m:acc>
                      </m:e>
                    </m:d>
                    <m:r>
                      <a:rPr lang="en-US" sz="1400" b="0" i="1" smtClean="0">
                        <a:latin typeface="Cambria Math" panose="02040503050406030204" pitchFamily="18" charset="0"/>
                        <a:ea typeface="Cambria Math" panose="02040503050406030204" pitchFamily="18" charset="0"/>
                      </a:rPr>
                      <m:t>&gt;0</m:t>
                    </m:r>
                  </m:oMath>
                </a14:m>
                <a:r>
                  <a:rPr lang="en-US" sz="1400" dirty="0"/>
                  <a:t>,</a:t>
                </a:r>
              </a:p>
              <a:p>
                <a:pPr lvl="1">
                  <a:buFontTx/>
                  <a:buChar char="-"/>
                </a:pPr>
                <a14:m>
                  <m:oMath xmlns:m="http://schemas.openxmlformats.org/officeDocument/2006/math">
                    <m:r>
                      <m:rPr>
                        <m:sty m:val="p"/>
                      </m:rPr>
                      <a:rPr lang="en-US" sz="1400">
                        <a:latin typeface="Cambria Math" panose="02040503050406030204" pitchFamily="18" charset="0"/>
                        <a:ea typeface="Cambria Math" panose="02040503050406030204" pitchFamily="18" charset="0"/>
                      </a:rPr>
                      <m:t>g</m:t>
                    </m:r>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0,</m:t>
                    </m:r>
                    <m:r>
                      <a:rPr lang="en-US" sz="1400" i="1">
                        <a:latin typeface="Cambria Math" panose="02040503050406030204" pitchFamily="18" charset="0"/>
                        <a:ea typeface="Cambria Math" panose="02040503050406030204" pitchFamily="18" charset="0"/>
                      </a:rPr>
                      <m:t>  </m:t>
                    </m:r>
                    <m:r>
                      <m:rPr>
                        <m:sty m:val="p"/>
                      </m:rPr>
                      <a:rPr lang="en-US" sz="1400">
                        <a:latin typeface="Cambria Math" panose="02040503050406030204" pitchFamily="18" charset="0"/>
                        <a:ea typeface="Cambria Math" panose="02040503050406030204" pitchFamily="18" charset="0"/>
                      </a:rPr>
                      <m:t>where</m:t>
                    </m:r>
                    <m:r>
                      <a:rPr lang="en-US" sz="1400" i="1">
                        <a:latin typeface="Cambria Math" panose="02040503050406030204" pitchFamily="18" charset="0"/>
                        <a:ea typeface="Cambria Math" panose="02040503050406030204" pitchFamily="18" charset="0"/>
                      </a:rPr>
                      <m:t> (</m:t>
                    </m:r>
                    <m:r>
                      <m:rPr>
                        <m:nor/>
                      </m:rPr>
                      <a:rPr lang="en-US" sz="140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𝑥</m:t>
                        </m:r>
                      </m:e>
                      <m:sub>
                        <m:r>
                          <a:rPr lang="en-US" sz="1400" i="1">
                            <a:latin typeface="Cambria Math" panose="02040503050406030204" pitchFamily="18" charset="0"/>
                            <a:ea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 </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𝑥</m:t>
                        </m:r>
                      </m:e>
                      <m:sub>
                        <m:r>
                          <a:rPr lang="en-US" sz="1400" i="1">
                            <a:latin typeface="Cambria Math" panose="02040503050406030204" pitchFamily="18" charset="0"/>
                            <a:ea typeface="Cambria Math" panose="02040503050406030204" pitchFamily="18" charset="0"/>
                          </a:rPr>
                          <m:t>1</m:t>
                        </m:r>
                      </m:sub>
                    </m:sSub>
                    <m:r>
                      <m:rPr>
                        <m:nor/>
                      </m:rPr>
                      <a:rPr lang="en-US" sz="140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m:t>
                    </m:r>
                    <m:acc>
                      <m:accPr>
                        <m:chr m:val="⃗"/>
                        <m:ctrlPr>
                          <a:rPr lang="en-US" sz="1400" i="1">
                            <a:latin typeface="Cambria Math" panose="02040503050406030204" pitchFamily="18" charset="0"/>
                            <a:ea typeface="Cambria Math" panose="02040503050406030204" pitchFamily="18" charset="0"/>
                          </a:rPr>
                        </m:ctrlPr>
                      </m:accPr>
                      <m:e>
                        <m:r>
                          <a:rPr lang="en-US" sz="1400" i="1">
                            <a:latin typeface="Cambria Math" panose="02040503050406030204" pitchFamily="18" charset="0"/>
                            <a:ea typeface="Cambria Math" panose="02040503050406030204" pitchFamily="18" charset="0"/>
                          </a:rPr>
                          <m:t>𝑛</m:t>
                        </m:r>
                      </m:e>
                    </m:acc>
                    <m:r>
                      <a:rPr lang="en-US" sz="1400" i="1">
                        <a:latin typeface="Cambria Math" panose="02040503050406030204" pitchFamily="18" charset="0"/>
                        <a:ea typeface="Cambria Math" panose="02040503050406030204" pitchFamily="18" charset="0"/>
                      </a:rPr>
                      <m:t> </m:t>
                    </m:r>
                    <m:d>
                      <m:dPr>
                        <m:ctrlPr>
                          <a:rPr lang="en-US" sz="1400" i="1">
                            <a:latin typeface="Cambria Math" panose="02040503050406030204" pitchFamily="18" charset="0"/>
                            <a:ea typeface="Cambria Math" panose="02040503050406030204" pitchFamily="18" charset="0"/>
                          </a:rPr>
                        </m:ctrlPr>
                      </m:dPr>
                      <m:e>
                        <m:acc>
                          <m:accPr>
                            <m:chr m:val="⃗"/>
                            <m:ctrlPr>
                              <a:rPr lang="en-US" sz="1400" i="1">
                                <a:latin typeface="Cambria Math" panose="02040503050406030204" pitchFamily="18" charset="0"/>
                                <a:ea typeface="Cambria Math" panose="02040503050406030204" pitchFamily="18" charset="0"/>
                              </a:rPr>
                            </m:ctrlPr>
                          </m:accPr>
                          <m:e>
                            <m:r>
                              <a:rPr lang="en-US" sz="1400" i="1">
                                <a:latin typeface="Cambria Math" panose="02040503050406030204" pitchFamily="18" charset="0"/>
                                <a:ea typeface="Cambria Math" panose="02040503050406030204" pitchFamily="18" charset="0"/>
                              </a:rPr>
                              <m:t>𝑥</m:t>
                            </m:r>
                          </m:e>
                        </m:acc>
                      </m:e>
                    </m:d>
                    <m:r>
                      <a:rPr lang="en-US" sz="1400" b="0" i="0" smtClean="0">
                        <a:latin typeface="Cambria Math" panose="02040503050406030204" pitchFamily="18" charset="0"/>
                        <a:ea typeface="Cambria Math" panose="02040503050406030204" pitchFamily="18" charset="0"/>
                      </a:rPr>
                      <m:t>≤0</m:t>
                    </m:r>
                  </m:oMath>
                </a14:m>
                <a:r>
                  <a:rPr lang="en-US" sz="1400" dirty="0"/>
                  <a:t>.</a:t>
                </a:r>
              </a:p>
              <a:p>
                <a:pPr marL="0" indent="0">
                  <a:buNone/>
                </a:pPr>
                <a:endParaRPr lang="en-US" sz="1800" dirty="0"/>
              </a:p>
              <a:p>
                <a:pPr marL="0" indent="0">
                  <a:buNone/>
                </a:pPr>
                <a:r>
                  <a:rPr lang="en-US" sz="1800" dirty="0"/>
                  <a:t>The features illustrated on this example are</a:t>
                </a:r>
              </a:p>
              <a:p>
                <a:pPr>
                  <a:buFontTx/>
                  <a:buChar char="-"/>
                </a:pPr>
                <a:r>
                  <a:rPr lang="en-US" sz="1800" dirty="0"/>
                  <a:t>Discontinuous </a:t>
                </a:r>
                <a:r>
                  <a:rPr lang="en-US" sz="1800" dirty="0" err="1"/>
                  <a:t>Galerkin</a:t>
                </a:r>
                <a:r>
                  <a:rPr lang="en-US" sz="1800" dirty="0"/>
                  <a:t> (DG) implementation of integrating over internal edges,</a:t>
                </a:r>
              </a:p>
              <a:p>
                <a:pPr>
                  <a:buFontTx/>
                  <a:buChar char="-"/>
                </a:pPr>
                <a:r>
                  <a:rPr lang="en-US" sz="1800" dirty="0" err="1"/>
                  <a:t>postprocessing</a:t>
                </a:r>
                <a:r>
                  <a:rPr lang="en-US" sz="1800" dirty="0"/>
                  <a:t> of results – in this case using a limiter preventing spurious oscillations that occur in DG method.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31799" y="1054100"/>
                <a:ext cx="11528425" cy="5084763"/>
              </a:xfrm>
              <a:blipFill>
                <a:blip r:embed="rId2"/>
                <a:stretch>
                  <a:fillRect l="-476" t="-1199"/>
                </a:stretch>
              </a:blipFill>
            </p:spPr>
            <p:txBody>
              <a:bodyPr/>
              <a:lstStyle/>
              <a:p>
                <a:r>
                  <a:rPr lang="en-US">
                    <a:noFill/>
                  </a:rPr>
                  <a:t> </a:t>
                </a:r>
              </a:p>
            </p:txBody>
          </p:sp>
        </mc:Fallback>
      </mc:AlternateContent>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spTree>
    <p:extLst>
      <p:ext uri="{BB962C8B-B14F-4D97-AF65-F5344CB8AC3E}">
        <p14:creationId xmlns:p14="http://schemas.microsoft.com/office/powerpoint/2010/main" val="746554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Examples &gt; </a:t>
            </a:r>
            <a:r>
              <a:rPr lang="cs-CZ" sz="2800" dirty="0"/>
              <a:t>Advection</a:t>
            </a:r>
            <a:endParaRPr lang="en-US" sz="2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mc:AlternateContent xmlns:mc="http://schemas.openxmlformats.org/markup-compatibility/2006" xmlns:a14="http://schemas.microsoft.com/office/drawing/2010/main">
        <mc:Choice Requires="a14">
          <p:sp>
            <p:nvSpPr>
              <p:cNvPr id="12" name="Content Placeholder 2"/>
              <p:cNvSpPr txBox="1">
                <a:spLocks/>
              </p:cNvSpPr>
              <p:nvPr/>
            </p:nvSpPr>
            <p:spPr>
              <a:xfrm>
                <a:off x="1744980" y="1440179"/>
                <a:ext cx="3246120" cy="594361"/>
              </a:xfrm>
              <a:prstGeom prst="rect">
                <a:avLst/>
              </a:prstGeom>
            </p:spPr>
            <p:txBody>
              <a:bodyPr vert="horz" lIns="91440" tIns="45720" rIns="91440" bIns="45720" numCol="1"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a:t>Domain </a:t>
                </a:r>
                <a14:m>
                  <m:oMath xmlns:m="http://schemas.openxmlformats.org/officeDocument/2006/math">
                    <m:r>
                      <m:rPr>
                        <m:sty m:val="p"/>
                      </m:rPr>
                      <a:rPr lang="el-GR" sz="1600" i="1">
                        <a:latin typeface="Cambria Math" panose="02040503050406030204" pitchFamily="18" charset="0"/>
                        <a:ea typeface="Cambria Math" panose="02040503050406030204" pitchFamily="18" charset="0"/>
                      </a:rPr>
                      <m:t>Ω</m:t>
                    </m:r>
                  </m:oMath>
                </a14:m>
                <a:r>
                  <a:rPr lang="en-US" sz="1600" dirty="0"/>
                  <a:t> with</a:t>
                </a:r>
              </a:p>
              <a:p>
                <a:pPr marL="0" indent="0" algn="ctr">
                  <a:buNone/>
                </a:pPr>
                <a:r>
                  <a:rPr lang="en-US" sz="1600" dirty="0"/>
                  <a:t>quadrilateral mesh</a:t>
                </a:r>
              </a:p>
            </p:txBody>
          </p:sp>
        </mc:Choice>
        <mc:Fallback xmlns="">
          <p:sp>
            <p:nvSpPr>
              <p:cNvPr id="12" name="Content Placeholder 2"/>
              <p:cNvSpPr txBox="1">
                <a:spLocks noRot="1" noChangeAspect="1" noMove="1" noResize="1" noEditPoints="1" noAdjustHandles="1" noChangeArrowheads="1" noChangeShapeType="1" noTextEdit="1"/>
              </p:cNvSpPr>
              <p:nvPr/>
            </p:nvSpPr>
            <p:spPr>
              <a:xfrm>
                <a:off x="1744980" y="1440179"/>
                <a:ext cx="3246120" cy="594361"/>
              </a:xfrm>
              <a:prstGeom prst="rect">
                <a:avLst/>
              </a:prstGeom>
              <a:blipFill>
                <a:blip r:embed="rId4"/>
                <a:stretch>
                  <a:fillRect t="-7143" b="-11224"/>
                </a:stretch>
              </a:blipFill>
            </p:spPr>
            <p:txBody>
              <a:bodyPr/>
              <a:lstStyle/>
              <a:p>
                <a:r>
                  <a:rPr lang="en-US">
                    <a:noFill/>
                  </a:rPr>
                  <a:t> </a:t>
                </a:r>
              </a:p>
            </p:txBody>
          </p:sp>
        </mc:Fallback>
      </mc:AlternateContent>
      <p:sp>
        <p:nvSpPr>
          <p:cNvPr id="13" name="Content Placeholder 2"/>
          <p:cNvSpPr txBox="1">
            <a:spLocks/>
          </p:cNvSpPr>
          <p:nvPr/>
        </p:nvSpPr>
        <p:spPr>
          <a:xfrm>
            <a:off x="6111241" y="1440178"/>
            <a:ext cx="5448300" cy="663121"/>
          </a:xfrm>
          <a:prstGeom prst="rect">
            <a:avLst/>
          </a:prstGeom>
        </p:spPr>
        <p:txBody>
          <a:bodyPr vert="horz" lIns="91440" tIns="45720" rIns="91440" bIns="45720" numCol="1"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a:t>Solution</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9666" y="2179498"/>
            <a:ext cx="4929664" cy="3286443"/>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5416" y="2179498"/>
            <a:ext cx="4225427" cy="3286443"/>
          </a:xfrm>
          <a:prstGeom prst="rect">
            <a:avLst/>
          </a:prstGeom>
        </p:spPr>
      </p:pic>
    </p:spTree>
    <p:extLst>
      <p:ext uri="{BB962C8B-B14F-4D97-AF65-F5344CB8AC3E}">
        <p14:creationId xmlns:p14="http://schemas.microsoft.com/office/powerpoint/2010/main" val="3233956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6701"/>
            <a:ext cx="11728450" cy="548640"/>
          </a:xfrm>
        </p:spPr>
        <p:txBody>
          <a:bodyPr>
            <a:normAutofit/>
          </a:bodyPr>
          <a:lstStyle/>
          <a:p>
            <a:r>
              <a:rPr lang="en-US" sz="2800" dirty="0"/>
              <a:t>Examples &gt; </a:t>
            </a:r>
            <a:r>
              <a:rPr lang="cs-CZ" sz="2800" dirty="0"/>
              <a:t>Advection</a:t>
            </a:r>
            <a:endParaRPr lang="en-US" sz="2800" dirty="0"/>
          </a:p>
        </p:txBody>
      </p:sp>
      <p:sp>
        <p:nvSpPr>
          <p:cNvPr id="3" name="Content Placeholder 2"/>
          <p:cNvSpPr>
            <a:spLocks noGrp="1"/>
          </p:cNvSpPr>
          <p:nvPr>
            <p:ph idx="1"/>
          </p:nvPr>
        </p:nvSpPr>
        <p:spPr>
          <a:xfrm>
            <a:off x="431799" y="1054100"/>
            <a:ext cx="11528425" cy="5084763"/>
          </a:xfrm>
        </p:spPr>
        <p:txBody>
          <a:bodyPr>
            <a:normAutofit/>
          </a:bodyPr>
          <a:lstStyle/>
          <a:p>
            <a:pPr marL="0" indent="0">
              <a:buNone/>
            </a:pPr>
            <a:r>
              <a:rPr lang="en-US" sz="1800" dirty="0"/>
              <a:t>Integration over internal edges</a:t>
            </a:r>
          </a:p>
          <a:p>
            <a:pPr>
              <a:buFontTx/>
              <a:buChar char="-"/>
            </a:pPr>
            <a:r>
              <a:rPr lang="en-US" sz="1600" dirty="0"/>
              <a:t>Regular forms (simplified)</a:t>
            </a:r>
          </a:p>
          <a:p>
            <a:pPr marL="457200" lvl="1" indent="0">
              <a:buNone/>
            </a:pPr>
            <a:r>
              <a:rPr lang="en-US" sz="1000" b="1" dirty="0" err="1">
                <a:solidFill>
                  <a:srgbClr val="000000"/>
                </a:solidFill>
                <a:latin typeface="Consolas" panose="020B0609020204030204" pitchFamily="49" charset="0"/>
              </a:rPr>
              <a:t>matrix_form</a:t>
            </a:r>
            <a:r>
              <a:rPr lang="en-US" sz="1000" b="1" dirty="0">
                <a:solidFill>
                  <a:srgbClr val="000000"/>
                </a:solidFill>
                <a:latin typeface="Consolas" panose="020B0609020204030204" pitchFamily="49" charset="0"/>
              </a:rPr>
              <a:t>(</a:t>
            </a:r>
            <a:r>
              <a:rPr lang="en-US" sz="1000" b="1" dirty="0" err="1">
                <a:solidFill>
                  <a:srgbClr val="0000FF"/>
                </a:solidFill>
                <a:latin typeface="Consolas" panose="020B0609020204030204" pitchFamily="49" charset="0"/>
              </a:rPr>
              <a:t>int</a:t>
            </a:r>
            <a:r>
              <a:rPr lang="en-US" sz="1000" b="1" dirty="0">
                <a:solidFill>
                  <a:srgbClr val="000000"/>
                </a:solidFill>
                <a:latin typeface="Consolas" panose="020B0609020204030204" pitchFamily="49" charset="0"/>
              </a:rPr>
              <a:t> </a:t>
            </a:r>
            <a:r>
              <a:rPr lang="en-US" sz="1000" b="1" dirty="0">
                <a:solidFill>
                  <a:srgbClr val="808080"/>
                </a:solidFill>
                <a:latin typeface="Consolas" panose="020B0609020204030204" pitchFamily="49" charset="0"/>
              </a:rPr>
              <a:t>n</a:t>
            </a:r>
            <a:r>
              <a:rPr lang="en-US" sz="1000" b="1" dirty="0">
                <a:solidFill>
                  <a:srgbClr val="000000"/>
                </a:solidFill>
                <a:latin typeface="Consolas" panose="020B0609020204030204" pitchFamily="49" charset="0"/>
              </a:rPr>
              <a:t>, </a:t>
            </a:r>
            <a:r>
              <a:rPr lang="en-US" sz="1000" b="1" dirty="0">
                <a:solidFill>
                  <a:srgbClr val="0000FF"/>
                </a:solidFill>
                <a:latin typeface="Consolas" panose="020B0609020204030204" pitchFamily="49" charset="0"/>
              </a:rPr>
              <a:t>double</a:t>
            </a:r>
            <a:r>
              <a:rPr lang="en-US" sz="1000" b="1" dirty="0">
                <a:solidFill>
                  <a:srgbClr val="000000"/>
                </a:solidFill>
                <a:latin typeface="Consolas" panose="020B0609020204030204" pitchFamily="49" charset="0"/>
              </a:rPr>
              <a:t> *</a:t>
            </a:r>
            <a:r>
              <a:rPr lang="en-US" sz="1000" b="1" dirty="0" err="1">
                <a:solidFill>
                  <a:srgbClr val="808080"/>
                </a:solidFill>
                <a:latin typeface="Consolas" panose="020B0609020204030204" pitchFamily="49" charset="0"/>
              </a:rPr>
              <a:t>wt</a:t>
            </a:r>
            <a:r>
              <a:rPr lang="en-US" sz="1000" b="1" dirty="0">
                <a:solidFill>
                  <a:srgbClr val="000000"/>
                </a:solidFill>
                <a:latin typeface="Consolas" panose="020B0609020204030204" pitchFamily="49" charset="0"/>
              </a:rPr>
              <a:t>, </a:t>
            </a:r>
            <a:r>
              <a:rPr lang="en-US" sz="1000" b="1" dirty="0" err="1">
                <a:solidFill>
                  <a:srgbClr val="2B91AF"/>
                </a:solidFill>
                <a:latin typeface="Consolas" panose="020B0609020204030204" pitchFamily="49" charset="0"/>
              </a:rPr>
              <a:t>Func</a:t>
            </a:r>
            <a:r>
              <a:rPr lang="en-US" sz="1000" b="1" dirty="0">
                <a:solidFill>
                  <a:srgbClr val="000000"/>
                </a:solidFill>
                <a:latin typeface="Consolas" panose="020B0609020204030204" pitchFamily="49" charset="0"/>
              </a:rPr>
              <a:t>&lt;</a:t>
            </a:r>
            <a:r>
              <a:rPr lang="en-US" sz="1000" b="1" dirty="0">
                <a:solidFill>
                  <a:srgbClr val="0000FF"/>
                </a:solidFill>
                <a:latin typeface="Consolas" panose="020B0609020204030204" pitchFamily="49" charset="0"/>
              </a:rPr>
              <a:t>double</a:t>
            </a:r>
            <a:r>
              <a:rPr lang="en-US" sz="1000" b="1" dirty="0">
                <a:solidFill>
                  <a:srgbClr val="000000"/>
                </a:solidFill>
                <a:latin typeface="Consolas" panose="020B0609020204030204" pitchFamily="49" charset="0"/>
              </a:rPr>
              <a:t>&gt; *</a:t>
            </a:r>
            <a:r>
              <a:rPr lang="en-US" sz="1000" b="1" dirty="0">
                <a:solidFill>
                  <a:srgbClr val="808080"/>
                </a:solidFill>
                <a:latin typeface="Consolas" panose="020B0609020204030204" pitchFamily="49" charset="0"/>
              </a:rPr>
              <a:t>u</a:t>
            </a:r>
            <a:r>
              <a:rPr lang="en-US" sz="1000" b="1" dirty="0">
                <a:solidFill>
                  <a:srgbClr val="000000"/>
                </a:solidFill>
                <a:latin typeface="Consolas" panose="020B0609020204030204" pitchFamily="49" charset="0"/>
              </a:rPr>
              <a:t>, </a:t>
            </a:r>
            <a:r>
              <a:rPr lang="en-US" sz="1000" b="1" dirty="0" err="1">
                <a:solidFill>
                  <a:srgbClr val="2B91AF"/>
                </a:solidFill>
                <a:latin typeface="Consolas" panose="020B0609020204030204" pitchFamily="49" charset="0"/>
              </a:rPr>
              <a:t>Func</a:t>
            </a:r>
            <a:r>
              <a:rPr lang="en-US" sz="1000" b="1" dirty="0">
                <a:solidFill>
                  <a:srgbClr val="000000"/>
                </a:solidFill>
                <a:latin typeface="Consolas" panose="020B0609020204030204" pitchFamily="49" charset="0"/>
              </a:rPr>
              <a:t>&lt;</a:t>
            </a:r>
            <a:r>
              <a:rPr lang="en-US" sz="1000" b="1" dirty="0">
                <a:solidFill>
                  <a:srgbClr val="0000FF"/>
                </a:solidFill>
                <a:latin typeface="Consolas" panose="020B0609020204030204" pitchFamily="49" charset="0"/>
              </a:rPr>
              <a:t>double</a:t>
            </a:r>
            <a:r>
              <a:rPr lang="en-US" sz="1000" b="1" dirty="0">
                <a:solidFill>
                  <a:srgbClr val="000000"/>
                </a:solidFill>
                <a:latin typeface="Consolas" panose="020B0609020204030204" pitchFamily="49" charset="0"/>
              </a:rPr>
              <a:t>&gt; *</a:t>
            </a:r>
            <a:r>
              <a:rPr lang="en-US" sz="1000" b="1" dirty="0">
                <a:solidFill>
                  <a:srgbClr val="808080"/>
                </a:solidFill>
                <a:latin typeface="Consolas" panose="020B0609020204030204" pitchFamily="49" charset="0"/>
              </a:rPr>
              <a:t>v</a:t>
            </a:r>
            <a:r>
              <a:rPr lang="pt-BR" sz="1000" b="1" dirty="0">
                <a:solidFill>
                  <a:srgbClr val="000000"/>
                </a:solidFill>
                <a:latin typeface="Consolas" panose="020B0609020204030204" pitchFamily="49" charset="0"/>
              </a:rPr>
              <a:t>)</a:t>
            </a:r>
          </a:p>
          <a:p>
            <a:pPr lvl="1">
              <a:buFontTx/>
              <a:buChar char="-"/>
            </a:pPr>
            <a:r>
              <a:rPr lang="pt-BR" sz="1000" dirty="0">
                <a:solidFill>
                  <a:srgbClr val="000000"/>
                </a:solidFill>
                <a:latin typeface="Consolas" panose="020B0609020204030204" pitchFamily="49" charset="0"/>
              </a:rPr>
              <a:t>n ... Number of integration points</a:t>
            </a:r>
          </a:p>
          <a:p>
            <a:pPr lvl="1">
              <a:buFontTx/>
              <a:buChar char="-"/>
            </a:pPr>
            <a:r>
              <a:rPr lang="pt-BR" sz="1000" dirty="0">
                <a:solidFill>
                  <a:srgbClr val="000000"/>
                </a:solidFill>
                <a:latin typeface="Consolas" panose="020B0609020204030204" pitchFamily="49" charset="0"/>
              </a:rPr>
              <a:t>wt ... Integration weights</a:t>
            </a:r>
          </a:p>
          <a:p>
            <a:pPr lvl="1">
              <a:buFontTx/>
              <a:buChar char="-"/>
            </a:pPr>
            <a:r>
              <a:rPr lang="pt-BR" sz="1000" dirty="0">
                <a:solidFill>
                  <a:srgbClr val="000000"/>
                </a:solidFill>
                <a:latin typeface="Consolas" panose="020B0609020204030204" pitchFamily="49" charset="0"/>
              </a:rPr>
              <a:t>u ... Basis function values(, derivatives) in the integration points</a:t>
            </a:r>
          </a:p>
          <a:p>
            <a:pPr lvl="1">
              <a:buFontTx/>
              <a:buChar char="-"/>
            </a:pPr>
            <a:r>
              <a:rPr lang="pt-BR" sz="1000" dirty="0">
                <a:solidFill>
                  <a:srgbClr val="000000"/>
                </a:solidFill>
                <a:latin typeface="Consolas" panose="020B0609020204030204" pitchFamily="49" charset="0"/>
              </a:rPr>
              <a:t>v ... Test function values(, derivatives) in the integration points</a:t>
            </a:r>
          </a:p>
          <a:p>
            <a:pPr>
              <a:buFontTx/>
              <a:buChar char="-"/>
            </a:pPr>
            <a:r>
              <a:rPr lang="en-US" sz="1600" dirty="0"/>
              <a:t>DG forms (simplified)</a:t>
            </a:r>
            <a:endParaRPr lang="en-US" sz="700" dirty="0">
              <a:solidFill>
                <a:srgbClr val="2B91AF"/>
              </a:solidFill>
              <a:latin typeface="Consolas" panose="020B0609020204030204" pitchFamily="49" charset="0"/>
            </a:endParaRPr>
          </a:p>
          <a:p>
            <a:pPr marL="457200" lvl="1" indent="0">
              <a:buNone/>
            </a:pPr>
            <a:r>
              <a:rPr lang="en-US" sz="1000" b="1" dirty="0" err="1">
                <a:solidFill>
                  <a:srgbClr val="000000"/>
                </a:solidFill>
                <a:latin typeface="Consolas" panose="020B0609020204030204" pitchFamily="49" charset="0"/>
              </a:rPr>
              <a:t>matrix_form</a:t>
            </a:r>
            <a:r>
              <a:rPr lang="en-US" sz="1000" b="1" dirty="0">
                <a:solidFill>
                  <a:srgbClr val="000000"/>
                </a:solidFill>
                <a:latin typeface="Consolas" panose="020B0609020204030204" pitchFamily="49" charset="0"/>
              </a:rPr>
              <a:t>(</a:t>
            </a:r>
            <a:r>
              <a:rPr lang="en-US" sz="1000" b="1" dirty="0" err="1">
                <a:solidFill>
                  <a:srgbClr val="0000FF"/>
                </a:solidFill>
                <a:latin typeface="Consolas" panose="020B0609020204030204" pitchFamily="49" charset="0"/>
              </a:rPr>
              <a:t>int</a:t>
            </a:r>
            <a:r>
              <a:rPr lang="en-US" sz="1000" b="1" dirty="0">
                <a:solidFill>
                  <a:srgbClr val="000000"/>
                </a:solidFill>
                <a:latin typeface="Consolas" panose="020B0609020204030204" pitchFamily="49" charset="0"/>
              </a:rPr>
              <a:t> </a:t>
            </a:r>
            <a:r>
              <a:rPr lang="en-US" sz="1000" b="1" dirty="0">
                <a:solidFill>
                  <a:srgbClr val="808080"/>
                </a:solidFill>
                <a:latin typeface="Consolas" panose="020B0609020204030204" pitchFamily="49" charset="0"/>
              </a:rPr>
              <a:t>n</a:t>
            </a:r>
            <a:r>
              <a:rPr lang="en-US" sz="1000" b="1" dirty="0">
                <a:solidFill>
                  <a:srgbClr val="000000"/>
                </a:solidFill>
                <a:latin typeface="Consolas" panose="020B0609020204030204" pitchFamily="49" charset="0"/>
              </a:rPr>
              <a:t>, </a:t>
            </a:r>
            <a:r>
              <a:rPr lang="en-US" sz="1000" b="1" dirty="0">
                <a:solidFill>
                  <a:srgbClr val="0000FF"/>
                </a:solidFill>
                <a:latin typeface="Consolas" panose="020B0609020204030204" pitchFamily="49" charset="0"/>
              </a:rPr>
              <a:t>double</a:t>
            </a:r>
            <a:r>
              <a:rPr lang="en-US" sz="1000" b="1" dirty="0">
                <a:solidFill>
                  <a:srgbClr val="000000"/>
                </a:solidFill>
                <a:latin typeface="Consolas" panose="020B0609020204030204" pitchFamily="49" charset="0"/>
              </a:rPr>
              <a:t> *</a:t>
            </a:r>
            <a:r>
              <a:rPr lang="en-US" sz="1000" b="1" dirty="0" err="1">
                <a:solidFill>
                  <a:srgbClr val="808080"/>
                </a:solidFill>
                <a:latin typeface="Consolas" panose="020B0609020204030204" pitchFamily="49" charset="0"/>
              </a:rPr>
              <a:t>wt</a:t>
            </a:r>
            <a:r>
              <a:rPr lang="en-US" sz="1000" b="1" dirty="0">
                <a:solidFill>
                  <a:srgbClr val="000000"/>
                </a:solidFill>
                <a:latin typeface="Consolas" panose="020B0609020204030204" pitchFamily="49" charset="0"/>
              </a:rPr>
              <a:t>, </a:t>
            </a:r>
            <a:r>
              <a:rPr lang="en-US" sz="1000" b="1" dirty="0" err="1">
                <a:solidFill>
                  <a:srgbClr val="2B91AF"/>
                </a:solidFill>
                <a:latin typeface="Consolas" panose="020B0609020204030204" pitchFamily="49" charset="0"/>
              </a:rPr>
              <a:t>DiscontinuousFunc</a:t>
            </a:r>
            <a:r>
              <a:rPr lang="en-US" sz="1000" b="1" dirty="0">
                <a:solidFill>
                  <a:srgbClr val="000000"/>
                </a:solidFill>
                <a:latin typeface="Consolas" panose="020B0609020204030204" pitchFamily="49" charset="0"/>
              </a:rPr>
              <a:t>&lt;</a:t>
            </a:r>
            <a:r>
              <a:rPr lang="en-US" sz="1000" b="1" dirty="0">
                <a:solidFill>
                  <a:srgbClr val="0000FF"/>
                </a:solidFill>
                <a:latin typeface="Consolas" panose="020B0609020204030204" pitchFamily="49" charset="0"/>
              </a:rPr>
              <a:t>double</a:t>
            </a:r>
            <a:r>
              <a:rPr lang="en-US" sz="1000" b="1" dirty="0">
                <a:solidFill>
                  <a:srgbClr val="000000"/>
                </a:solidFill>
                <a:latin typeface="Consolas" panose="020B0609020204030204" pitchFamily="49" charset="0"/>
              </a:rPr>
              <a:t>&gt; *</a:t>
            </a:r>
            <a:r>
              <a:rPr lang="en-US" sz="1000" b="1" dirty="0">
                <a:solidFill>
                  <a:srgbClr val="808080"/>
                </a:solidFill>
                <a:latin typeface="Consolas" panose="020B0609020204030204" pitchFamily="49" charset="0"/>
              </a:rPr>
              <a:t>u</a:t>
            </a:r>
            <a:r>
              <a:rPr lang="en-US" sz="1000" b="1" dirty="0">
                <a:solidFill>
                  <a:srgbClr val="000000"/>
                </a:solidFill>
                <a:latin typeface="Consolas" panose="020B0609020204030204" pitchFamily="49" charset="0"/>
              </a:rPr>
              <a:t>, </a:t>
            </a:r>
            <a:r>
              <a:rPr lang="en-US" sz="1000" b="1" dirty="0" err="1">
                <a:solidFill>
                  <a:srgbClr val="2B91AF"/>
                </a:solidFill>
                <a:latin typeface="Consolas" panose="020B0609020204030204" pitchFamily="49" charset="0"/>
              </a:rPr>
              <a:t>DiscontinuousFunc</a:t>
            </a:r>
            <a:r>
              <a:rPr lang="en-US" sz="1000" b="1" dirty="0">
                <a:solidFill>
                  <a:srgbClr val="000000"/>
                </a:solidFill>
                <a:latin typeface="Consolas" panose="020B0609020204030204" pitchFamily="49" charset="0"/>
              </a:rPr>
              <a:t>&lt;</a:t>
            </a:r>
            <a:r>
              <a:rPr lang="en-US" sz="1000" b="1" dirty="0">
                <a:solidFill>
                  <a:srgbClr val="0000FF"/>
                </a:solidFill>
                <a:latin typeface="Consolas" panose="020B0609020204030204" pitchFamily="49" charset="0"/>
              </a:rPr>
              <a:t>double</a:t>
            </a:r>
            <a:r>
              <a:rPr lang="en-US" sz="1000" b="1" dirty="0">
                <a:solidFill>
                  <a:srgbClr val="000000"/>
                </a:solidFill>
                <a:latin typeface="Consolas" panose="020B0609020204030204" pitchFamily="49" charset="0"/>
              </a:rPr>
              <a:t>&gt; *</a:t>
            </a:r>
            <a:r>
              <a:rPr lang="en-US" sz="1000" b="1" dirty="0">
                <a:solidFill>
                  <a:srgbClr val="808080"/>
                </a:solidFill>
                <a:latin typeface="Consolas" panose="020B0609020204030204" pitchFamily="49" charset="0"/>
              </a:rPr>
              <a:t>v</a:t>
            </a:r>
            <a:r>
              <a:rPr lang="pt-BR" sz="1000" b="1" dirty="0">
                <a:solidFill>
                  <a:srgbClr val="000000"/>
                </a:solidFill>
                <a:latin typeface="Consolas" panose="020B0609020204030204" pitchFamily="49" charset="0"/>
              </a:rPr>
              <a:t>)</a:t>
            </a:r>
          </a:p>
          <a:p>
            <a:pPr lvl="1">
              <a:buFontTx/>
              <a:buChar char="-"/>
            </a:pPr>
            <a:r>
              <a:rPr lang="pt-BR" sz="1000" dirty="0">
                <a:solidFill>
                  <a:srgbClr val="000000"/>
                </a:solidFill>
                <a:latin typeface="Consolas" panose="020B0609020204030204" pitchFamily="49" charset="0"/>
              </a:rPr>
              <a:t>n, wt ... As above</a:t>
            </a:r>
          </a:p>
          <a:p>
            <a:pPr lvl="1">
              <a:buFontTx/>
              <a:buChar char="-"/>
            </a:pPr>
            <a:r>
              <a:rPr lang="pt-BR" sz="1000" dirty="0">
                <a:solidFill>
                  <a:srgbClr val="000000"/>
                </a:solidFill>
                <a:latin typeface="Consolas" panose="020B0609020204030204" pitchFamily="49" charset="0"/>
              </a:rPr>
              <a:t>u, v ... </a:t>
            </a:r>
            <a:r>
              <a:rPr lang="en-US" sz="1000" dirty="0" err="1">
                <a:solidFill>
                  <a:srgbClr val="2B91AF"/>
                </a:solidFill>
                <a:latin typeface="Consolas" panose="020B0609020204030204" pitchFamily="49" charset="0"/>
              </a:rPr>
              <a:t>DiscontinuousFunc</a:t>
            </a:r>
            <a:r>
              <a:rPr lang="en-US" sz="1000" dirty="0">
                <a:solidFill>
                  <a:srgbClr val="000000"/>
                </a:solidFill>
                <a:latin typeface="Consolas" panose="020B0609020204030204" pitchFamily="49" charset="0"/>
              </a:rPr>
              <a:t>&lt;</a:t>
            </a:r>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&gt; = { </a:t>
            </a:r>
            <a:r>
              <a:rPr lang="en-US" sz="1000" dirty="0" err="1">
                <a:solidFill>
                  <a:srgbClr val="2B91AF"/>
                </a:solidFill>
                <a:latin typeface="Consolas" panose="020B0609020204030204" pitchFamily="49" charset="0"/>
              </a:rPr>
              <a:t>Func</a:t>
            </a:r>
            <a:r>
              <a:rPr lang="en-US" sz="1000" dirty="0">
                <a:solidFill>
                  <a:srgbClr val="000000"/>
                </a:solidFill>
                <a:latin typeface="Consolas" panose="020B0609020204030204" pitchFamily="49" charset="0"/>
              </a:rPr>
              <a:t>&lt;</a:t>
            </a:r>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&gt; u-&gt;central, </a:t>
            </a:r>
            <a:r>
              <a:rPr lang="en-US" sz="1000" dirty="0" err="1">
                <a:solidFill>
                  <a:srgbClr val="2B91AF"/>
                </a:solidFill>
                <a:latin typeface="Consolas" panose="020B0609020204030204" pitchFamily="49" charset="0"/>
              </a:rPr>
              <a:t>Func</a:t>
            </a:r>
            <a:r>
              <a:rPr lang="en-US" sz="1000" dirty="0">
                <a:solidFill>
                  <a:srgbClr val="000000"/>
                </a:solidFill>
                <a:latin typeface="Consolas" panose="020B0609020204030204" pitchFamily="49" charset="0"/>
              </a:rPr>
              <a:t>&lt;</a:t>
            </a:r>
            <a:r>
              <a:rPr lang="en-US" sz="1000" dirty="0">
                <a:solidFill>
                  <a:srgbClr val="0000FF"/>
                </a:solidFill>
                <a:latin typeface="Consolas" panose="020B0609020204030204" pitchFamily="49" charset="0"/>
              </a:rPr>
              <a:t>double</a:t>
            </a:r>
            <a:r>
              <a:rPr lang="en-US" sz="1000" dirty="0">
                <a:solidFill>
                  <a:srgbClr val="000000"/>
                </a:solidFill>
                <a:latin typeface="Consolas" panose="020B0609020204030204" pitchFamily="49" charset="0"/>
              </a:rPr>
              <a:t>&gt;* u-&gt;neighbor } ... Only one is filled for each </a:t>
            </a:r>
            <a:r>
              <a:rPr lang="en-US" sz="1000" dirty="0" err="1">
                <a:solidFill>
                  <a:srgbClr val="000000"/>
                </a:solidFill>
                <a:latin typeface="Consolas" panose="020B0609020204030204" pitchFamily="49" charset="0"/>
              </a:rPr>
              <a:t>matrix_form</a:t>
            </a:r>
            <a:r>
              <a:rPr lang="en-US" sz="1000" dirty="0">
                <a:solidFill>
                  <a:srgbClr val="000000"/>
                </a:solidFill>
                <a:latin typeface="Consolas" panose="020B0609020204030204" pitchFamily="49" charset="0"/>
              </a:rPr>
              <a:t> call.</a:t>
            </a:r>
          </a:p>
          <a:p>
            <a:pPr marL="0" indent="0">
              <a:buNone/>
            </a:pPr>
            <a:r>
              <a:rPr lang="en-US" sz="1800" dirty="0" err="1"/>
              <a:t>Postprocessing</a:t>
            </a:r>
            <a:endParaRPr lang="en-US" sz="1800" dirty="0"/>
          </a:p>
          <a:p>
            <a:pPr>
              <a:buFontTx/>
              <a:buChar char="-"/>
            </a:pPr>
            <a:r>
              <a:rPr lang="en-US" sz="1600" dirty="0"/>
              <a:t>e.g. Vertex-based limiter </a:t>
            </a:r>
            <a:r>
              <a:rPr lang="en-US" sz="900" dirty="0">
                <a:solidFill>
                  <a:schemeClr val="accent1">
                    <a:lumMod val="75000"/>
                  </a:schemeClr>
                </a:solidFill>
              </a:rPr>
              <a:t>(</a:t>
            </a:r>
            <a:r>
              <a:rPr lang="en-US" sz="900" dirty="0" err="1">
                <a:solidFill>
                  <a:schemeClr val="accent1">
                    <a:lumMod val="75000"/>
                  </a:schemeClr>
                </a:solidFill>
              </a:rPr>
              <a:t>Kuzmin</a:t>
            </a:r>
            <a:r>
              <a:rPr lang="en-US" sz="900" dirty="0">
                <a:solidFill>
                  <a:schemeClr val="accent1">
                    <a:lumMod val="75000"/>
                  </a:schemeClr>
                </a:solidFill>
              </a:rPr>
              <a:t>, D.: A vertex-based hierarchical slope limiter for -adaptive discontinuous </a:t>
            </a:r>
            <a:r>
              <a:rPr lang="en-US" sz="900" dirty="0" err="1">
                <a:solidFill>
                  <a:schemeClr val="accent1">
                    <a:lumMod val="75000"/>
                  </a:schemeClr>
                </a:solidFill>
              </a:rPr>
              <a:t>Galerkin</a:t>
            </a:r>
            <a:r>
              <a:rPr lang="en-US" sz="900" dirty="0">
                <a:solidFill>
                  <a:schemeClr val="accent1">
                    <a:lumMod val="75000"/>
                  </a:schemeClr>
                </a:solidFill>
              </a:rPr>
              <a:t> methods, JCAM, 233(12):3077-3085)</a:t>
            </a:r>
          </a:p>
          <a:p>
            <a:pPr marL="457200" lvl="1" indent="0">
              <a:buNone/>
            </a:pPr>
            <a:r>
              <a:rPr lang="en-US" sz="900" b="1" dirty="0">
                <a:solidFill>
                  <a:srgbClr val="008000"/>
                </a:solidFill>
                <a:latin typeface="Consolas" panose="020B0609020204030204" pitchFamily="49" charset="0"/>
              </a:rPr>
              <a:t>// </a:t>
            </a:r>
            <a:r>
              <a:rPr lang="en-US" sz="900" b="1" dirty="0" err="1">
                <a:solidFill>
                  <a:srgbClr val="008000"/>
                </a:solidFill>
                <a:latin typeface="Consolas" panose="020B0609020204030204" pitchFamily="49" charset="0"/>
              </a:rPr>
              <a:t>sln_vector</a:t>
            </a:r>
            <a:r>
              <a:rPr lang="en-US" sz="900" b="1" dirty="0">
                <a:solidFill>
                  <a:srgbClr val="008000"/>
                </a:solidFill>
                <a:latin typeface="Consolas" panose="020B0609020204030204" pitchFamily="49" charset="0"/>
              </a:rPr>
              <a:t> ... Algebraic system solution</a:t>
            </a:r>
            <a:endParaRPr lang="en-US" sz="900" b="1" dirty="0">
              <a:solidFill>
                <a:srgbClr val="000000"/>
              </a:solidFill>
              <a:latin typeface="Consolas" panose="020B0609020204030204" pitchFamily="49" charset="0"/>
            </a:endParaRPr>
          </a:p>
          <a:p>
            <a:pPr marL="457200" lvl="1" indent="0">
              <a:buNone/>
            </a:pPr>
            <a:r>
              <a:rPr lang="en-US" sz="900" b="1" dirty="0">
                <a:solidFill>
                  <a:srgbClr val="008000"/>
                </a:solidFill>
                <a:latin typeface="Consolas" panose="020B0609020204030204" pitchFamily="49" charset="0"/>
              </a:rPr>
              <a:t>// space ... FE space of the solution</a:t>
            </a:r>
          </a:p>
          <a:p>
            <a:pPr marL="457200" lvl="1" indent="0">
              <a:buNone/>
            </a:pPr>
            <a:r>
              <a:rPr lang="en-US" sz="900" b="1" dirty="0">
                <a:solidFill>
                  <a:srgbClr val="008000"/>
                </a:solidFill>
                <a:latin typeface="Consolas" panose="020B0609020204030204" pitchFamily="49" charset="0"/>
              </a:rPr>
              <a:t>// Instantiate the limiter</a:t>
            </a:r>
          </a:p>
          <a:p>
            <a:pPr marL="457200" lvl="1" indent="0">
              <a:buNone/>
            </a:pPr>
            <a:r>
              <a:rPr lang="en-US" sz="900" b="1" dirty="0" err="1">
                <a:solidFill>
                  <a:srgbClr val="000000"/>
                </a:solidFill>
                <a:latin typeface="Consolas" panose="020B0609020204030204" pitchFamily="49" charset="0"/>
              </a:rPr>
              <a:t>PostProcessing</a:t>
            </a:r>
            <a:r>
              <a:rPr lang="en-US" sz="900" b="1" dirty="0">
                <a:solidFill>
                  <a:srgbClr val="000000"/>
                </a:solidFill>
                <a:latin typeface="Consolas" panose="020B0609020204030204" pitchFamily="49" charset="0"/>
              </a:rPr>
              <a:t>::</a:t>
            </a:r>
            <a:r>
              <a:rPr lang="en-US" sz="900" b="1" dirty="0" err="1">
                <a:solidFill>
                  <a:srgbClr val="2B91AF"/>
                </a:solidFill>
                <a:latin typeface="Consolas" panose="020B0609020204030204" pitchFamily="49" charset="0"/>
              </a:rPr>
              <a:t>VertexBasedLimiter</a:t>
            </a:r>
            <a:r>
              <a:rPr lang="en-US" sz="900" b="1" dirty="0">
                <a:solidFill>
                  <a:srgbClr val="000000"/>
                </a:solidFill>
                <a:latin typeface="Consolas" panose="020B0609020204030204" pitchFamily="49" charset="0"/>
              </a:rPr>
              <a:t> limiter(space, </a:t>
            </a:r>
            <a:r>
              <a:rPr lang="en-US" sz="900" b="1" dirty="0" err="1">
                <a:solidFill>
                  <a:srgbClr val="000000"/>
                </a:solidFill>
                <a:latin typeface="Consolas" panose="020B0609020204030204" pitchFamily="49" charset="0"/>
              </a:rPr>
              <a:t>sln_vector</a:t>
            </a:r>
            <a:r>
              <a:rPr lang="en-US" sz="900" b="1" dirty="0">
                <a:solidFill>
                  <a:srgbClr val="000000"/>
                </a:solidFill>
                <a:latin typeface="Consolas" panose="020B0609020204030204" pitchFamily="49" charset="0"/>
              </a:rPr>
              <a:t>);</a:t>
            </a:r>
          </a:p>
          <a:p>
            <a:pPr marL="457200" lvl="1" indent="0">
              <a:buNone/>
            </a:pPr>
            <a:r>
              <a:rPr lang="en-US" sz="900" b="1" dirty="0">
                <a:solidFill>
                  <a:srgbClr val="008000"/>
                </a:solidFill>
                <a:latin typeface="Consolas" panose="020B0609020204030204" pitchFamily="49" charset="0"/>
              </a:rPr>
              <a:t>// Get a limited solution, already as a Hermes2D Solution object</a:t>
            </a:r>
          </a:p>
          <a:p>
            <a:pPr marL="457200" lvl="1" indent="0">
              <a:buNone/>
            </a:pPr>
            <a:r>
              <a:rPr lang="en-US" sz="900" b="1" dirty="0">
                <a:solidFill>
                  <a:srgbClr val="2B91AF"/>
                </a:solidFill>
                <a:latin typeface="Consolas" panose="020B0609020204030204" pitchFamily="49" charset="0"/>
              </a:rPr>
              <a:t>Hermes::Hermes2D::Solution</a:t>
            </a:r>
            <a:r>
              <a:rPr lang="en-US" sz="900" b="1" dirty="0">
                <a:solidFill>
                  <a:srgbClr val="000000"/>
                </a:solidFill>
                <a:latin typeface="Consolas" panose="020B0609020204030204" pitchFamily="49" charset="0"/>
              </a:rPr>
              <a:t>&lt;</a:t>
            </a:r>
            <a:r>
              <a:rPr lang="en-US" sz="900" b="1" dirty="0">
                <a:solidFill>
                  <a:srgbClr val="0000FF"/>
                </a:solidFill>
                <a:latin typeface="Consolas" panose="020B0609020204030204" pitchFamily="49" charset="0"/>
              </a:rPr>
              <a:t>double</a:t>
            </a:r>
            <a:r>
              <a:rPr lang="en-US" sz="900" b="1" dirty="0">
                <a:solidFill>
                  <a:srgbClr val="000000"/>
                </a:solidFill>
                <a:latin typeface="Consolas" panose="020B0609020204030204" pitchFamily="49" charset="0"/>
              </a:rPr>
              <a:t>&gt; </a:t>
            </a:r>
            <a:r>
              <a:rPr lang="en-US" sz="900" b="1" dirty="0" err="1">
                <a:solidFill>
                  <a:srgbClr val="000000"/>
                </a:solidFill>
                <a:latin typeface="Consolas" panose="020B0609020204030204" pitchFamily="49" charset="0"/>
              </a:rPr>
              <a:t>limited_sln</a:t>
            </a:r>
            <a:r>
              <a:rPr lang="en-US" sz="900" b="1" dirty="0">
                <a:solidFill>
                  <a:srgbClr val="000000"/>
                </a:solidFill>
                <a:latin typeface="Consolas" panose="020B0609020204030204" pitchFamily="49" charset="0"/>
              </a:rPr>
              <a:t> </a:t>
            </a:r>
            <a:r>
              <a:rPr lang="en-US" sz="900" b="1" dirty="0">
                <a:solidFill>
                  <a:srgbClr val="008080"/>
                </a:solidFill>
                <a:latin typeface="Consolas" panose="020B0609020204030204" pitchFamily="49" charset="0"/>
              </a:rPr>
              <a:t>=</a:t>
            </a:r>
            <a:r>
              <a:rPr lang="en-US" sz="900" b="1" dirty="0">
                <a:solidFill>
                  <a:srgbClr val="000000"/>
                </a:solidFill>
                <a:latin typeface="Consolas" panose="020B0609020204030204" pitchFamily="49" charset="0"/>
              </a:rPr>
              <a:t> </a:t>
            </a:r>
            <a:r>
              <a:rPr lang="en-US" sz="900" b="1" dirty="0" err="1">
                <a:solidFill>
                  <a:srgbClr val="000000"/>
                </a:solidFill>
                <a:latin typeface="Consolas" panose="020B0609020204030204" pitchFamily="49" charset="0"/>
              </a:rPr>
              <a:t>limiter.get_solution</a:t>
            </a:r>
            <a:r>
              <a:rPr lang="en-US" sz="900" b="1" dirty="0">
                <a:solidFill>
                  <a:srgbClr val="000000"/>
                </a:solidFill>
                <a:latin typeface="Consolas" panose="020B0609020204030204" pitchFamily="49" charset="0"/>
              </a:rPr>
              <a:t>();</a:t>
            </a:r>
            <a:endParaRPr lang="en-US" sz="900" b="1" dirty="0">
              <a:solidFill>
                <a:schemeClr val="accent1">
                  <a:lumMod val="75000"/>
                </a:schemeClr>
              </a:solidFill>
            </a:endParaRPr>
          </a:p>
          <a:p>
            <a:pPr>
              <a:buFontTx/>
              <a:buChar char="-"/>
            </a:pPr>
            <a:endParaRPr lang="pt-BR" sz="1000" dirty="0">
              <a:solidFill>
                <a:schemeClr val="accent1">
                  <a:lumMod val="75000"/>
                </a:schemeClr>
              </a:solidFill>
              <a:latin typeface="Consolas" panose="020B0609020204030204" pitchFamily="49"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7550" y="6311900"/>
            <a:ext cx="2584450" cy="544722"/>
          </a:xfrm>
          <a:prstGeom prst="rect">
            <a:avLst/>
          </a:prstGeom>
        </p:spPr>
      </p:pic>
      <p:cxnSp>
        <p:nvCxnSpPr>
          <p:cNvPr id="6" name="Straight Connector 5"/>
          <p:cNvCxnSpPr/>
          <p:nvPr/>
        </p:nvCxnSpPr>
        <p:spPr>
          <a:xfrm flipH="1">
            <a:off x="0" y="63119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 y="6349462"/>
            <a:ext cx="1248229" cy="508538"/>
          </a:xfrm>
          <a:prstGeom prst="rect">
            <a:avLst/>
          </a:prstGeom>
        </p:spPr>
      </p:pic>
      <p:sp>
        <p:nvSpPr>
          <p:cNvPr id="8" name="TextBox 7"/>
          <p:cNvSpPr txBox="1"/>
          <p:nvPr/>
        </p:nvSpPr>
        <p:spPr>
          <a:xfrm>
            <a:off x="4298950" y="6388100"/>
            <a:ext cx="3594100" cy="369332"/>
          </a:xfrm>
          <a:prstGeom prst="rect">
            <a:avLst/>
          </a:prstGeom>
          <a:noFill/>
        </p:spPr>
        <p:txBody>
          <a:bodyPr wrap="square" rtlCol="0">
            <a:spAutoFit/>
          </a:bodyPr>
          <a:lstStyle/>
          <a:p>
            <a:r>
              <a:rPr lang="en-US" dirty="0"/>
              <a:t>Hermes2D – Lukas Korous</a:t>
            </a:r>
          </a:p>
        </p:txBody>
      </p:sp>
    </p:spTree>
    <p:extLst>
      <p:ext uri="{BB962C8B-B14F-4D97-AF65-F5344CB8AC3E}">
        <p14:creationId xmlns:p14="http://schemas.microsoft.com/office/powerpoint/2010/main" val="33727558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TotalTime>
  <Words>2357</Words>
  <Application>Microsoft Office PowerPoint</Application>
  <PresentationFormat>Widescreen</PresentationFormat>
  <Paragraphs>434</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Cambria Math</vt:lpstr>
      <vt:lpstr>Consolas</vt:lpstr>
      <vt:lpstr>Office Theme</vt:lpstr>
      <vt:lpstr>Hermes2d</vt:lpstr>
      <vt:lpstr>Hermes2d Overview</vt:lpstr>
      <vt:lpstr>Hermes2d Overview &gt; Features</vt:lpstr>
      <vt:lpstr>Examples &gt; Magnetostatics</vt:lpstr>
      <vt:lpstr>Examples &gt; Magnetostatics</vt:lpstr>
      <vt:lpstr>Examples &gt; Magnetostatics</vt:lpstr>
      <vt:lpstr>Examples &gt; Advection</vt:lpstr>
      <vt:lpstr>Examples &gt; Advection</vt:lpstr>
      <vt:lpstr>Examples &gt; Advection</vt:lpstr>
      <vt:lpstr>Examples &gt; Advection &gt; Automatic adaptivity (AMR)</vt:lpstr>
      <vt:lpstr>Examples &gt; Advection &gt; Automatic adaptivity (AMR)</vt:lpstr>
      <vt:lpstr>Examples &gt; Advection &gt; Automatic adaptivity (AMR)</vt:lpstr>
      <vt:lpstr>Examples &gt; Navier-Stokes</vt:lpstr>
      <vt:lpstr>Examples &gt; Navier-Stokes &gt; OpenGL visualization of vector fields</vt:lpstr>
      <vt:lpstr>Examples &gt; Navier-Stokes &gt; OpenGL visualization of vector fields</vt:lpstr>
      <vt:lpstr>Examples &gt; Navier-Stokes &gt; OpenGL visualization of vector fields</vt:lpstr>
      <vt:lpstr>Examples &gt; Navier-Stokes</vt:lpstr>
      <vt:lpstr>Example &gt; Complex</vt:lpstr>
      <vt:lpstr>Example &gt; Complex &gt; hp-FEM step #1</vt:lpstr>
      <vt:lpstr>Example &gt; Complex &gt; hp-FEM step #5</vt:lpstr>
      <vt:lpstr>Example &gt; Complex &gt; hp-FEM step #15</vt:lpstr>
      <vt:lpstr>Example &gt; Complex &gt; hp-FEM step #29</vt:lpstr>
      <vt:lpstr>Example &gt; Complex</vt:lpstr>
      <vt:lpstr>Examples &gt; Wave Equation</vt:lpstr>
      <vt:lpstr>Example &gt; Wave Equation</vt:lpstr>
      <vt:lpstr>Example &gt; Wave Equation</vt:lpstr>
      <vt:lpstr>Example &gt; Wave Equation</vt:lpstr>
      <vt:lpstr>Example &gt; Wave Equation</vt:lpstr>
      <vt:lpstr>Example &gt; Wave Equation</vt:lpstr>
      <vt:lpstr>Example &gt; Wave Equation</vt:lpstr>
      <vt:lpstr>Example &gt; Wave Equation</vt:lpstr>
      <vt:lpstr>Example &gt; Benchmark Interior Layer </vt:lpstr>
      <vt:lpstr>Example &gt; Benchmark Interior Layer </vt:lpstr>
      <vt:lpstr>Example &gt; Benchmark Interior Layer </vt:lpstr>
      <vt:lpstr>Example &gt; Benchmark Interior Layer </vt:lpstr>
      <vt:lpstr>Example &gt; Benchmark Interior Layer </vt:lpstr>
      <vt:lpstr>Example &gt; Benchmark Interior Layer </vt:lpstr>
      <vt:lpstr>Example &gt; Benchmark Interior Layer </vt:lpstr>
      <vt:lpstr>Example &gt; Benchmark Interior Layer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Lukáš Korous</dc:creator>
  <cp:lastModifiedBy>Lukáš Korous</cp:lastModifiedBy>
  <cp:revision>47</cp:revision>
  <dcterms:created xsi:type="dcterms:W3CDTF">2016-09-25T10:19:56Z</dcterms:created>
  <dcterms:modified xsi:type="dcterms:W3CDTF">2016-09-27T21:09:52Z</dcterms:modified>
</cp:coreProperties>
</file>