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5" r:id="rId4"/>
    <p:sldId id="266" r:id="rId5"/>
    <p:sldId id="267" r:id="rId6"/>
    <p:sldId id="257"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112" d="100"/>
          <a:sy n="112" d="100"/>
        </p:scale>
        <p:origin x="75" y="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5DA62-BCD0-4115-AA43-7BA6729A8631}"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223673F4-F7AC-466B-9EE6-793337658F41}">
      <dgm:prSet phldrT="[Text]" custT="1"/>
      <dgm:spPr>
        <a:solidFill>
          <a:schemeClr val="accent1">
            <a:lumMod val="50000"/>
          </a:schemeClr>
        </a:solidFill>
      </dgm:spPr>
      <dgm:t>
        <a:bodyPr/>
        <a:lstStyle/>
        <a:p>
          <a:r>
            <a:rPr lang="en-US" sz="1300" spc="-100" dirty="0"/>
            <a:t>Define Initial Metadata Model</a:t>
          </a:r>
        </a:p>
      </dgm:t>
    </dgm:pt>
    <dgm:pt modelId="{E8488CDD-5125-4F8C-A253-C79689C417AD}" type="parTrans" cxnId="{ADAC4671-6D36-463C-865D-BAEDD30B2719}">
      <dgm:prSet/>
      <dgm:spPr/>
      <dgm:t>
        <a:bodyPr/>
        <a:lstStyle/>
        <a:p>
          <a:endParaRPr lang="en-US"/>
        </a:p>
      </dgm:t>
    </dgm:pt>
    <dgm:pt modelId="{13DF6EB6-70AC-460F-9BE2-D1344B9CBDBD}" type="sibTrans" cxnId="{ADAC4671-6D36-463C-865D-BAEDD30B2719}">
      <dgm:prSet/>
      <dgm:spPr/>
      <dgm:t>
        <a:bodyPr/>
        <a:lstStyle/>
        <a:p>
          <a:endParaRPr lang="en-US"/>
        </a:p>
      </dgm:t>
    </dgm:pt>
    <dgm:pt modelId="{D9E572EF-1A7F-4CED-948C-FE59BD9A70DE}">
      <dgm:prSet phldrT="[Text]" custT="1"/>
      <dgm:spPr>
        <a:solidFill>
          <a:schemeClr val="bg1"/>
        </a:solidFill>
        <a:ln>
          <a:solidFill>
            <a:schemeClr val="tx1"/>
          </a:solidFill>
        </a:ln>
      </dgm:spPr>
      <dgm:t>
        <a:bodyPr/>
        <a:lstStyle/>
        <a:p>
          <a:pPr algn="l">
            <a:buNone/>
          </a:pPr>
          <a:r>
            <a:rPr lang="en-US" sz="1300" spc="-100" dirty="0"/>
            <a:t>Metadata Model is a valuable information asset and is a must for managing metadata in all cases.</a:t>
          </a:r>
        </a:p>
        <a:p>
          <a:pPr algn="l">
            <a:buNone/>
          </a:pPr>
          <a:endParaRPr lang="en-US" sz="1300" spc="-100" dirty="0"/>
        </a:p>
      </dgm:t>
    </dgm:pt>
    <dgm:pt modelId="{E7A9C27F-1B47-4F9F-9A63-E510F7DEDCB3}" type="parTrans" cxnId="{192912BD-18A2-487E-84C1-405D72A2D840}">
      <dgm:prSet/>
      <dgm:spPr/>
      <dgm:t>
        <a:bodyPr/>
        <a:lstStyle/>
        <a:p>
          <a:endParaRPr lang="en-US"/>
        </a:p>
      </dgm:t>
    </dgm:pt>
    <dgm:pt modelId="{B38AD86A-5FC7-416E-85DA-C5B5C7376BE8}" type="sibTrans" cxnId="{192912BD-18A2-487E-84C1-405D72A2D840}">
      <dgm:prSet/>
      <dgm:spPr/>
      <dgm:t>
        <a:bodyPr/>
        <a:lstStyle/>
        <a:p>
          <a:endParaRPr lang="en-US"/>
        </a:p>
      </dgm:t>
    </dgm:pt>
    <dgm:pt modelId="{E3FF2CAD-EBDE-4EFA-8A6E-5A8E399CD295}">
      <dgm:prSet phldrT="[Text]" custT="1"/>
      <dgm:spPr>
        <a:solidFill>
          <a:schemeClr val="accent1">
            <a:lumMod val="50000"/>
          </a:schemeClr>
        </a:solidFill>
      </dgm:spPr>
      <dgm:t>
        <a:bodyPr/>
        <a:lstStyle/>
        <a:p>
          <a:r>
            <a:rPr lang="en-US" sz="1300" spc="-100" dirty="0"/>
            <a:t>Generate Metadata Repository with META</a:t>
          </a:r>
        </a:p>
      </dgm:t>
    </dgm:pt>
    <dgm:pt modelId="{25B7F675-08A9-4DB2-967C-5D438CDB4954}" type="sibTrans" cxnId="{F76B718E-8600-47B5-B560-EE585E838514}">
      <dgm:prSet/>
      <dgm:spPr/>
      <dgm:t>
        <a:bodyPr/>
        <a:lstStyle/>
        <a:p>
          <a:endParaRPr lang="en-US"/>
        </a:p>
      </dgm:t>
    </dgm:pt>
    <dgm:pt modelId="{A65C0410-B973-4F06-9636-4C22E8FCEB6E}" type="parTrans" cxnId="{F76B718E-8600-47B5-B560-EE585E838514}">
      <dgm:prSet/>
      <dgm:spPr/>
      <dgm:t>
        <a:bodyPr/>
        <a:lstStyle/>
        <a:p>
          <a:endParaRPr lang="en-US"/>
        </a:p>
      </dgm:t>
    </dgm:pt>
    <dgm:pt modelId="{0DC5D3DE-762F-46E2-9A8C-A4E6D0DD56A4}">
      <dgm:prSet phldrT="[Text]" custT="1"/>
      <dgm:spPr>
        <a:solidFill>
          <a:schemeClr val="bg1"/>
        </a:solidFill>
        <a:ln>
          <a:solidFill>
            <a:schemeClr val="tx1"/>
          </a:solidFill>
        </a:ln>
      </dgm:spPr>
      <dgm:t>
        <a:bodyPr/>
        <a:lstStyle/>
        <a:p>
          <a:pPr algn="l"/>
          <a:r>
            <a:rPr lang="en-US" sz="1300" spc="-100" dirty="0"/>
            <a:t>The Metadata Repository is where all Metadata are kept.</a:t>
          </a:r>
        </a:p>
        <a:p>
          <a:pPr algn="l"/>
          <a:endParaRPr lang="en-US" sz="1300" spc="-100" dirty="0"/>
        </a:p>
      </dgm:t>
    </dgm:pt>
    <dgm:pt modelId="{C29C7CA6-CA4E-4C62-A028-2A6389C02755}" type="sibTrans" cxnId="{440E38B1-1B9D-469E-858B-EECFA0AFC14E}">
      <dgm:prSet/>
      <dgm:spPr/>
      <dgm:t>
        <a:bodyPr/>
        <a:lstStyle/>
        <a:p>
          <a:endParaRPr lang="en-US"/>
        </a:p>
      </dgm:t>
    </dgm:pt>
    <dgm:pt modelId="{465E62E9-CE77-44EA-92B8-A91C4B5E47C7}" type="parTrans" cxnId="{440E38B1-1B9D-469E-858B-EECFA0AFC14E}">
      <dgm:prSet/>
      <dgm:spPr/>
      <dgm:t>
        <a:bodyPr/>
        <a:lstStyle/>
        <a:p>
          <a:endParaRPr lang="en-US"/>
        </a:p>
      </dgm:t>
    </dgm:pt>
    <dgm:pt modelId="{E776575B-4533-4B3A-B15F-2FFFA439FED3}">
      <dgm:prSet phldrT="[Text]" custT="1"/>
      <dgm:spPr>
        <a:solidFill>
          <a:schemeClr val="accent1">
            <a:lumMod val="50000"/>
          </a:schemeClr>
        </a:solidFill>
      </dgm:spPr>
      <dgm:t>
        <a:bodyPr/>
        <a:lstStyle/>
        <a:p>
          <a:r>
            <a:rPr lang="en-US" sz="1300" spc="-100" dirty="0"/>
            <a:t>Connect all other Systems to META Repository</a:t>
          </a:r>
        </a:p>
      </dgm:t>
    </dgm:pt>
    <dgm:pt modelId="{9E9070B5-D2BD-4E3D-B9D4-E2080711519D}" type="sibTrans" cxnId="{F22355D6-4BDD-4338-B2F8-F81542919FD6}">
      <dgm:prSet/>
      <dgm:spPr/>
      <dgm:t>
        <a:bodyPr/>
        <a:lstStyle/>
        <a:p>
          <a:endParaRPr lang="en-US"/>
        </a:p>
      </dgm:t>
    </dgm:pt>
    <dgm:pt modelId="{69A7567B-FBBF-4846-B93A-9FD17CA91D76}" type="parTrans" cxnId="{F22355D6-4BDD-4338-B2F8-F81542919FD6}">
      <dgm:prSet/>
      <dgm:spPr/>
      <dgm:t>
        <a:bodyPr/>
        <a:lstStyle/>
        <a:p>
          <a:endParaRPr lang="en-US"/>
        </a:p>
      </dgm:t>
    </dgm:pt>
    <dgm:pt modelId="{796D2CCB-55BC-4666-8F60-FDA17DB7D6A9}">
      <dgm:prSet phldrT="[Text]" custT="1"/>
      <dgm:spPr>
        <a:solidFill>
          <a:schemeClr val="bg1"/>
        </a:solidFill>
        <a:ln>
          <a:solidFill>
            <a:schemeClr val="tx1"/>
          </a:solidFill>
        </a:ln>
      </dgm:spPr>
      <dgm:t>
        <a:bodyPr/>
        <a:lstStyle/>
        <a:p>
          <a:pPr algn="l">
            <a:buNone/>
          </a:pPr>
          <a:r>
            <a:rPr lang="en-US" sz="1300" spc="-100" dirty="0"/>
            <a:t>In classic approach, this is another large investment.</a:t>
          </a:r>
        </a:p>
      </dgm:t>
    </dgm:pt>
    <dgm:pt modelId="{3C516444-5BBB-4332-A091-01ACC9E65C98}" type="sibTrans" cxnId="{15CECAF8-ADEA-4915-9B40-AED30637E33C}">
      <dgm:prSet/>
      <dgm:spPr/>
      <dgm:t>
        <a:bodyPr/>
        <a:lstStyle/>
        <a:p>
          <a:endParaRPr lang="en-US"/>
        </a:p>
      </dgm:t>
    </dgm:pt>
    <dgm:pt modelId="{EF590ADD-51F2-4B4C-8ED0-B110F38207B2}" type="parTrans" cxnId="{15CECAF8-ADEA-4915-9B40-AED30637E33C}">
      <dgm:prSet/>
      <dgm:spPr/>
      <dgm:t>
        <a:bodyPr/>
        <a:lstStyle/>
        <a:p>
          <a:endParaRPr lang="en-US"/>
        </a:p>
      </dgm:t>
    </dgm:pt>
    <dgm:pt modelId="{E6D393A1-461A-4340-9603-B34DC6D8838A}">
      <dgm:prSet phldrT="[Text]" custT="1"/>
      <dgm:spPr>
        <a:solidFill>
          <a:schemeClr val="accent1">
            <a:lumMod val="50000"/>
          </a:schemeClr>
        </a:solidFill>
      </dgm:spPr>
      <dgm:t>
        <a:bodyPr/>
        <a:lstStyle/>
        <a:p>
          <a:r>
            <a:rPr lang="en-US" sz="1300" spc="-100" dirty="0"/>
            <a:t>Continuously update Metadata Model</a:t>
          </a:r>
        </a:p>
      </dgm:t>
    </dgm:pt>
    <dgm:pt modelId="{47E50BB2-68C9-459F-9A6E-F5273A9380C1}" type="sibTrans" cxnId="{F3F74132-4DAB-4E62-85B5-05E132DB555B}">
      <dgm:prSet/>
      <dgm:spPr/>
      <dgm:t>
        <a:bodyPr/>
        <a:lstStyle/>
        <a:p>
          <a:endParaRPr lang="en-US"/>
        </a:p>
      </dgm:t>
    </dgm:pt>
    <dgm:pt modelId="{7F57D832-3D37-4403-B472-391AFBEB5F08}" type="parTrans" cxnId="{F3F74132-4DAB-4E62-85B5-05E132DB555B}">
      <dgm:prSet/>
      <dgm:spPr/>
      <dgm:t>
        <a:bodyPr/>
        <a:lstStyle/>
        <a:p>
          <a:endParaRPr lang="en-US"/>
        </a:p>
      </dgm:t>
    </dgm:pt>
    <dgm:pt modelId="{B7312059-6441-42D1-903E-2BC8AC7B5105}">
      <dgm:prSet phldrT="[Text]" custT="1"/>
      <dgm:spPr>
        <a:solidFill>
          <a:schemeClr val="bg1"/>
        </a:solidFill>
        <a:ln>
          <a:solidFill>
            <a:schemeClr val="tx1"/>
          </a:solidFill>
        </a:ln>
      </dgm:spPr>
      <dgm:t>
        <a:bodyPr/>
        <a:lstStyle/>
        <a:p>
          <a:pPr algn="l"/>
          <a:endParaRPr lang="en-US" sz="1300" spc="-100" dirty="0"/>
        </a:p>
        <a:p>
          <a:pPr algn="l"/>
          <a:r>
            <a:rPr lang="en-US" sz="1300" spc="-100" dirty="0"/>
            <a:t>With </a:t>
          </a:r>
          <a:r>
            <a:rPr lang="en-US" sz="1300" b="1" spc="-100" dirty="0"/>
            <a:t>META</a:t>
          </a:r>
          <a:r>
            <a:rPr lang="en-US" sz="1300" spc="-100" dirty="0"/>
            <a:t>,</a:t>
          </a:r>
        </a:p>
      </dgm:t>
    </dgm:pt>
    <dgm:pt modelId="{D9F3E253-2DDC-4969-A5F1-DB2830308F1A}" type="parTrans" cxnId="{BA8CF0B5-82CC-4469-98A8-664D2F07E954}">
      <dgm:prSet/>
      <dgm:spPr/>
      <dgm:t>
        <a:bodyPr/>
        <a:lstStyle/>
        <a:p>
          <a:endParaRPr lang="en-US"/>
        </a:p>
      </dgm:t>
    </dgm:pt>
    <dgm:pt modelId="{20381BFB-CB69-442C-BB44-B88CAFEC7105}" type="sibTrans" cxnId="{BA8CF0B5-82CC-4469-98A8-664D2F07E954}">
      <dgm:prSet/>
      <dgm:spPr/>
      <dgm:t>
        <a:bodyPr/>
        <a:lstStyle/>
        <a:p>
          <a:endParaRPr lang="en-US"/>
        </a:p>
      </dgm:t>
    </dgm:pt>
    <dgm:pt modelId="{5827FDAC-EEEA-419C-A089-C7C4179AE55D}">
      <dgm:prSet phldrT="[Text]" custT="1"/>
      <dgm:spPr>
        <a:solidFill>
          <a:schemeClr val="bg1"/>
        </a:solidFill>
        <a:ln>
          <a:solidFill>
            <a:schemeClr val="tx1"/>
          </a:solidFill>
        </a:ln>
      </dgm:spPr>
      <dgm:t>
        <a:bodyPr/>
        <a:lstStyle/>
        <a:p>
          <a:pPr algn="l"/>
          <a:r>
            <a:rPr lang="en-US" sz="1300" spc="-100" dirty="0"/>
            <a:t>Repository generation is fully configurable and extensible</a:t>
          </a:r>
        </a:p>
      </dgm:t>
    </dgm:pt>
    <dgm:pt modelId="{2676629A-5042-4B30-ADA6-7B0F4C160885}" type="parTrans" cxnId="{7D8A2EAD-6487-4422-B17E-131E84179A04}">
      <dgm:prSet/>
      <dgm:spPr/>
      <dgm:t>
        <a:bodyPr/>
        <a:lstStyle/>
        <a:p>
          <a:endParaRPr lang="en-US"/>
        </a:p>
      </dgm:t>
    </dgm:pt>
    <dgm:pt modelId="{55512407-C586-4F90-BF17-D75956E191A2}" type="sibTrans" cxnId="{7D8A2EAD-6487-4422-B17E-131E84179A04}">
      <dgm:prSet/>
      <dgm:spPr/>
      <dgm:t>
        <a:bodyPr/>
        <a:lstStyle/>
        <a:p>
          <a:endParaRPr lang="en-US"/>
        </a:p>
      </dgm:t>
    </dgm:pt>
    <dgm:pt modelId="{83E24A7C-8719-4AB0-9150-49F97C441E86}">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Stored procedures API</a:t>
          </a:r>
        </a:p>
      </dgm:t>
    </dgm:pt>
    <dgm:pt modelId="{B0D0365F-C315-4224-9657-0133DD5703B7}" type="parTrans" cxnId="{01387A89-D148-4064-9602-14B3DFD676EC}">
      <dgm:prSet/>
      <dgm:spPr/>
      <dgm:t>
        <a:bodyPr/>
        <a:lstStyle/>
        <a:p>
          <a:endParaRPr lang="en-US"/>
        </a:p>
      </dgm:t>
    </dgm:pt>
    <dgm:pt modelId="{265F1023-3451-4691-8C80-A7F5FA3AD6B2}" type="sibTrans" cxnId="{01387A89-D148-4064-9602-14B3DFD676EC}">
      <dgm:prSet/>
      <dgm:spPr/>
      <dgm:t>
        <a:bodyPr/>
        <a:lstStyle/>
        <a:p>
          <a:endParaRPr lang="en-US"/>
        </a:p>
      </dgm:t>
    </dgm:pt>
    <dgm:pt modelId="{11585F35-BE6E-4FB0-932B-55BA78AA8ED9}">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Bulk import API for CSV</a:t>
          </a:r>
        </a:p>
      </dgm:t>
    </dgm:pt>
    <dgm:pt modelId="{242B2CFD-2BC7-46D1-BA70-9AAA2F3E95F0}" type="parTrans" cxnId="{DFFC6FA1-4C2A-4A1A-8789-F5BDDBB49177}">
      <dgm:prSet/>
      <dgm:spPr/>
      <dgm:t>
        <a:bodyPr/>
        <a:lstStyle/>
        <a:p>
          <a:endParaRPr lang="en-US"/>
        </a:p>
      </dgm:t>
    </dgm:pt>
    <dgm:pt modelId="{D884B803-0148-429F-8034-A128F75D1136}" type="sibTrans" cxnId="{DFFC6FA1-4C2A-4A1A-8789-F5BDDBB49177}">
      <dgm:prSet/>
      <dgm:spPr/>
      <dgm:t>
        <a:bodyPr/>
        <a:lstStyle/>
        <a:p>
          <a:endParaRPr lang="en-US"/>
        </a:p>
      </dgm:t>
    </dgm:pt>
    <dgm:pt modelId="{0247FC86-6433-42FE-9C0B-116F6021BCCE}">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Well-documented Web API</a:t>
          </a:r>
        </a:p>
      </dgm:t>
    </dgm:pt>
    <dgm:pt modelId="{18A1E601-98B0-4D28-A1E3-93994A76687A}" type="parTrans" cxnId="{44F0D9D0-FB22-41C4-924B-8B1AB9A39A01}">
      <dgm:prSet/>
      <dgm:spPr/>
      <dgm:t>
        <a:bodyPr/>
        <a:lstStyle/>
        <a:p>
          <a:endParaRPr lang="en-US"/>
        </a:p>
      </dgm:t>
    </dgm:pt>
    <dgm:pt modelId="{91B534F4-F2E0-4551-99C9-87FBB8253DF0}" type="sibTrans" cxnId="{44F0D9D0-FB22-41C4-924B-8B1AB9A39A01}">
      <dgm:prSet/>
      <dgm:spPr/>
      <dgm:t>
        <a:bodyPr/>
        <a:lstStyle/>
        <a:p>
          <a:endParaRPr lang="en-US"/>
        </a:p>
      </dgm:t>
    </dgm:pt>
    <dgm:pt modelId="{497B46DF-813B-4208-9C06-CC4355C9061C}">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MS Excel interface</a:t>
          </a:r>
        </a:p>
      </dgm:t>
    </dgm:pt>
    <dgm:pt modelId="{F9E80C36-D3D1-48C3-89BB-B03D44E5C715}" type="parTrans" cxnId="{59D1DD78-1B26-4E17-AEBC-6610B84D1871}">
      <dgm:prSet/>
      <dgm:spPr/>
      <dgm:t>
        <a:bodyPr/>
        <a:lstStyle/>
        <a:p>
          <a:endParaRPr lang="en-US"/>
        </a:p>
      </dgm:t>
    </dgm:pt>
    <dgm:pt modelId="{355966E8-9687-4A78-9197-091B6DC0262F}" type="sibTrans" cxnId="{59D1DD78-1B26-4E17-AEBC-6610B84D1871}">
      <dgm:prSet/>
      <dgm:spPr/>
      <dgm:t>
        <a:bodyPr/>
        <a:lstStyle/>
        <a:p>
          <a:endParaRPr lang="en-US"/>
        </a:p>
      </dgm:t>
    </dgm:pt>
    <dgm:pt modelId="{255F194E-5B1D-42AD-9617-DDBE2EA0865F}">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Basic Web UI</a:t>
          </a:r>
        </a:p>
      </dgm:t>
    </dgm:pt>
    <dgm:pt modelId="{013E1092-9AB7-441F-AD48-26926F402398}" type="parTrans" cxnId="{26AE38CA-FA8B-4CBD-8209-1DE02401C897}">
      <dgm:prSet/>
      <dgm:spPr/>
      <dgm:t>
        <a:bodyPr/>
        <a:lstStyle/>
        <a:p>
          <a:endParaRPr lang="en-US"/>
        </a:p>
      </dgm:t>
    </dgm:pt>
    <dgm:pt modelId="{CC4E6A64-CBA4-45F0-B37A-76B0E030BE95}" type="sibTrans" cxnId="{26AE38CA-FA8B-4CBD-8209-1DE02401C897}">
      <dgm:prSet/>
      <dgm:spPr/>
      <dgm:t>
        <a:bodyPr/>
        <a:lstStyle/>
        <a:p>
          <a:endParaRPr lang="en-US"/>
        </a:p>
      </dgm:t>
    </dgm:pt>
    <dgm:pt modelId="{6998014C-6046-4A1F-8D13-50883D9E2E22}">
      <dgm:prSet phldrT="[Text]" custT="1"/>
      <dgm:spPr>
        <a:solidFill>
          <a:schemeClr val="bg1"/>
        </a:solidFill>
        <a:ln>
          <a:solidFill>
            <a:schemeClr val="tx1"/>
          </a:solidFill>
        </a:ln>
      </dgm:spPr>
      <dgm:t>
        <a:bodyPr/>
        <a:lstStyle/>
        <a:p>
          <a:pPr algn="l"/>
          <a:r>
            <a:rPr lang="en-US" sz="1300" spc="-100" dirty="0"/>
            <a:t>In the changing world of business, evolution of (meta)data needs is inevitable.</a:t>
          </a:r>
        </a:p>
        <a:p>
          <a:pPr algn="l"/>
          <a:r>
            <a:rPr lang="en-US" sz="1300" spc="-100" dirty="0"/>
            <a:t>Typically, this is a pain point, as slow costly engineering is required.</a:t>
          </a:r>
        </a:p>
      </dgm:t>
    </dgm:pt>
    <dgm:pt modelId="{45D3B296-6D81-4B4F-A8F8-D6DA5826A7CC}" type="parTrans" cxnId="{6F051AAF-9664-486E-8B6F-C4A92B6F3F7A}">
      <dgm:prSet/>
      <dgm:spPr/>
      <dgm:t>
        <a:bodyPr/>
        <a:lstStyle/>
        <a:p>
          <a:endParaRPr lang="en-US"/>
        </a:p>
      </dgm:t>
    </dgm:pt>
    <dgm:pt modelId="{9242743E-784D-4863-84AD-E80032A70A8E}" type="sibTrans" cxnId="{6F051AAF-9664-486E-8B6F-C4A92B6F3F7A}">
      <dgm:prSet/>
      <dgm:spPr/>
      <dgm:t>
        <a:bodyPr/>
        <a:lstStyle/>
        <a:p>
          <a:endParaRPr lang="en-US"/>
        </a:p>
      </dgm:t>
    </dgm:pt>
    <dgm:pt modelId="{18229945-0973-4E57-ABDB-0338D9C1B20A}">
      <dgm:prSet phldrT="[Text]" custT="1"/>
      <dgm:spPr>
        <a:solidFill>
          <a:schemeClr val="bg1"/>
        </a:solidFill>
        <a:ln>
          <a:solidFill>
            <a:schemeClr val="tx1"/>
          </a:solidFill>
        </a:ln>
      </dgm:spPr>
      <dgm:t>
        <a:bodyPr/>
        <a:lstStyle/>
        <a:p>
          <a:pPr algn="l"/>
          <a:r>
            <a:rPr lang="en-US" sz="1300" spc="-100" dirty="0"/>
            <a:t>With </a:t>
          </a:r>
          <a:r>
            <a:rPr lang="en-US" sz="1300" b="1" spc="-100" dirty="0"/>
            <a:t>META</a:t>
          </a:r>
          <a:r>
            <a:rPr lang="en-US" sz="1300" spc="-100" dirty="0"/>
            <a:t>,</a:t>
          </a:r>
        </a:p>
      </dgm:t>
    </dgm:pt>
    <dgm:pt modelId="{9C104793-D656-45C8-AC3B-DC33F1FB13C7}" type="parTrans" cxnId="{CAB465EC-10C5-4605-B8E8-84A1787AC321}">
      <dgm:prSet/>
      <dgm:spPr/>
      <dgm:t>
        <a:bodyPr/>
        <a:lstStyle/>
        <a:p>
          <a:endParaRPr lang="en-US"/>
        </a:p>
      </dgm:t>
    </dgm:pt>
    <dgm:pt modelId="{1F15E93A-6413-44DA-90FA-4DFF9C6C7862}" type="sibTrans" cxnId="{CAB465EC-10C5-4605-B8E8-84A1787AC321}">
      <dgm:prSet/>
      <dgm:spPr/>
      <dgm:t>
        <a:bodyPr/>
        <a:lstStyle/>
        <a:p>
          <a:endParaRPr lang="en-US"/>
        </a:p>
      </dgm:t>
    </dgm:pt>
    <dgm:pt modelId="{99D22FCC-A92B-4021-B7FD-7BDB07B11943}">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Available conversions for existing Model formats</a:t>
          </a:r>
        </a:p>
      </dgm:t>
    </dgm:pt>
    <dgm:pt modelId="{8BD0CBE1-F3C2-4DE4-AF80-9B8478128BE1}" type="sibTrans" cxnId="{FE4BAF07-CAEE-44D5-8E55-F52C350E0852}">
      <dgm:prSet/>
      <dgm:spPr/>
      <dgm:t>
        <a:bodyPr/>
        <a:lstStyle/>
        <a:p>
          <a:endParaRPr lang="en-US"/>
        </a:p>
      </dgm:t>
    </dgm:pt>
    <dgm:pt modelId="{514C20FD-1B27-44C6-B4C7-A95830F1B0AF}" type="parTrans" cxnId="{FE4BAF07-CAEE-44D5-8E55-F52C350E0852}">
      <dgm:prSet/>
      <dgm:spPr/>
      <dgm:t>
        <a:bodyPr/>
        <a:lstStyle/>
        <a:p>
          <a:endParaRPr lang="en-US"/>
        </a:p>
      </dgm:t>
    </dgm:pt>
    <dgm:pt modelId="{82E3B0CD-72F6-49F3-916B-EFA30D09995C}">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Agile approach – create an MVP model, and extend it as you go</a:t>
          </a:r>
        </a:p>
      </dgm:t>
    </dgm:pt>
    <dgm:pt modelId="{32B24109-1D6A-45C9-B2D1-F1825D30AF7C}" type="sibTrans" cxnId="{9B4EF844-2D62-409F-9204-FA62DE8070AB}">
      <dgm:prSet/>
      <dgm:spPr/>
      <dgm:t>
        <a:bodyPr/>
        <a:lstStyle/>
        <a:p>
          <a:endParaRPr lang="en-US"/>
        </a:p>
      </dgm:t>
    </dgm:pt>
    <dgm:pt modelId="{1A6582B7-098F-4988-AA9D-32EDE23F45F0}" type="parTrans" cxnId="{9B4EF844-2D62-409F-9204-FA62DE8070AB}">
      <dgm:prSet/>
      <dgm:spPr/>
      <dgm:t>
        <a:bodyPr/>
        <a:lstStyle/>
        <a:p>
          <a:endParaRPr lang="en-US"/>
        </a:p>
      </dgm:t>
    </dgm:pt>
    <dgm:pt modelId="{AB859AD0-A63A-44C2-AC17-5BBD72D2ECC9}">
      <dgm:prSet phldrT="[Text]" custT="1"/>
      <dgm:spPr>
        <a:solidFill>
          <a:schemeClr val="bg1"/>
        </a:solidFill>
        <a:ln>
          <a:solidFill>
            <a:schemeClr val="tx1"/>
          </a:solidFill>
        </a:ln>
      </dgm:spPr>
      <dgm:t>
        <a:bodyPr/>
        <a:lstStyle/>
        <a:p>
          <a:pPr algn="l">
            <a:buNone/>
          </a:pPr>
          <a:endParaRPr lang="en-US" sz="1300" spc="-100" dirty="0"/>
        </a:p>
        <a:p>
          <a:pPr algn="l">
            <a:buNone/>
          </a:pPr>
          <a:endParaRPr lang="en-US" sz="1300" spc="-100" dirty="0"/>
        </a:p>
        <a:p>
          <a:pPr algn="l">
            <a:buNone/>
          </a:pPr>
          <a:r>
            <a:rPr lang="en-US" sz="1300" spc="-100" dirty="0"/>
            <a:t>With </a:t>
          </a:r>
          <a:r>
            <a:rPr lang="en-US" sz="1300" b="1" spc="-100" dirty="0"/>
            <a:t>META</a:t>
          </a:r>
          <a:r>
            <a:rPr lang="en-US" sz="1300" spc="-100" dirty="0"/>
            <a:t>, there is:</a:t>
          </a:r>
        </a:p>
      </dgm:t>
    </dgm:pt>
    <dgm:pt modelId="{F0613D0F-D5B6-4C89-AD05-29F90E330015}" type="parTrans" cxnId="{939BC1E1-4FE7-42B7-8F91-37E3EBB152CA}">
      <dgm:prSet/>
      <dgm:spPr/>
      <dgm:t>
        <a:bodyPr/>
        <a:lstStyle/>
        <a:p>
          <a:endParaRPr lang="en-US"/>
        </a:p>
      </dgm:t>
    </dgm:pt>
    <dgm:pt modelId="{7EA8E932-3F84-4B53-ADAE-054B95706854}" type="sibTrans" cxnId="{939BC1E1-4FE7-42B7-8F91-37E3EBB152CA}">
      <dgm:prSet/>
      <dgm:spPr/>
      <dgm:t>
        <a:bodyPr/>
        <a:lstStyle/>
        <a:p>
          <a:endParaRPr lang="en-US"/>
        </a:p>
      </dgm:t>
    </dgm:pt>
    <dgm:pt modelId="{53E87B30-D8C8-486E-BECC-5EB253E56B0C}">
      <dgm:prSet phldrT="[Text]" custT="1"/>
      <dgm:spPr>
        <a:solidFill>
          <a:schemeClr val="bg1"/>
        </a:solidFill>
        <a:ln>
          <a:solidFill>
            <a:schemeClr val="tx1"/>
          </a:solidFill>
        </a:ln>
      </dgm:spPr>
      <dgm:t>
        <a:bodyPr/>
        <a:lstStyle/>
        <a:p>
          <a:pPr algn="l">
            <a:buFont typeface="Wingdings" panose="05000000000000000000" pitchFamily="2" charset="2"/>
            <a:buChar char="§"/>
          </a:pPr>
          <a:r>
            <a:rPr lang="en-US" sz="1300" spc="-100" dirty="0"/>
            <a:t>No need for expert data modeler</a:t>
          </a:r>
        </a:p>
      </dgm:t>
    </dgm:pt>
    <dgm:pt modelId="{F18F2348-7A88-45D8-85B3-6E7E3C331599}" type="parTrans" cxnId="{A61C8775-61D5-42E4-A271-345E98B65950}">
      <dgm:prSet/>
      <dgm:spPr/>
      <dgm:t>
        <a:bodyPr/>
        <a:lstStyle/>
        <a:p>
          <a:endParaRPr lang="en-US"/>
        </a:p>
      </dgm:t>
    </dgm:pt>
    <dgm:pt modelId="{B9FFC817-2A4A-47CC-9813-88AAA7BC88B7}" type="sibTrans" cxnId="{A61C8775-61D5-42E4-A271-345E98B65950}">
      <dgm:prSet/>
      <dgm:spPr/>
      <dgm:t>
        <a:bodyPr/>
        <a:lstStyle/>
        <a:p>
          <a:endParaRPr lang="en-US"/>
        </a:p>
      </dgm:t>
    </dgm:pt>
    <dgm:pt modelId="{4EBD190C-529D-4FE5-85CF-258A662598D0}">
      <dgm:prSet phldrT="[Text]" custT="1"/>
      <dgm:spPr>
        <a:solidFill>
          <a:schemeClr val="bg1"/>
        </a:solidFill>
        <a:ln>
          <a:solidFill>
            <a:schemeClr val="tx1"/>
          </a:solidFill>
        </a:ln>
      </dgm:spPr>
      <dgm:t>
        <a:bodyPr/>
        <a:lstStyle/>
        <a:p>
          <a:pPr algn="l"/>
          <a:r>
            <a:rPr lang="en-US" sz="1300" spc="-100" dirty="0"/>
            <a:t>In classic approach, this is a large capital investment.</a:t>
          </a:r>
        </a:p>
      </dgm:t>
    </dgm:pt>
    <dgm:pt modelId="{033AF00F-252D-410E-884A-26C2C484458C}" type="parTrans" cxnId="{BCBB8F50-EFA5-4EE0-B96F-2DCEA3FFCD30}">
      <dgm:prSet/>
      <dgm:spPr/>
      <dgm:t>
        <a:bodyPr/>
        <a:lstStyle/>
        <a:p>
          <a:endParaRPr lang="en-US"/>
        </a:p>
      </dgm:t>
    </dgm:pt>
    <dgm:pt modelId="{3236F56F-6B1C-4EBA-ABD6-855F31FDBD92}" type="sibTrans" cxnId="{BCBB8F50-EFA5-4EE0-B96F-2DCEA3FFCD30}">
      <dgm:prSet/>
      <dgm:spPr/>
      <dgm:t>
        <a:bodyPr/>
        <a:lstStyle/>
        <a:p>
          <a:endParaRPr lang="en-US"/>
        </a:p>
      </dgm:t>
    </dgm:pt>
    <dgm:pt modelId="{9118CD6D-14FB-48F2-AE8E-F916AB21D5EA}">
      <dgm:prSet phldrT="[Text]" custT="1"/>
      <dgm:spPr>
        <a:solidFill>
          <a:schemeClr val="bg1"/>
        </a:solidFill>
        <a:ln>
          <a:solidFill>
            <a:schemeClr val="tx1"/>
          </a:solidFill>
        </a:ln>
      </dgm:spPr>
      <dgm:t>
        <a:bodyPr/>
        <a:lstStyle/>
        <a:p>
          <a:pPr algn="l"/>
          <a:r>
            <a:rPr lang="en-US" sz="1300" spc="-100" dirty="0"/>
            <a:t>The Repository is auto-generated in a single automatic step</a:t>
          </a:r>
        </a:p>
      </dgm:t>
    </dgm:pt>
    <dgm:pt modelId="{E9EE57F6-34EF-4BBD-AA05-CCE6FCDE8FFB}" type="parTrans" cxnId="{697D075B-984D-41A8-A54A-E999F4E24CD6}">
      <dgm:prSet/>
      <dgm:spPr/>
      <dgm:t>
        <a:bodyPr/>
        <a:lstStyle/>
        <a:p>
          <a:endParaRPr lang="en-US"/>
        </a:p>
      </dgm:t>
    </dgm:pt>
    <dgm:pt modelId="{73B86645-20C9-433D-9470-38AF39452911}" type="sibTrans" cxnId="{697D075B-984D-41A8-A54A-E999F4E24CD6}">
      <dgm:prSet/>
      <dgm:spPr/>
      <dgm:t>
        <a:bodyPr/>
        <a:lstStyle/>
        <a:p>
          <a:endParaRPr lang="en-US"/>
        </a:p>
      </dgm:t>
    </dgm:pt>
    <dgm:pt modelId="{0B371A5D-B463-49B2-B0A1-C83B7C84DFDA}">
      <dgm:prSet phldrT="[Text]" custT="1"/>
      <dgm:spPr>
        <a:solidFill>
          <a:schemeClr val="bg1"/>
        </a:solidFill>
        <a:ln>
          <a:solidFill>
            <a:schemeClr val="tx1"/>
          </a:solidFill>
        </a:ln>
      </dgm:spPr>
      <dgm:t>
        <a:bodyPr/>
        <a:lstStyle/>
        <a:p>
          <a:pPr algn="l">
            <a:buNone/>
          </a:pPr>
          <a:endParaRPr lang="en-US" sz="1300" spc="-100" dirty="0"/>
        </a:p>
      </dgm:t>
    </dgm:pt>
    <dgm:pt modelId="{FA9FBB60-B4DD-40B6-AC69-FE40815C9E26}" type="parTrans" cxnId="{86A39B40-635D-41B6-BDFA-3CFF9F0E996F}">
      <dgm:prSet/>
      <dgm:spPr/>
      <dgm:t>
        <a:bodyPr/>
        <a:lstStyle/>
        <a:p>
          <a:endParaRPr lang="en-US"/>
        </a:p>
      </dgm:t>
    </dgm:pt>
    <dgm:pt modelId="{961AA82F-48F9-44B0-860F-CD272182DBBE}" type="sibTrans" cxnId="{86A39B40-635D-41B6-BDFA-3CFF9F0E996F}">
      <dgm:prSet/>
      <dgm:spPr/>
      <dgm:t>
        <a:bodyPr/>
        <a:lstStyle/>
        <a:p>
          <a:endParaRPr lang="en-US"/>
        </a:p>
      </dgm:t>
    </dgm:pt>
    <dgm:pt modelId="{8B0E575F-CC59-4438-94EC-B32D32BA3A6B}">
      <dgm:prSet phldrT="[Text]" custT="1"/>
      <dgm:spPr>
        <a:solidFill>
          <a:schemeClr val="bg1"/>
        </a:solidFill>
        <a:ln>
          <a:solidFill>
            <a:schemeClr val="tx1"/>
          </a:solidFill>
        </a:ln>
      </dgm:spPr>
      <dgm:t>
        <a:bodyPr/>
        <a:lstStyle/>
        <a:p>
          <a:pPr algn="l">
            <a:buNone/>
          </a:pPr>
          <a:r>
            <a:rPr lang="en-US" sz="1300" b="1" spc="-100" dirty="0"/>
            <a:t>META</a:t>
          </a:r>
          <a:r>
            <a:rPr lang="en-US" sz="1300" spc="-100" dirty="0"/>
            <a:t> out-of-the box gives the following:</a:t>
          </a:r>
        </a:p>
      </dgm:t>
    </dgm:pt>
    <dgm:pt modelId="{591DC43D-4DD1-4DB5-9FA8-F4226EEFDFEF}" type="parTrans" cxnId="{45D73F41-F25B-4FE7-945D-7925CA095575}">
      <dgm:prSet/>
      <dgm:spPr/>
      <dgm:t>
        <a:bodyPr/>
        <a:lstStyle/>
        <a:p>
          <a:endParaRPr lang="en-US"/>
        </a:p>
      </dgm:t>
    </dgm:pt>
    <dgm:pt modelId="{C5B9E1C5-9570-43D9-8FD0-F0213D0C7DF2}" type="sibTrans" cxnId="{45D73F41-F25B-4FE7-945D-7925CA095575}">
      <dgm:prSet/>
      <dgm:spPr/>
      <dgm:t>
        <a:bodyPr/>
        <a:lstStyle/>
        <a:p>
          <a:endParaRPr lang="en-US"/>
        </a:p>
      </dgm:t>
    </dgm:pt>
    <dgm:pt modelId="{6678B32D-DFEA-4CDB-A056-8F453258770C}">
      <dgm:prSet phldrT="[Text]" custT="1"/>
      <dgm:spPr>
        <a:solidFill>
          <a:schemeClr val="bg1"/>
        </a:solidFill>
        <a:ln>
          <a:solidFill>
            <a:schemeClr val="tx1"/>
          </a:solidFill>
        </a:ln>
      </dgm:spPr>
      <dgm:t>
        <a:bodyPr/>
        <a:lstStyle/>
        <a:p>
          <a:pPr algn="l">
            <a:buNone/>
          </a:pPr>
          <a:r>
            <a:rPr lang="en-US" sz="1300" spc="-100" dirty="0"/>
            <a:t>Data must be gathered, stored, and analyzed in order to deliver value.</a:t>
          </a:r>
        </a:p>
      </dgm:t>
    </dgm:pt>
    <dgm:pt modelId="{68CC0B55-9023-4B5B-81FC-7A8FBB569D6C}" type="parTrans" cxnId="{C49CE735-FCCD-45ED-9495-5F18714114D1}">
      <dgm:prSet/>
      <dgm:spPr/>
      <dgm:t>
        <a:bodyPr/>
        <a:lstStyle/>
        <a:p>
          <a:endParaRPr lang="en-US"/>
        </a:p>
      </dgm:t>
    </dgm:pt>
    <dgm:pt modelId="{5A3F60A1-9FB8-4198-BB00-D735BCD5185B}" type="sibTrans" cxnId="{C49CE735-FCCD-45ED-9495-5F18714114D1}">
      <dgm:prSet/>
      <dgm:spPr/>
      <dgm:t>
        <a:bodyPr/>
        <a:lstStyle/>
        <a:p>
          <a:endParaRPr lang="en-US"/>
        </a:p>
      </dgm:t>
    </dgm:pt>
    <dgm:pt modelId="{5FECDCE0-DF9C-48AD-9931-8741BEED74C0}">
      <dgm:prSet phldrT="[Text]" custT="1"/>
      <dgm:spPr>
        <a:solidFill>
          <a:schemeClr val="bg1"/>
        </a:solidFill>
        <a:ln>
          <a:solidFill>
            <a:schemeClr val="tx1"/>
          </a:solidFill>
        </a:ln>
      </dgm:spPr>
      <dgm:t>
        <a:bodyPr/>
        <a:lstStyle/>
        <a:p>
          <a:pPr algn="l">
            <a:buNone/>
          </a:pPr>
          <a:endParaRPr lang="en-US" sz="1300" spc="-100" dirty="0"/>
        </a:p>
      </dgm:t>
    </dgm:pt>
    <dgm:pt modelId="{92676930-E04A-44ED-9669-145913859913}" type="parTrans" cxnId="{CAA6F81D-1F3B-4382-8FAD-B8CA6DFBCA89}">
      <dgm:prSet/>
      <dgm:spPr/>
      <dgm:t>
        <a:bodyPr/>
        <a:lstStyle/>
        <a:p>
          <a:endParaRPr lang="en-US"/>
        </a:p>
      </dgm:t>
    </dgm:pt>
    <dgm:pt modelId="{4BF961CB-E93A-484A-A357-6223D3145118}" type="sibTrans" cxnId="{CAA6F81D-1F3B-4382-8FAD-B8CA6DFBCA89}">
      <dgm:prSet/>
      <dgm:spPr/>
      <dgm:t>
        <a:bodyPr/>
        <a:lstStyle/>
        <a:p>
          <a:endParaRPr lang="en-US"/>
        </a:p>
      </dgm:t>
    </dgm:pt>
    <dgm:pt modelId="{D035B15F-1668-4C23-A768-27D5AC6FE0AA}">
      <dgm:prSet phldrT="[Text]" custT="1"/>
      <dgm:spPr>
        <a:solidFill>
          <a:schemeClr val="bg1"/>
        </a:solidFill>
        <a:ln>
          <a:solidFill>
            <a:schemeClr val="tx1"/>
          </a:solidFill>
        </a:ln>
      </dgm:spPr>
      <dgm:t>
        <a:bodyPr/>
        <a:lstStyle/>
        <a:p>
          <a:pPr algn="l"/>
          <a:r>
            <a:rPr lang="en-US" sz="1300" spc="-100" baseline="0" dirty="0"/>
            <a:t>Implementing a Metadata Model change </a:t>
          </a:r>
          <a:r>
            <a:rPr lang="en-US" sz="1300" spc="-100" dirty="0"/>
            <a:t>is fully automated</a:t>
          </a:r>
        </a:p>
      </dgm:t>
    </dgm:pt>
    <dgm:pt modelId="{FEF25DDB-7F91-4AEE-9621-B385620BDA37}" type="parTrans" cxnId="{F6B5B495-6A10-4BA2-B529-00FAEFE7E458}">
      <dgm:prSet/>
      <dgm:spPr/>
      <dgm:t>
        <a:bodyPr/>
        <a:lstStyle/>
        <a:p>
          <a:endParaRPr lang="en-US"/>
        </a:p>
      </dgm:t>
    </dgm:pt>
    <dgm:pt modelId="{2DC74E56-494C-427B-AE42-055BA96B4EA7}" type="sibTrans" cxnId="{F6B5B495-6A10-4BA2-B529-00FAEFE7E458}">
      <dgm:prSet/>
      <dgm:spPr/>
      <dgm:t>
        <a:bodyPr/>
        <a:lstStyle/>
        <a:p>
          <a:endParaRPr lang="en-US"/>
        </a:p>
      </dgm:t>
    </dgm:pt>
    <dgm:pt modelId="{E92892B9-BDF0-402E-A9B0-8D65A1AC6EB0}">
      <dgm:prSet phldrT="[Text]" custT="1"/>
      <dgm:spPr>
        <a:solidFill>
          <a:schemeClr val="bg1"/>
        </a:solidFill>
        <a:ln>
          <a:solidFill>
            <a:schemeClr val="tx1"/>
          </a:solidFill>
        </a:ln>
      </dgm:spPr>
      <dgm:t>
        <a:bodyPr/>
        <a:lstStyle/>
        <a:p>
          <a:pPr algn="l"/>
          <a:r>
            <a:rPr lang="en-US" sz="1300" spc="-100" dirty="0"/>
            <a:t>Metadata Repository Data are preserved</a:t>
          </a:r>
        </a:p>
      </dgm:t>
    </dgm:pt>
    <dgm:pt modelId="{9B65C008-51F9-4DBA-9414-9226F7276438}" type="parTrans" cxnId="{760CA995-E13D-495D-8FC5-BCA4AB44CBEC}">
      <dgm:prSet/>
      <dgm:spPr/>
      <dgm:t>
        <a:bodyPr/>
        <a:lstStyle/>
        <a:p>
          <a:endParaRPr lang="en-US"/>
        </a:p>
      </dgm:t>
    </dgm:pt>
    <dgm:pt modelId="{65D92959-37E6-4AE2-81F2-3455D24E079B}" type="sibTrans" cxnId="{760CA995-E13D-495D-8FC5-BCA4AB44CBEC}">
      <dgm:prSet/>
      <dgm:spPr/>
      <dgm:t>
        <a:bodyPr/>
        <a:lstStyle/>
        <a:p>
          <a:endParaRPr lang="en-US"/>
        </a:p>
      </dgm:t>
    </dgm:pt>
    <dgm:pt modelId="{30AEA2C1-77E0-4163-9A6C-9E2233EAC347}">
      <dgm:prSet phldrT="[Text]" custT="1"/>
      <dgm:spPr>
        <a:solidFill>
          <a:schemeClr val="bg1"/>
        </a:solidFill>
        <a:ln>
          <a:solidFill>
            <a:schemeClr val="tx1"/>
          </a:solidFill>
        </a:ln>
      </dgm:spPr>
      <dgm:t>
        <a:bodyPr/>
        <a:lstStyle/>
        <a:p>
          <a:pPr algn="l"/>
          <a:endParaRPr lang="en-US" sz="1300" spc="-100" dirty="0"/>
        </a:p>
      </dgm:t>
    </dgm:pt>
    <dgm:pt modelId="{063E0391-04AC-4555-8A61-FF8ADDED421F}" type="parTrans" cxnId="{36FF86EB-BD3E-4569-86D0-7BF786D97E3B}">
      <dgm:prSet/>
      <dgm:spPr/>
      <dgm:t>
        <a:bodyPr/>
        <a:lstStyle/>
        <a:p>
          <a:endParaRPr lang="en-US"/>
        </a:p>
      </dgm:t>
    </dgm:pt>
    <dgm:pt modelId="{73B42ED0-8972-4E48-98EB-07F88EFDEFA1}" type="sibTrans" cxnId="{36FF86EB-BD3E-4569-86D0-7BF786D97E3B}">
      <dgm:prSet/>
      <dgm:spPr/>
      <dgm:t>
        <a:bodyPr/>
        <a:lstStyle/>
        <a:p>
          <a:endParaRPr lang="en-US"/>
        </a:p>
      </dgm:t>
    </dgm:pt>
    <dgm:pt modelId="{EA5C7E30-7852-453F-89C8-3BD37D13E75C}">
      <dgm:prSet phldrT="[Text]" custT="1"/>
      <dgm:spPr>
        <a:solidFill>
          <a:schemeClr val="bg1"/>
        </a:solidFill>
        <a:ln>
          <a:solidFill>
            <a:schemeClr val="tx1"/>
          </a:solidFill>
        </a:ln>
      </dgm:spPr>
      <dgm:t>
        <a:bodyPr/>
        <a:lstStyle/>
        <a:p>
          <a:pPr algn="l"/>
          <a:r>
            <a:rPr lang="en-US" sz="1300" spc="-100" dirty="0"/>
            <a:t>Auditability of Metadata is not affected as a result of Model changes</a:t>
          </a:r>
        </a:p>
      </dgm:t>
    </dgm:pt>
    <dgm:pt modelId="{1E4EB365-B8F4-4B6F-A411-2F407DC35098}" type="parTrans" cxnId="{EA7262A0-416F-4032-B8D6-C749C3A588EB}">
      <dgm:prSet/>
      <dgm:spPr/>
      <dgm:t>
        <a:bodyPr/>
        <a:lstStyle/>
        <a:p>
          <a:endParaRPr lang="en-US"/>
        </a:p>
      </dgm:t>
    </dgm:pt>
    <dgm:pt modelId="{90159160-3C69-4A93-8C69-B4903B4C6F36}" type="sibTrans" cxnId="{EA7262A0-416F-4032-B8D6-C749C3A588EB}">
      <dgm:prSet/>
      <dgm:spPr/>
      <dgm:t>
        <a:bodyPr/>
        <a:lstStyle/>
        <a:p>
          <a:endParaRPr lang="en-US"/>
        </a:p>
      </dgm:t>
    </dgm:pt>
    <dgm:pt modelId="{CCBC9EA7-2210-45C1-9E23-E8382A3D6413}" type="pres">
      <dgm:prSet presAssocID="{8475DA62-BCD0-4115-AA43-7BA6729A8631}" presName="Name0" presStyleCnt="0">
        <dgm:presLayoutVars>
          <dgm:chMax val="7"/>
          <dgm:chPref val="5"/>
          <dgm:dir/>
          <dgm:animOne val="branch"/>
          <dgm:animLvl val="lvl"/>
        </dgm:presLayoutVars>
      </dgm:prSet>
      <dgm:spPr/>
    </dgm:pt>
    <dgm:pt modelId="{0994A8DF-584A-4CBA-B95F-72F32515CC7D}" type="pres">
      <dgm:prSet presAssocID="{E6D393A1-461A-4340-9603-B34DC6D8838A}" presName="ChildAccent4" presStyleCnt="0"/>
      <dgm:spPr/>
    </dgm:pt>
    <dgm:pt modelId="{408B2E76-02C2-4840-8824-5D9483411B37}" type="pres">
      <dgm:prSet presAssocID="{E6D393A1-461A-4340-9603-B34DC6D8838A}" presName="ChildAccent" presStyleLbl="alignImgPlace1" presStyleIdx="0" presStyleCnt="4"/>
      <dgm:spPr/>
    </dgm:pt>
    <dgm:pt modelId="{3962BF89-EEC4-42BA-96EF-D8B890F6B2C5}" type="pres">
      <dgm:prSet presAssocID="{E6D393A1-461A-4340-9603-B34DC6D8838A}" presName="Child4" presStyleLbl="revTx" presStyleIdx="0" presStyleCnt="0">
        <dgm:presLayoutVars>
          <dgm:chMax val="0"/>
          <dgm:chPref val="0"/>
          <dgm:bulletEnabled val="1"/>
        </dgm:presLayoutVars>
      </dgm:prSet>
      <dgm:spPr/>
    </dgm:pt>
    <dgm:pt modelId="{758D3BF6-1A0A-4316-8C3C-3D2753C3A34D}" type="pres">
      <dgm:prSet presAssocID="{E6D393A1-461A-4340-9603-B34DC6D8838A}" presName="Parent4" presStyleLbl="node1" presStyleIdx="0" presStyleCnt="4">
        <dgm:presLayoutVars>
          <dgm:chMax val="2"/>
          <dgm:chPref val="1"/>
          <dgm:bulletEnabled val="1"/>
        </dgm:presLayoutVars>
      </dgm:prSet>
      <dgm:spPr/>
    </dgm:pt>
    <dgm:pt modelId="{8B4D7A8F-1BB4-441C-8DE7-244D4DA499C5}" type="pres">
      <dgm:prSet presAssocID="{E776575B-4533-4B3A-B15F-2FFFA439FED3}" presName="ChildAccent3" presStyleCnt="0"/>
      <dgm:spPr/>
    </dgm:pt>
    <dgm:pt modelId="{A7ABD4BB-7178-4EA3-9933-5CA4C8FBA19A}" type="pres">
      <dgm:prSet presAssocID="{E776575B-4533-4B3A-B15F-2FFFA439FED3}" presName="ChildAccent" presStyleLbl="alignImgPlace1" presStyleIdx="1" presStyleCnt="4"/>
      <dgm:spPr/>
    </dgm:pt>
    <dgm:pt modelId="{E3D9E3DE-21EE-48D7-A23F-9DA17C5435AD}" type="pres">
      <dgm:prSet presAssocID="{E776575B-4533-4B3A-B15F-2FFFA439FED3}" presName="Child3" presStyleLbl="revTx" presStyleIdx="0" presStyleCnt="0">
        <dgm:presLayoutVars>
          <dgm:chMax val="0"/>
          <dgm:chPref val="0"/>
          <dgm:bulletEnabled val="1"/>
        </dgm:presLayoutVars>
      </dgm:prSet>
      <dgm:spPr/>
    </dgm:pt>
    <dgm:pt modelId="{350B991B-DA60-4E93-B24F-2BD9C4F37C92}" type="pres">
      <dgm:prSet presAssocID="{E776575B-4533-4B3A-B15F-2FFFA439FED3}" presName="Parent3" presStyleLbl="node1" presStyleIdx="1" presStyleCnt="4">
        <dgm:presLayoutVars>
          <dgm:chMax val="2"/>
          <dgm:chPref val="1"/>
          <dgm:bulletEnabled val="1"/>
        </dgm:presLayoutVars>
      </dgm:prSet>
      <dgm:spPr/>
    </dgm:pt>
    <dgm:pt modelId="{AAF37A52-D211-47A5-9C7D-A21E1C812F21}" type="pres">
      <dgm:prSet presAssocID="{E3FF2CAD-EBDE-4EFA-8A6E-5A8E399CD295}" presName="ChildAccent2" presStyleCnt="0"/>
      <dgm:spPr/>
    </dgm:pt>
    <dgm:pt modelId="{C74C2360-B72E-4406-9F0E-220DF1FBB65A}" type="pres">
      <dgm:prSet presAssocID="{E3FF2CAD-EBDE-4EFA-8A6E-5A8E399CD295}" presName="ChildAccent" presStyleLbl="alignImgPlace1" presStyleIdx="2" presStyleCnt="4"/>
      <dgm:spPr/>
    </dgm:pt>
    <dgm:pt modelId="{9EC0D9CB-A6BA-40D9-AFE8-93A8F86CCF08}" type="pres">
      <dgm:prSet presAssocID="{E3FF2CAD-EBDE-4EFA-8A6E-5A8E399CD295}" presName="Child2" presStyleLbl="revTx" presStyleIdx="0" presStyleCnt="0">
        <dgm:presLayoutVars>
          <dgm:chMax val="0"/>
          <dgm:chPref val="0"/>
          <dgm:bulletEnabled val="1"/>
        </dgm:presLayoutVars>
      </dgm:prSet>
      <dgm:spPr/>
    </dgm:pt>
    <dgm:pt modelId="{F5A1AD34-16E3-41D0-8143-17EA17BFB9C0}" type="pres">
      <dgm:prSet presAssocID="{E3FF2CAD-EBDE-4EFA-8A6E-5A8E399CD295}" presName="Parent2" presStyleLbl="node1" presStyleIdx="2" presStyleCnt="4">
        <dgm:presLayoutVars>
          <dgm:chMax val="2"/>
          <dgm:chPref val="1"/>
          <dgm:bulletEnabled val="1"/>
        </dgm:presLayoutVars>
      </dgm:prSet>
      <dgm:spPr/>
    </dgm:pt>
    <dgm:pt modelId="{6E98AC05-1423-46F9-9CEF-144BF4CE7DDC}" type="pres">
      <dgm:prSet presAssocID="{223673F4-F7AC-466B-9EE6-793337658F41}" presName="ChildAccent1" presStyleCnt="0"/>
      <dgm:spPr/>
    </dgm:pt>
    <dgm:pt modelId="{5BADA1B3-C498-43AB-8945-C08A245D90C3}" type="pres">
      <dgm:prSet presAssocID="{223673F4-F7AC-466B-9EE6-793337658F41}" presName="ChildAccent" presStyleLbl="alignImgPlace1" presStyleIdx="3" presStyleCnt="4"/>
      <dgm:spPr/>
    </dgm:pt>
    <dgm:pt modelId="{5C01BF10-FC51-4343-B5B7-523DD6D28AAA}" type="pres">
      <dgm:prSet presAssocID="{223673F4-F7AC-466B-9EE6-793337658F41}" presName="Child1" presStyleLbl="revTx" presStyleIdx="0" presStyleCnt="0">
        <dgm:presLayoutVars>
          <dgm:chMax val="0"/>
          <dgm:chPref val="0"/>
          <dgm:bulletEnabled val="1"/>
        </dgm:presLayoutVars>
      </dgm:prSet>
      <dgm:spPr/>
    </dgm:pt>
    <dgm:pt modelId="{ADAABC3E-95E9-497B-8964-CD571D0CE4A1}" type="pres">
      <dgm:prSet presAssocID="{223673F4-F7AC-466B-9EE6-793337658F41}" presName="Parent1" presStyleLbl="node1" presStyleIdx="3" presStyleCnt="4">
        <dgm:presLayoutVars>
          <dgm:chMax val="2"/>
          <dgm:chPref val="1"/>
          <dgm:bulletEnabled val="1"/>
        </dgm:presLayoutVars>
      </dgm:prSet>
      <dgm:spPr/>
    </dgm:pt>
  </dgm:ptLst>
  <dgm:cxnLst>
    <dgm:cxn modelId="{1A263A03-9F4F-4B42-B212-2E8C52123D0E}" type="presOf" srcId="{5FECDCE0-DF9C-48AD-9931-8741BEED74C0}" destId="{A7ABD4BB-7178-4EA3-9933-5CA4C8FBA19A}" srcOrd="0" destOrd="1" presId="urn:microsoft.com/office/officeart/2011/layout/InterconnectedBlockProcess"/>
    <dgm:cxn modelId="{FE4BAF07-CAEE-44D5-8E55-F52C350E0852}" srcId="{AB859AD0-A63A-44C2-AC17-5BBD72D2ECC9}" destId="{99D22FCC-A92B-4021-B7FD-7BDB07B11943}" srcOrd="1" destOrd="0" parTransId="{514C20FD-1B27-44C6-B4C7-A95830F1B0AF}" sibTransId="{8BD0CBE1-F3C2-4DE4-AF80-9B8478128BE1}"/>
    <dgm:cxn modelId="{9CFCFB07-5246-4257-874E-2C88B22FEB63}" type="presOf" srcId="{AB859AD0-A63A-44C2-AC17-5BBD72D2ECC9}" destId="{5BADA1B3-C498-43AB-8945-C08A245D90C3}" srcOrd="0" destOrd="1" presId="urn:microsoft.com/office/officeart/2011/layout/InterconnectedBlockProcess"/>
    <dgm:cxn modelId="{7284360A-B30E-4D7B-ADA4-135707391C99}" type="presOf" srcId="{EA5C7E30-7852-453F-89C8-3BD37D13E75C}" destId="{408B2E76-02C2-4840-8824-5D9483411B37}" srcOrd="0" destOrd="5" presId="urn:microsoft.com/office/officeart/2011/layout/InterconnectedBlockProcess"/>
    <dgm:cxn modelId="{18A5DD10-B77A-452A-B478-4A42B02CB30D}" type="presOf" srcId="{6998014C-6046-4A1F-8D13-50883D9E2E22}" destId="{408B2E76-02C2-4840-8824-5D9483411B37}" srcOrd="0" destOrd="0" presId="urn:microsoft.com/office/officeart/2011/layout/InterconnectedBlockProcess"/>
    <dgm:cxn modelId="{CAA6F81D-1F3B-4382-8FAD-B8CA6DFBCA89}" srcId="{E776575B-4533-4B3A-B15F-2FFFA439FED3}" destId="{5FECDCE0-DF9C-48AD-9931-8741BEED74C0}" srcOrd="1" destOrd="0" parTransId="{92676930-E04A-44ED-9669-145913859913}" sibTransId="{4BF961CB-E93A-484A-A357-6223D3145118}"/>
    <dgm:cxn modelId="{DC95661E-E34D-4F0C-9A61-542915A260F2}" type="presOf" srcId="{82E3B0CD-72F6-49F3-916B-EFA30D09995C}" destId="{5C01BF10-FC51-4343-B5B7-523DD6D28AAA}" srcOrd="1" destOrd="4" presId="urn:microsoft.com/office/officeart/2011/layout/InterconnectedBlockProcess"/>
    <dgm:cxn modelId="{CE23B721-3599-4F06-8A1B-1FCDD744B5B6}" type="presOf" srcId="{53E87B30-D8C8-486E-BECC-5EB253E56B0C}" destId="{5BADA1B3-C498-43AB-8945-C08A245D90C3}" srcOrd="0" destOrd="2" presId="urn:microsoft.com/office/officeart/2011/layout/InterconnectedBlockProcess"/>
    <dgm:cxn modelId="{B709A722-76FD-4708-80DE-03BF8E2DFEDC}" type="presOf" srcId="{99D22FCC-A92B-4021-B7FD-7BDB07B11943}" destId="{5BADA1B3-C498-43AB-8945-C08A245D90C3}" srcOrd="0" destOrd="3" presId="urn:microsoft.com/office/officeart/2011/layout/InterconnectedBlockProcess"/>
    <dgm:cxn modelId="{4E418226-A33E-444D-A8EF-CAC203553CC0}" type="presOf" srcId="{11585F35-BE6E-4FB0-932B-55BA78AA8ED9}" destId="{A7ABD4BB-7178-4EA3-9933-5CA4C8FBA19A}" srcOrd="0" destOrd="6" presId="urn:microsoft.com/office/officeart/2011/layout/InterconnectedBlockProcess"/>
    <dgm:cxn modelId="{E97B542E-5E87-41DF-BD30-943DE0FFD1A2}" type="presOf" srcId="{4EBD190C-529D-4FE5-85CF-258A662598D0}" destId="{9EC0D9CB-A6BA-40D9-AFE8-93A8F86CCF08}" srcOrd="1" destOrd="1" presId="urn:microsoft.com/office/officeart/2011/layout/InterconnectedBlockProcess"/>
    <dgm:cxn modelId="{7027DE2F-0B25-4D5F-B924-28D769505F6E}" type="presOf" srcId="{255F194E-5B1D-42AD-9617-DDBE2EA0865F}" destId="{E3D9E3DE-21EE-48D7-A23F-9DA17C5435AD}" srcOrd="1" destOrd="9" presId="urn:microsoft.com/office/officeart/2011/layout/InterconnectedBlockProcess"/>
    <dgm:cxn modelId="{53B6E730-AC79-40D7-A058-398FA0871113}" type="presOf" srcId="{AB859AD0-A63A-44C2-AC17-5BBD72D2ECC9}" destId="{5C01BF10-FC51-4343-B5B7-523DD6D28AAA}" srcOrd="1" destOrd="1" presId="urn:microsoft.com/office/officeart/2011/layout/InterconnectedBlockProcess"/>
    <dgm:cxn modelId="{F3F74132-4DAB-4E62-85B5-05E132DB555B}" srcId="{8475DA62-BCD0-4115-AA43-7BA6729A8631}" destId="{E6D393A1-461A-4340-9603-B34DC6D8838A}" srcOrd="3" destOrd="0" parTransId="{7F57D832-3D37-4403-B472-391AFBEB5F08}" sibTransId="{47E50BB2-68C9-459F-9A6E-F5273A9380C1}"/>
    <dgm:cxn modelId="{1FEC1F33-DBC5-4F6C-BB9E-B036E21D340F}" type="presOf" srcId="{497B46DF-813B-4208-9C06-CC4355C9061C}" destId="{E3D9E3DE-21EE-48D7-A23F-9DA17C5435AD}" srcOrd="1" destOrd="8" presId="urn:microsoft.com/office/officeart/2011/layout/InterconnectedBlockProcess"/>
    <dgm:cxn modelId="{C49CE735-FCCD-45ED-9495-5F18714114D1}" srcId="{E776575B-4533-4B3A-B15F-2FFFA439FED3}" destId="{6678B32D-DFEA-4CDB-A056-8F453258770C}" srcOrd="0" destOrd="0" parTransId="{68CC0B55-9023-4B5B-81FC-7A8FBB569D6C}" sibTransId="{5A3F60A1-9FB8-4198-BB00-D735BCD5185B}"/>
    <dgm:cxn modelId="{3267E53C-75ED-4763-82F4-1A5CB4955B9C}" type="presOf" srcId="{11585F35-BE6E-4FB0-932B-55BA78AA8ED9}" destId="{E3D9E3DE-21EE-48D7-A23F-9DA17C5435AD}" srcOrd="1" destOrd="6" presId="urn:microsoft.com/office/officeart/2011/layout/InterconnectedBlockProcess"/>
    <dgm:cxn modelId="{403C6B3E-CB1D-4438-8D1A-2985C45652FE}" type="presOf" srcId="{0247FC86-6433-42FE-9C0B-116F6021BCCE}" destId="{E3D9E3DE-21EE-48D7-A23F-9DA17C5435AD}" srcOrd="1" destOrd="7" presId="urn:microsoft.com/office/officeart/2011/layout/InterconnectedBlockProcess"/>
    <dgm:cxn modelId="{BB347B3E-153B-4B63-92E1-225095384228}" type="presOf" srcId="{EA5C7E30-7852-453F-89C8-3BD37D13E75C}" destId="{3962BF89-EEC4-42BA-96EF-D8B890F6B2C5}" srcOrd="1" destOrd="5" presId="urn:microsoft.com/office/officeart/2011/layout/InterconnectedBlockProcess"/>
    <dgm:cxn modelId="{9AC4A43E-4E70-42C6-A66A-46502FEC678E}" type="presOf" srcId="{0B371A5D-B463-49B2-B0A1-C83B7C84DFDA}" destId="{E3D9E3DE-21EE-48D7-A23F-9DA17C5435AD}" srcOrd="1" destOrd="3" presId="urn:microsoft.com/office/officeart/2011/layout/InterconnectedBlockProcess"/>
    <dgm:cxn modelId="{86A39B40-635D-41B6-BDFA-3CFF9F0E996F}" srcId="{E776575B-4533-4B3A-B15F-2FFFA439FED3}" destId="{0B371A5D-B463-49B2-B0A1-C83B7C84DFDA}" srcOrd="3" destOrd="0" parTransId="{FA9FBB60-B4DD-40B6-AC69-FE40815C9E26}" sibTransId="{961AA82F-48F9-44B0-860F-CD272182DBBE}"/>
    <dgm:cxn modelId="{697D075B-984D-41A8-A54A-E999F4E24CD6}" srcId="{B7312059-6441-42D1-903E-2BC8AC7B5105}" destId="{9118CD6D-14FB-48F2-AE8E-F916AB21D5EA}" srcOrd="0" destOrd="0" parTransId="{E9EE57F6-34EF-4BBD-AA05-CCE6FCDE8FFB}" sibTransId="{73B86645-20C9-433D-9470-38AF39452911}"/>
    <dgm:cxn modelId="{7E73AB5B-FBBC-4FF2-8CAD-609D63C3247A}" type="presOf" srcId="{6678B32D-DFEA-4CDB-A056-8F453258770C}" destId="{E3D9E3DE-21EE-48D7-A23F-9DA17C5435AD}" srcOrd="1" destOrd="0" presId="urn:microsoft.com/office/officeart/2011/layout/InterconnectedBlockProcess"/>
    <dgm:cxn modelId="{45D73F41-F25B-4FE7-945D-7925CA095575}" srcId="{E776575B-4533-4B3A-B15F-2FFFA439FED3}" destId="{8B0E575F-CC59-4438-94EC-B32D32BA3A6B}" srcOrd="4" destOrd="0" parTransId="{591DC43D-4DD1-4DB5-9FA8-F4226EEFDFEF}" sibTransId="{C5B9E1C5-9570-43D9-8FD0-F0213D0C7DF2}"/>
    <dgm:cxn modelId="{19D54244-424A-4232-9E7F-8095CA4F7A4D}" type="presOf" srcId="{9118CD6D-14FB-48F2-AE8E-F916AB21D5EA}" destId="{C74C2360-B72E-4406-9F0E-220DF1FBB65A}" srcOrd="0" destOrd="3" presId="urn:microsoft.com/office/officeart/2011/layout/InterconnectedBlockProcess"/>
    <dgm:cxn modelId="{9B4EF844-2D62-409F-9204-FA62DE8070AB}" srcId="{AB859AD0-A63A-44C2-AC17-5BBD72D2ECC9}" destId="{82E3B0CD-72F6-49F3-916B-EFA30D09995C}" srcOrd="2" destOrd="0" parTransId="{1A6582B7-098F-4988-AA9D-32EDE23F45F0}" sibTransId="{32B24109-1D6A-45C9-B2D1-F1825D30AF7C}"/>
    <dgm:cxn modelId="{81DCF546-AB3A-4EC0-BB2D-2AAEC0BDDE3D}" type="presOf" srcId="{E6D393A1-461A-4340-9603-B34DC6D8838A}" destId="{758D3BF6-1A0A-4316-8C3C-3D2753C3A34D}" srcOrd="0" destOrd="0" presId="urn:microsoft.com/office/officeart/2011/layout/InterconnectedBlockProcess"/>
    <dgm:cxn modelId="{D9A53E6A-B5E5-4ADF-AB46-8E6D46F2D648}" type="presOf" srcId="{B7312059-6441-42D1-903E-2BC8AC7B5105}" destId="{9EC0D9CB-A6BA-40D9-AFE8-93A8F86CCF08}" srcOrd="1" destOrd="2" presId="urn:microsoft.com/office/officeart/2011/layout/InterconnectedBlockProcess"/>
    <dgm:cxn modelId="{1E94746B-0385-4298-8259-C3ECE00F10E9}" type="presOf" srcId="{9118CD6D-14FB-48F2-AE8E-F916AB21D5EA}" destId="{9EC0D9CB-A6BA-40D9-AFE8-93A8F86CCF08}" srcOrd="1" destOrd="3" presId="urn:microsoft.com/office/officeart/2011/layout/InterconnectedBlockProcess"/>
    <dgm:cxn modelId="{C2FC0C70-8176-4AB9-8C89-18C6EC66B90C}" type="presOf" srcId="{4EBD190C-529D-4FE5-85CF-258A662598D0}" destId="{C74C2360-B72E-4406-9F0E-220DF1FBB65A}" srcOrd="0" destOrd="1" presId="urn:microsoft.com/office/officeart/2011/layout/InterconnectedBlockProcess"/>
    <dgm:cxn modelId="{BCBB8F50-EFA5-4EE0-B96F-2DCEA3FFCD30}" srcId="{E3FF2CAD-EBDE-4EFA-8A6E-5A8E399CD295}" destId="{4EBD190C-529D-4FE5-85CF-258A662598D0}" srcOrd="1" destOrd="0" parTransId="{033AF00F-252D-410E-884A-26C2C484458C}" sibTransId="{3236F56F-6B1C-4EBA-ABD6-855F31FDBD92}"/>
    <dgm:cxn modelId="{ADAC4671-6D36-463C-865D-BAEDD30B2719}" srcId="{8475DA62-BCD0-4115-AA43-7BA6729A8631}" destId="{223673F4-F7AC-466B-9EE6-793337658F41}" srcOrd="0" destOrd="0" parTransId="{E8488CDD-5125-4F8C-A253-C79689C417AD}" sibTransId="{13DF6EB6-70AC-460F-9BE2-D1344B9CBDBD}"/>
    <dgm:cxn modelId="{96961F73-4871-470C-9320-6701E336DD10}" type="presOf" srcId="{497B46DF-813B-4208-9C06-CC4355C9061C}" destId="{A7ABD4BB-7178-4EA3-9933-5CA4C8FBA19A}" srcOrd="0" destOrd="8" presId="urn:microsoft.com/office/officeart/2011/layout/InterconnectedBlockProcess"/>
    <dgm:cxn modelId="{91566F53-E6B3-4467-9924-42A5303D4981}" type="presOf" srcId="{83E24A7C-8719-4AB0-9150-49F97C441E86}" destId="{E3D9E3DE-21EE-48D7-A23F-9DA17C5435AD}" srcOrd="1" destOrd="5" presId="urn:microsoft.com/office/officeart/2011/layout/InterconnectedBlockProcess"/>
    <dgm:cxn modelId="{A61C8775-61D5-42E4-A271-345E98B65950}" srcId="{AB859AD0-A63A-44C2-AC17-5BBD72D2ECC9}" destId="{53E87B30-D8C8-486E-BECC-5EB253E56B0C}" srcOrd="0" destOrd="0" parTransId="{F18F2348-7A88-45D8-85B3-6E7E3C331599}" sibTransId="{B9FFC817-2A4A-47CC-9813-88AAA7BC88B7}"/>
    <dgm:cxn modelId="{2F789275-034C-4961-80FF-B0DE96E3023D}" type="presOf" srcId="{0247FC86-6433-42FE-9C0B-116F6021BCCE}" destId="{A7ABD4BB-7178-4EA3-9933-5CA4C8FBA19A}" srcOrd="0" destOrd="7" presId="urn:microsoft.com/office/officeart/2011/layout/InterconnectedBlockProcess"/>
    <dgm:cxn modelId="{41AA1757-B6FD-461C-9473-50A1FEA070ED}" type="presOf" srcId="{99D22FCC-A92B-4021-B7FD-7BDB07B11943}" destId="{5C01BF10-FC51-4343-B5B7-523DD6D28AAA}" srcOrd="1" destOrd="3" presId="urn:microsoft.com/office/officeart/2011/layout/InterconnectedBlockProcess"/>
    <dgm:cxn modelId="{59D1DD78-1B26-4E17-AEBC-6610B84D1871}" srcId="{8B0E575F-CC59-4438-94EC-B32D32BA3A6B}" destId="{497B46DF-813B-4208-9C06-CC4355C9061C}" srcOrd="3" destOrd="0" parTransId="{F9E80C36-D3D1-48C3-89BB-B03D44E5C715}" sibTransId="{355966E8-9687-4A78-9197-091B6DC0262F}"/>
    <dgm:cxn modelId="{6A538181-8479-42CB-B3EE-74BE374F189A}" type="presOf" srcId="{B7312059-6441-42D1-903E-2BC8AC7B5105}" destId="{C74C2360-B72E-4406-9F0E-220DF1FBB65A}" srcOrd="0" destOrd="2" presId="urn:microsoft.com/office/officeart/2011/layout/InterconnectedBlockProcess"/>
    <dgm:cxn modelId="{0E751787-C997-4B70-89DC-BCF202CDB571}" type="presOf" srcId="{223673F4-F7AC-466B-9EE6-793337658F41}" destId="{ADAABC3E-95E9-497B-8964-CD571D0CE4A1}" srcOrd="0" destOrd="0" presId="urn:microsoft.com/office/officeart/2011/layout/InterconnectedBlockProcess"/>
    <dgm:cxn modelId="{A04B1A87-CDA5-40C5-9B01-79241486D002}" type="presOf" srcId="{E3FF2CAD-EBDE-4EFA-8A6E-5A8E399CD295}" destId="{F5A1AD34-16E3-41D0-8143-17EA17BFB9C0}" srcOrd="0" destOrd="0" presId="urn:microsoft.com/office/officeart/2011/layout/InterconnectedBlockProcess"/>
    <dgm:cxn modelId="{01387A89-D148-4064-9602-14B3DFD676EC}" srcId="{8B0E575F-CC59-4438-94EC-B32D32BA3A6B}" destId="{83E24A7C-8719-4AB0-9150-49F97C441E86}" srcOrd="0" destOrd="0" parTransId="{B0D0365F-C315-4224-9657-0133DD5703B7}" sibTransId="{265F1023-3451-4691-8C80-A7F5FA3AD6B2}"/>
    <dgm:cxn modelId="{F76B718E-8600-47B5-B560-EE585E838514}" srcId="{8475DA62-BCD0-4115-AA43-7BA6729A8631}" destId="{E3FF2CAD-EBDE-4EFA-8A6E-5A8E399CD295}" srcOrd="1" destOrd="0" parTransId="{A65C0410-B973-4F06-9636-4C22E8FCEB6E}" sibTransId="{25B7F675-08A9-4DB2-967C-5D438CDB4954}"/>
    <dgm:cxn modelId="{70731D90-BFCC-4C20-90E7-1B03793C1026}" type="presOf" srcId="{5827FDAC-EEEA-419C-A089-C7C4179AE55D}" destId="{C74C2360-B72E-4406-9F0E-220DF1FBB65A}" srcOrd="0" destOrd="4" presId="urn:microsoft.com/office/officeart/2011/layout/InterconnectedBlockProcess"/>
    <dgm:cxn modelId="{8A3A5593-E446-426F-880F-EAC2F9BD3CA7}" type="presOf" srcId="{82E3B0CD-72F6-49F3-916B-EFA30D09995C}" destId="{5BADA1B3-C498-43AB-8945-C08A245D90C3}" srcOrd="0" destOrd="4" presId="urn:microsoft.com/office/officeart/2011/layout/InterconnectedBlockProcess"/>
    <dgm:cxn modelId="{3193AC94-8531-4DB6-9BD4-B03DD14E6F58}" type="presOf" srcId="{8475DA62-BCD0-4115-AA43-7BA6729A8631}" destId="{CCBC9EA7-2210-45C1-9E23-E8382A3D6413}" srcOrd="0" destOrd="0" presId="urn:microsoft.com/office/officeart/2011/layout/InterconnectedBlockProcess"/>
    <dgm:cxn modelId="{760CA995-E13D-495D-8FC5-BCA4AB44CBEC}" srcId="{18229945-0973-4E57-ABDB-0338D9C1B20A}" destId="{E92892B9-BDF0-402E-A9B0-8D65A1AC6EB0}" srcOrd="1" destOrd="0" parTransId="{9B65C008-51F9-4DBA-9414-9226F7276438}" sibTransId="{65D92959-37E6-4AE2-81F2-3455D24E079B}"/>
    <dgm:cxn modelId="{F6B5B495-6A10-4BA2-B529-00FAEFE7E458}" srcId="{18229945-0973-4E57-ABDB-0338D9C1B20A}" destId="{D035B15F-1668-4C23-A768-27D5AC6FE0AA}" srcOrd="0" destOrd="0" parTransId="{FEF25DDB-7F91-4AEE-9621-B385620BDA37}" sibTransId="{2DC74E56-494C-427B-AE42-055BA96B4EA7}"/>
    <dgm:cxn modelId="{EA7262A0-416F-4032-B8D6-C749C3A588EB}" srcId="{18229945-0973-4E57-ABDB-0338D9C1B20A}" destId="{EA5C7E30-7852-453F-89C8-3BD37D13E75C}" srcOrd="2" destOrd="0" parTransId="{1E4EB365-B8F4-4B6F-A411-2F407DC35098}" sibTransId="{90159160-3C69-4A93-8C69-B4903B4C6F36}"/>
    <dgm:cxn modelId="{DDBDD9A0-35E7-43A9-B7EB-54CEBD3750A9}" type="presOf" srcId="{53E87B30-D8C8-486E-BECC-5EB253E56B0C}" destId="{5C01BF10-FC51-4343-B5B7-523DD6D28AAA}" srcOrd="1" destOrd="2" presId="urn:microsoft.com/office/officeart/2011/layout/InterconnectedBlockProcess"/>
    <dgm:cxn modelId="{DFFC6FA1-4C2A-4A1A-8789-F5BDDBB49177}" srcId="{8B0E575F-CC59-4438-94EC-B32D32BA3A6B}" destId="{11585F35-BE6E-4FB0-932B-55BA78AA8ED9}" srcOrd="1" destOrd="0" parTransId="{242B2CFD-2BC7-46D1-BA70-9AAA2F3E95F0}" sibTransId="{D884B803-0148-429F-8034-A128F75D1136}"/>
    <dgm:cxn modelId="{E0F237A2-74F7-4859-B24A-DDDF020EF036}" type="presOf" srcId="{0B371A5D-B463-49B2-B0A1-C83B7C84DFDA}" destId="{A7ABD4BB-7178-4EA3-9933-5CA4C8FBA19A}" srcOrd="0" destOrd="3" presId="urn:microsoft.com/office/officeart/2011/layout/InterconnectedBlockProcess"/>
    <dgm:cxn modelId="{43AF33A7-5072-422F-9868-D9579B5187C1}" type="presOf" srcId="{D035B15F-1668-4C23-A768-27D5AC6FE0AA}" destId="{408B2E76-02C2-4840-8824-5D9483411B37}" srcOrd="0" destOrd="3" presId="urn:microsoft.com/office/officeart/2011/layout/InterconnectedBlockProcess"/>
    <dgm:cxn modelId="{7D500EA8-F217-474D-AD07-7BEE32819F2E}" type="presOf" srcId="{D9E572EF-1A7F-4CED-948C-FE59BD9A70DE}" destId="{5BADA1B3-C498-43AB-8945-C08A245D90C3}" srcOrd="0" destOrd="0" presId="urn:microsoft.com/office/officeart/2011/layout/InterconnectedBlockProcess"/>
    <dgm:cxn modelId="{7D8A2EAD-6487-4422-B17E-131E84179A04}" srcId="{B7312059-6441-42D1-903E-2BC8AC7B5105}" destId="{5827FDAC-EEEA-419C-A089-C7C4179AE55D}" srcOrd="1" destOrd="0" parTransId="{2676629A-5042-4B30-ADA6-7B0F4C160885}" sibTransId="{55512407-C586-4F90-BF17-D75956E191A2}"/>
    <dgm:cxn modelId="{6F051AAF-9664-486E-8B6F-C4A92B6F3F7A}" srcId="{E6D393A1-461A-4340-9603-B34DC6D8838A}" destId="{6998014C-6046-4A1F-8D13-50883D9E2E22}" srcOrd="0" destOrd="0" parTransId="{45D3B296-6D81-4B4F-A8F8-D6DA5826A7CC}" sibTransId="{9242743E-784D-4863-84AD-E80032A70A8E}"/>
    <dgm:cxn modelId="{B16BE7AF-BA9F-4FD0-A47E-15991BB3753B}" type="presOf" srcId="{E92892B9-BDF0-402E-A9B0-8D65A1AC6EB0}" destId="{3962BF89-EEC4-42BA-96EF-D8B890F6B2C5}" srcOrd="1" destOrd="4" presId="urn:microsoft.com/office/officeart/2011/layout/InterconnectedBlockProcess"/>
    <dgm:cxn modelId="{440E38B1-1B9D-469E-858B-EECFA0AFC14E}" srcId="{E3FF2CAD-EBDE-4EFA-8A6E-5A8E399CD295}" destId="{0DC5D3DE-762F-46E2-9A8C-A4E6D0DD56A4}" srcOrd="0" destOrd="0" parTransId="{465E62E9-CE77-44EA-92B8-A91C4B5E47C7}" sibTransId="{C29C7CA6-CA4E-4C62-A028-2A6389C02755}"/>
    <dgm:cxn modelId="{BA8CF0B5-82CC-4469-98A8-664D2F07E954}" srcId="{E3FF2CAD-EBDE-4EFA-8A6E-5A8E399CD295}" destId="{B7312059-6441-42D1-903E-2BC8AC7B5105}" srcOrd="2" destOrd="0" parTransId="{D9F3E253-2DDC-4969-A5F1-DB2830308F1A}" sibTransId="{20381BFB-CB69-442C-BB44-B88CAFEC7105}"/>
    <dgm:cxn modelId="{5C7F25B8-2EBD-49EE-BCE0-BF97D607EC2B}" type="presOf" srcId="{0DC5D3DE-762F-46E2-9A8C-A4E6D0DD56A4}" destId="{C74C2360-B72E-4406-9F0E-220DF1FBB65A}" srcOrd="0" destOrd="0" presId="urn:microsoft.com/office/officeart/2011/layout/InterconnectedBlockProcess"/>
    <dgm:cxn modelId="{5CC3C1BA-E4C9-4BE2-99F6-9ACE120D4648}" type="presOf" srcId="{255F194E-5B1D-42AD-9617-DDBE2EA0865F}" destId="{A7ABD4BB-7178-4EA3-9933-5CA4C8FBA19A}" srcOrd="0" destOrd="9" presId="urn:microsoft.com/office/officeart/2011/layout/InterconnectedBlockProcess"/>
    <dgm:cxn modelId="{192912BD-18A2-487E-84C1-405D72A2D840}" srcId="{223673F4-F7AC-466B-9EE6-793337658F41}" destId="{D9E572EF-1A7F-4CED-948C-FE59BD9A70DE}" srcOrd="0" destOrd="0" parTransId="{E7A9C27F-1B47-4F9F-9A63-E510F7DEDCB3}" sibTransId="{B38AD86A-5FC7-416E-85DA-C5B5C7376BE8}"/>
    <dgm:cxn modelId="{62C4F9C0-9DD4-4CF2-9B93-54602CD0DC1F}" type="presOf" srcId="{5827FDAC-EEEA-419C-A089-C7C4179AE55D}" destId="{9EC0D9CB-A6BA-40D9-AFE8-93A8F86CCF08}" srcOrd="1" destOrd="4" presId="urn:microsoft.com/office/officeart/2011/layout/InterconnectedBlockProcess"/>
    <dgm:cxn modelId="{2E8E10C1-B645-4036-B013-1AE2FAD91FA7}" type="presOf" srcId="{D035B15F-1668-4C23-A768-27D5AC6FE0AA}" destId="{3962BF89-EEC4-42BA-96EF-D8B890F6B2C5}" srcOrd="1" destOrd="3" presId="urn:microsoft.com/office/officeart/2011/layout/InterconnectedBlockProcess"/>
    <dgm:cxn modelId="{5FAED0C1-0A21-4043-8E8D-F633C72C8BDA}" type="presOf" srcId="{796D2CCB-55BC-4666-8F60-FDA17DB7D6A9}" destId="{E3D9E3DE-21EE-48D7-A23F-9DA17C5435AD}" srcOrd="1" destOrd="2" presId="urn:microsoft.com/office/officeart/2011/layout/InterconnectedBlockProcess"/>
    <dgm:cxn modelId="{283E36C3-B94B-467A-9985-D6B9D69B0B31}" type="presOf" srcId="{796D2CCB-55BC-4666-8F60-FDA17DB7D6A9}" destId="{A7ABD4BB-7178-4EA3-9933-5CA4C8FBA19A}" srcOrd="0" destOrd="2" presId="urn:microsoft.com/office/officeart/2011/layout/InterconnectedBlockProcess"/>
    <dgm:cxn modelId="{226C23C8-2F28-4FA0-93D2-4EBF0CEE7E36}" type="presOf" srcId="{8B0E575F-CC59-4438-94EC-B32D32BA3A6B}" destId="{A7ABD4BB-7178-4EA3-9933-5CA4C8FBA19A}" srcOrd="0" destOrd="4" presId="urn:microsoft.com/office/officeart/2011/layout/InterconnectedBlockProcess"/>
    <dgm:cxn modelId="{26AE38CA-FA8B-4CBD-8209-1DE02401C897}" srcId="{8B0E575F-CC59-4438-94EC-B32D32BA3A6B}" destId="{255F194E-5B1D-42AD-9617-DDBE2EA0865F}" srcOrd="4" destOrd="0" parTransId="{013E1092-9AB7-441F-AD48-26926F402398}" sibTransId="{CC4E6A64-CBA4-45F0-B37A-76B0E030BE95}"/>
    <dgm:cxn modelId="{D31A8FCB-A7ED-4A2E-9EEE-851C72D2B648}" type="presOf" srcId="{E92892B9-BDF0-402E-A9B0-8D65A1AC6EB0}" destId="{408B2E76-02C2-4840-8824-5D9483411B37}" srcOrd="0" destOrd="4" presId="urn:microsoft.com/office/officeart/2011/layout/InterconnectedBlockProcess"/>
    <dgm:cxn modelId="{44F0D9D0-FB22-41C4-924B-8B1AB9A39A01}" srcId="{8B0E575F-CC59-4438-94EC-B32D32BA3A6B}" destId="{0247FC86-6433-42FE-9C0B-116F6021BCCE}" srcOrd="2" destOrd="0" parTransId="{18A1E601-98B0-4D28-A1E3-93994A76687A}" sibTransId="{91B534F4-F2E0-4551-99C9-87FBB8253DF0}"/>
    <dgm:cxn modelId="{33561FD5-BB7B-41A5-9C7B-7A72D43D831C}" type="presOf" srcId="{30AEA2C1-77E0-4163-9A6C-9E2233EAC347}" destId="{3962BF89-EEC4-42BA-96EF-D8B890F6B2C5}" srcOrd="1" destOrd="1" presId="urn:microsoft.com/office/officeart/2011/layout/InterconnectedBlockProcess"/>
    <dgm:cxn modelId="{F22355D6-4BDD-4338-B2F8-F81542919FD6}" srcId="{8475DA62-BCD0-4115-AA43-7BA6729A8631}" destId="{E776575B-4533-4B3A-B15F-2FFFA439FED3}" srcOrd="2" destOrd="0" parTransId="{69A7567B-FBBF-4846-B93A-9FD17CA91D76}" sibTransId="{9E9070B5-D2BD-4E3D-B9D4-E2080711519D}"/>
    <dgm:cxn modelId="{939BC1E1-4FE7-42B7-8F91-37E3EBB152CA}" srcId="{223673F4-F7AC-466B-9EE6-793337658F41}" destId="{AB859AD0-A63A-44C2-AC17-5BBD72D2ECC9}" srcOrd="1" destOrd="0" parTransId="{F0613D0F-D5B6-4C89-AD05-29F90E330015}" sibTransId="{7EA8E932-3F84-4B53-ADAE-054B95706854}"/>
    <dgm:cxn modelId="{3000D1E4-4DD5-4EE6-912C-B5E581B549AC}" type="presOf" srcId="{E776575B-4533-4B3A-B15F-2FFFA439FED3}" destId="{350B991B-DA60-4E93-B24F-2BD9C4F37C92}" srcOrd="0" destOrd="0" presId="urn:microsoft.com/office/officeart/2011/layout/InterconnectedBlockProcess"/>
    <dgm:cxn modelId="{B1DE7AE5-F623-4DA8-B5FE-5C3A259813AB}" type="presOf" srcId="{D9E572EF-1A7F-4CED-948C-FE59BD9A70DE}" destId="{5C01BF10-FC51-4343-B5B7-523DD6D28AAA}" srcOrd="1" destOrd="0" presId="urn:microsoft.com/office/officeart/2011/layout/InterconnectedBlockProcess"/>
    <dgm:cxn modelId="{36FF86EB-BD3E-4569-86D0-7BF786D97E3B}" srcId="{E6D393A1-461A-4340-9603-B34DC6D8838A}" destId="{30AEA2C1-77E0-4163-9A6C-9E2233EAC347}" srcOrd="1" destOrd="0" parTransId="{063E0391-04AC-4555-8A61-FF8ADDED421F}" sibTransId="{73B42ED0-8972-4E48-98EB-07F88EFDEFA1}"/>
    <dgm:cxn modelId="{CAB465EC-10C5-4605-B8E8-84A1787AC321}" srcId="{E6D393A1-461A-4340-9603-B34DC6D8838A}" destId="{18229945-0973-4E57-ABDB-0338D9C1B20A}" srcOrd="2" destOrd="0" parTransId="{9C104793-D656-45C8-AC3B-DC33F1FB13C7}" sibTransId="{1F15E93A-6413-44DA-90FA-4DFF9C6C7862}"/>
    <dgm:cxn modelId="{D2EB38ED-BF6A-4959-8184-175DDFDF83C4}" type="presOf" srcId="{8B0E575F-CC59-4438-94EC-B32D32BA3A6B}" destId="{E3D9E3DE-21EE-48D7-A23F-9DA17C5435AD}" srcOrd="1" destOrd="4" presId="urn:microsoft.com/office/officeart/2011/layout/InterconnectedBlockProcess"/>
    <dgm:cxn modelId="{D6CE32EE-4C4C-433E-A21A-EFE096E38527}" type="presOf" srcId="{0DC5D3DE-762F-46E2-9A8C-A4E6D0DD56A4}" destId="{9EC0D9CB-A6BA-40D9-AFE8-93A8F86CCF08}" srcOrd="1" destOrd="0" presId="urn:microsoft.com/office/officeart/2011/layout/InterconnectedBlockProcess"/>
    <dgm:cxn modelId="{986F16EF-EE17-41DA-90F9-DE82502DC575}" type="presOf" srcId="{5FECDCE0-DF9C-48AD-9931-8741BEED74C0}" destId="{E3D9E3DE-21EE-48D7-A23F-9DA17C5435AD}" srcOrd="1" destOrd="1" presId="urn:microsoft.com/office/officeart/2011/layout/InterconnectedBlockProcess"/>
    <dgm:cxn modelId="{FA068CF1-42A9-426C-A825-01745EFBCB95}" type="presOf" srcId="{30AEA2C1-77E0-4163-9A6C-9E2233EAC347}" destId="{408B2E76-02C2-4840-8824-5D9483411B37}" srcOrd="0" destOrd="1" presId="urn:microsoft.com/office/officeart/2011/layout/InterconnectedBlockProcess"/>
    <dgm:cxn modelId="{B60205F6-64BD-4ACA-9528-6974BB415DEB}" type="presOf" srcId="{18229945-0973-4E57-ABDB-0338D9C1B20A}" destId="{408B2E76-02C2-4840-8824-5D9483411B37}" srcOrd="0" destOrd="2" presId="urn:microsoft.com/office/officeart/2011/layout/InterconnectedBlockProcess"/>
    <dgm:cxn modelId="{FED6C1F7-C2E5-43E5-8FA6-AF8B252A285A}" type="presOf" srcId="{6998014C-6046-4A1F-8D13-50883D9E2E22}" destId="{3962BF89-EEC4-42BA-96EF-D8B890F6B2C5}" srcOrd="1" destOrd="0" presId="urn:microsoft.com/office/officeart/2011/layout/InterconnectedBlockProcess"/>
    <dgm:cxn modelId="{FDD2EEF7-2C3C-4F10-8835-53ADC39D2409}" type="presOf" srcId="{83E24A7C-8719-4AB0-9150-49F97C441E86}" destId="{A7ABD4BB-7178-4EA3-9933-5CA4C8FBA19A}" srcOrd="0" destOrd="5" presId="urn:microsoft.com/office/officeart/2011/layout/InterconnectedBlockProcess"/>
    <dgm:cxn modelId="{9E2105F8-0BDF-4678-9E1B-0B6175189A6E}" type="presOf" srcId="{18229945-0973-4E57-ABDB-0338D9C1B20A}" destId="{3962BF89-EEC4-42BA-96EF-D8B890F6B2C5}" srcOrd="1" destOrd="2" presId="urn:microsoft.com/office/officeart/2011/layout/InterconnectedBlockProcess"/>
    <dgm:cxn modelId="{8A574DF8-216A-449E-B53B-2AD5B217154D}" type="presOf" srcId="{6678B32D-DFEA-4CDB-A056-8F453258770C}" destId="{A7ABD4BB-7178-4EA3-9933-5CA4C8FBA19A}" srcOrd="0" destOrd="0" presId="urn:microsoft.com/office/officeart/2011/layout/InterconnectedBlockProcess"/>
    <dgm:cxn modelId="{15CECAF8-ADEA-4915-9B40-AED30637E33C}" srcId="{E776575B-4533-4B3A-B15F-2FFFA439FED3}" destId="{796D2CCB-55BC-4666-8F60-FDA17DB7D6A9}" srcOrd="2" destOrd="0" parTransId="{EF590ADD-51F2-4B4C-8ED0-B110F38207B2}" sibTransId="{3C516444-5BBB-4332-A091-01ACC9E65C98}"/>
    <dgm:cxn modelId="{0AB38D0D-649D-4264-B64C-3B8A3EE3858F}" type="presParOf" srcId="{CCBC9EA7-2210-45C1-9E23-E8382A3D6413}" destId="{0994A8DF-584A-4CBA-B95F-72F32515CC7D}" srcOrd="0" destOrd="0" presId="urn:microsoft.com/office/officeart/2011/layout/InterconnectedBlockProcess"/>
    <dgm:cxn modelId="{6446DD89-3099-49ED-A2B2-428B18CDC208}" type="presParOf" srcId="{0994A8DF-584A-4CBA-B95F-72F32515CC7D}" destId="{408B2E76-02C2-4840-8824-5D9483411B37}" srcOrd="0" destOrd="0" presId="urn:microsoft.com/office/officeart/2011/layout/InterconnectedBlockProcess"/>
    <dgm:cxn modelId="{2D8F4E92-BB78-495B-880A-C122998E4D45}" type="presParOf" srcId="{CCBC9EA7-2210-45C1-9E23-E8382A3D6413}" destId="{3962BF89-EEC4-42BA-96EF-D8B890F6B2C5}" srcOrd="1" destOrd="0" presId="urn:microsoft.com/office/officeart/2011/layout/InterconnectedBlockProcess"/>
    <dgm:cxn modelId="{1956975C-ED27-49AE-AA8B-238E62E1C88C}" type="presParOf" srcId="{CCBC9EA7-2210-45C1-9E23-E8382A3D6413}" destId="{758D3BF6-1A0A-4316-8C3C-3D2753C3A34D}" srcOrd="2" destOrd="0" presId="urn:microsoft.com/office/officeart/2011/layout/InterconnectedBlockProcess"/>
    <dgm:cxn modelId="{BA8E2242-CCE9-4D5E-9AE9-6817B0FD7FFE}" type="presParOf" srcId="{CCBC9EA7-2210-45C1-9E23-E8382A3D6413}" destId="{8B4D7A8F-1BB4-441C-8DE7-244D4DA499C5}" srcOrd="3" destOrd="0" presId="urn:microsoft.com/office/officeart/2011/layout/InterconnectedBlockProcess"/>
    <dgm:cxn modelId="{86C5173B-978F-4F54-86D0-55FF4F73AAAA}" type="presParOf" srcId="{8B4D7A8F-1BB4-441C-8DE7-244D4DA499C5}" destId="{A7ABD4BB-7178-4EA3-9933-5CA4C8FBA19A}" srcOrd="0" destOrd="0" presId="urn:microsoft.com/office/officeart/2011/layout/InterconnectedBlockProcess"/>
    <dgm:cxn modelId="{C332CD38-313E-4975-9033-6A7F0AD2EBF3}" type="presParOf" srcId="{CCBC9EA7-2210-45C1-9E23-E8382A3D6413}" destId="{E3D9E3DE-21EE-48D7-A23F-9DA17C5435AD}" srcOrd="4" destOrd="0" presId="urn:microsoft.com/office/officeart/2011/layout/InterconnectedBlockProcess"/>
    <dgm:cxn modelId="{6827BD02-C397-4287-BA66-AC624300C8CB}" type="presParOf" srcId="{CCBC9EA7-2210-45C1-9E23-E8382A3D6413}" destId="{350B991B-DA60-4E93-B24F-2BD9C4F37C92}" srcOrd="5" destOrd="0" presId="urn:microsoft.com/office/officeart/2011/layout/InterconnectedBlockProcess"/>
    <dgm:cxn modelId="{63E81E2E-F8AF-46C4-9D1A-C9947CC95135}" type="presParOf" srcId="{CCBC9EA7-2210-45C1-9E23-E8382A3D6413}" destId="{AAF37A52-D211-47A5-9C7D-A21E1C812F21}" srcOrd="6" destOrd="0" presId="urn:microsoft.com/office/officeart/2011/layout/InterconnectedBlockProcess"/>
    <dgm:cxn modelId="{AA36D705-2C58-4221-9F03-BAF4FAE704C4}" type="presParOf" srcId="{AAF37A52-D211-47A5-9C7D-A21E1C812F21}" destId="{C74C2360-B72E-4406-9F0E-220DF1FBB65A}" srcOrd="0" destOrd="0" presId="urn:microsoft.com/office/officeart/2011/layout/InterconnectedBlockProcess"/>
    <dgm:cxn modelId="{4180B668-7A61-40F0-8BD7-AABB07BA4AC9}" type="presParOf" srcId="{CCBC9EA7-2210-45C1-9E23-E8382A3D6413}" destId="{9EC0D9CB-A6BA-40D9-AFE8-93A8F86CCF08}" srcOrd="7" destOrd="0" presId="urn:microsoft.com/office/officeart/2011/layout/InterconnectedBlockProcess"/>
    <dgm:cxn modelId="{EAFB4B8A-49E3-4760-9FC4-64CB62AA8739}" type="presParOf" srcId="{CCBC9EA7-2210-45C1-9E23-E8382A3D6413}" destId="{F5A1AD34-16E3-41D0-8143-17EA17BFB9C0}" srcOrd="8" destOrd="0" presId="urn:microsoft.com/office/officeart/2011/layout/InterconnectedBlockProcess"/>
    <dgm:cxn modelId="{0B142E45-DDF2-4CE9-9AB4-13459CFE7FAA}" type="presParOf" srcId="{CCBC9EA7-2210-45C1-9E23-E8382A3D6413}" destId="{6E98AC05-1423-46F9-9CEF-144BF4CE7DDC}" srcOrd="9" destOrd="0" presId="urn:microsoft.com/office/officeart/2011/layout/InterconnectedBlockProcess"/>
    <dgm:cxn modelId="{4650D815-C95D-452D-ACDF-6B314AB63D73}" type="presParOf" srcId="{6E98AC05-1423-46F9-9CEF-144BF4CE7DDC}" destId="{5BADA1B3-C498-43AB-8945-C08A245D90C3}" srcOrd="0" destOrd="0" presId="urn:microsoft.com/office/officeart/2011/layout/InterconnectedBlockProcess"/>
    <dgm:cxn modelId="{7ED05CDC-21E2-4D93-9671-960C04D8E466}" type="presParOf" srcId="{CCBC9EA7-2210-45C1-9E23-E8382A3D6413}" destId="{5C01BF10-FC51-4343-B5B7-523DD6D28AAA}" srcOrd="10" destOrd="0" presId="urn:microsoft.com/office/officeart/2011/layout/InterconnectedBlockProcess"/>
    <dgm:cxn modelId="{A26367AC-C560-467A-A182-2611969A8945}" type="presParOf" srcId="{CCBC9EA7-2210-45C1-9E23-E8382A3D6413}" destId="{ADAABC3E-95E9-497B-8964-CD571D0CE4A1}"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B2E76-02C2-4840-8824-5D9483411B37}">
      <dsp:nvSpPr>
        <dsp:cNvPr id="0" name=""/>
        <dsp:cNvSpPr/>
      </dsp:nvSpPr>
      <dsp:spPr>
        <a:xfrm>
          <a:off x="8201513" y="1169764"/>
          <a:ext cx="2105513" cy="5012920"/>
        </a:xfrm>
        <a:prstGeom prst="wedgeRectCallout">
          <a:avLst>
            <a:gd name="adj1" fmla="val 0"/>
            <a:gd name="adj2" fmla="val 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r>
            <a:rPr lang="en-US" sz="1300" kern="1200" spc="-100" dirty="0"/>
            <a:t>In the changing world of business, evolution of (meta)data needs is inevitable.</a:t>
          </a:r>
        </a:p>
        <a:p>
          <a:pPr marL="0" lvl="0" indent="0" algn="l" defTabSz="577850">
            <a:lnSpc>
              <a:spcPct val="90000"/>
            </a:lnSpc>
            <a:spcBef>
              <a:spcPct val="0"/>
            </a:spcBef>
            <a:spcAft>
              <a:spcPct val="35000"/>
            </a:spcAft>
            <a:buNone/>
          </a:pPr>
          <a:r>
            <a:rPr lang="en-US" sz="1300" kern="1200" spc="-100" dirty="0"/>
            <a:t>Typically, this is a pain point, as slow costly engineering is required.</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kern="1200" spc="-100" dirty="0"/>
            <a:t>With </a:t>
          </a:r>
          <a:r>
            <a:rPr lang="en-US" sz="1300" b="1" kern="1200" spc="-100" dirty="0"/>
            <a:t>META</a:t>
          </a:r>
          <a:r>
            <a:rPr lang="en-US" sz="1300" kern="1200" spc="-100" dirty="0"/>
            <a:t>,</a:t>
          </a:r>
        </a:p>
        <a:p>
          <a:pPr marL="114300" lvl="1" indent="-114300" algn="l" defTabSz="577850">
            <a:lnSpc>
              <a:spcPct val="90000"/>
            </a:lnSpc>
            <a:spcBef>
              <a:spcPct val="0"/>
            </a:spcBef>
            <a:spcAft>
              <a:spcPct val="15000"/>
            </a:spcAft>
            <a:buChar char="•"/>
          </a:pPr>
          <a:r>
            <a:rPr lang="en-US" sz="1300" kern="1200" spc="-100" baseline="0" dirty="0"/>
            <a:t>Implementing a Metadata Model change </a:t>
          </a:r>
          <a:r>
            <a:rPr lang="en-US" sz="1300" kern="1200" spc="-100" dirty="0"/>
            <a:t>is fully automated</a:t>
          </a:r>
        </a:p>
        <a:p>
          <a:pPr marL="114300" lvl="1" indent="-114300" algn="l" defTabSz="577850">
            <a:lnSpc>
              <a:spcPct val="90000"/>
            </a:lnSpc>
            <a:spcBef>
              <a:spcPct val="0"/>
            </a:spcBef>
            <a:spcAft>
              <a:spcPct val="15000"/>
            </a:spcAft>
            <a:buChar char="•"/>
          </a:pPr>
          <a:r>
            <a:rPr lang="en-US" sz="1300" kern="1200" spc="-100" dirty="0"/>
            <a:t>Metadata Repository Data are preserved</a:t>
          </a:r>
        </a:p>
        <a:p>
          <a:pPr marL="114300" lvl="1" indent="-114300" algn="l" defTabSz="577850">
            <a:lnSpc>
              <a:spcPct val="90000"/>
            </a:lnSpc>
            <a:spcBef>
              <a:spcPct val="0"/>
            </a:spcBef>
            <a:spcAft>
              <a:spcPct val="15000"/>
            </a:spcAft>
            <a:buChar char="•"/>
          </a:pPr>
          <a:r>
            <a:rPr lang="en-US" sz="1300" kern="1200" spc="-100" dirty="0"/>
            <a:t>Auditability of Metadata is not affected as a result of Model changes</a:t>
          </a:r>
        </a:p>
      </dsp:txBody>
      <dsp:txXfrm>
        <a:off x="8468492" y="1169764"/>
        <a:ext cx="1838534" cy="5012920"/>
      </dsp:txXfrm>
    </dsp:sp>
    <dsp:sp modelId="{758D3BF6-1A0A-4316-8C3C-3D2753C3A34D}">
      <dsp:nvSpPr>
        <dsp:cNvPr id="0" name=""/>
        <dsp:cNvSpPr/>
      </dsp:nvSpPr>
      <dsp:spPr>
        <a:xfrm>
          <a:off x="8201513" y="0"/>
          <a:ext cx="2105513" cy="1169764"/>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577850">
            <a:lnSpc>
              <a:spcPct val="90000"/>
            </a:lnSpc>
            <a:spcBef>
              <a:spcPct val="0"/>
            </a:spcBef>
            <a:spcAft>
              <a:spcPct val="35000"/>
            </a:spcAft>
            <a:buNone/>
          </a:pPr>
          <a:r>
            <a:rPr lang="en-US" sz="1300" kern="1200" spc="-100" dirty="0"/>
            <a:t>Continuously update Metadata Model</a:t>
          </a:r>
        </a:p>
      </dsp:txBody>
      <dsp:txXfrm>
        <a:off x="8201513" y="0"/>
        <a:ext cx="2105513" cy="1169764"/>
      </dsp:txXfrm>
    </dsp:sp>
    <dsp:sp modelId="{A7ABD4BB-7178-4EA3-9933-5CA4C8FBA19A}">
      <dsp:nvSpPr>
        <dsp:cNvPr id="0" name=""/>
        <dsp:cNvSpPr/>
      </dsp:nvSpPr>
      <dsp:spPr>
        <a:xfrm>
          <a:off x="6095999" y="1169764"/>
          <a:ext cx="2105513" cy="4679056"/>
        </a:xfrm>
        <a:prstGeom prst="wedgeRectCallout">
          <a:avLst>
            <a:gd name="adj1" fmla="val 62500"/>
            <a:gd name="adj2" fmla="val 2083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r>
            <a:rPr lang="en-US" sz="1300" kern="1200" spc="-100" dirty="0"/>
            <a:t>Data must be gathered, stored, and analyzed in order to deliver value.</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kern="1200" spc="-100" dirty="0"/>
            <a:t>In classic approach, this is another large investment.</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b="1" kern="1200" spc="-100" dirty="0"/>
            <a:t>META</a:t>
          </a:r>
          <a:r>
            <a:rPr lang="en-US" sz="1300" kern="1200" spc="-100" dirty="0"/>
            <a:t> out-of-the box gives the following:</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Stored procedures API</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Bulk import API for CSV</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Well-documented Web API</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MS Excel interface</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Basic Web UI</a:t>
          </a:r>
        </a:p>
      </dsp:txBody>
      <dsp:txXfrm>
        <a:off x="6362979" y="1169764"/>
        <a:ext cx="1838534" cy="4679056"/>
      </dsp:txXfrm>
    </dsp:sp>
    <dsp:sp modelId="{350B991B-DA60-4E93-B24F-2BD9C4F37C92}">
      <dsp:nvSpPr>
        <dsp:cNvPr id="0" name=""/>
        <dsp:cNvSpPr/>
      </dsp:nvSpPr>
      <dsp:spPr>
        <a:xfrm>
          <a:off x="6095999" y="170023"/>
          <a:ext cx="2105513" cy="1002831"/>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577850">
            <a:lnSpc>
              <a:spcPct val="90000"/>
            </a:lnSpc>
            <a:spcBef>
              <a:spcPct val="0"/>
            </a:spcBef>
            <a:spcAft>
              <a:spcPct val="35000"/>
            </a:spcAft>
            <a:buNone/>
          </a:pPr>
          <a:r>
            <a:rPr lang="en-US" sz="1300" kern="1200" spc="-100" dirty="0"/>
            <a:t>Connect all other Systems to META Repository</a:t>
          </a:r>
        </a:p>
      </dsp:txBody>
      <dsp:txXfrm>
        <a:off x="6095999" y="170023"/>
        <a:ext cx="2105513" cy="1002831"/>
      </dsp:txXfrm>
    </dsp:sp>
    <dsp:sp modelId="{C74C2360-B72E-4406-9F0E-220DF1FBB65A}">
      <dsp:nvSpPr>
        <dsp:cNvPr id="0" name=""/>
        <dsp:cNvSpPr/>
      </dsp:nvSpPr>
      <dsp:spPr>
        <a:xfrm>
          <a:off x="3990486" y="1169764"/>
          <a:ext cx="2105513" cy="4344572"/>
        </a:xfrm>
        <a:prstGeom prst="wedgeRectCallout">
          <a:avLst>
            <a:gd name="adj1" fmla="val 62500"/>
            <a:gd name="adj2" fmla="val 2083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r>
            <a:rPr lang="en-US" sz="1300" kern="1200" spc="-100" dirty="0"/>
            <a:t>The Metadata Repository is where all Metadata are kept.</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kern="1200" spc="-100" dirty="0"/>
            <a:t>In classic approach, this is a large capital investment.</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kern="1200" spc="-100" dirty="0"/>
            <a:t>With </a:t>
          </a:r>
          <a:r>
            <a:rPr lang="en-US" sz="1300" b="1" kern="1200" spc="-100" dirty="0"/>
            <a:t>META</a:t>
          </a:r>
          <a:r>
            <a:rPr lang="en-US" sz="1300" kern="1200" spc="-100" dirty="0"/>
            <a:t>,</a:t>
          </a:r>
        </a:p>
        <a:p>
          <a:pPr marL="114300" lvl="1" indent="-114300" algn="l" defTabSz="577850">
            <a:lnSpc>
              <a:spcPct val="90000"/>
            </a:lnSpc>
            <a:spcBef>
              <a:spcPct val="0"/>
            </a:spcBef>
            <a:spcAft>
              <a:spcPct val="15000"/>
            </a:spcAft>
            <a:buChar char="•"/>
          </a:pPr>
          <a:r>
            <a:rPr lang="en-US" sz="1300" kern="1200" spc="-100" dirty="0"/>
            <a:t>The Repository is auto-generated in a single automatic step</a:t>
          </a:r>
        </a:p>
        <a:p>
          <a:pPr marL="114300" lvl="1" indent="-114300" algn="l" defTabSz="577850">
            <a:lnSpc>
              <a:spcPct val="90000"/>
            </a:lnSpc>
            <a:spcBef>
              <a:spcPct val="0"/>
            </a:spcBef>
            <a:spcAft>
              <a:spcPct val="15000"/>
            </a:spcAft>
            <a:buChar char="•"/>
          </a:pPr>
          <a:r>
            <a:rPr lang="en-US" sz="1300" kern="1200" spc="-100" dirty="0"/>
            <a:t>Repository generation is fully configurable and extensible</a:t>
          </a:r>
        </a:p>
      </dsp:txBody>
      <dsp:txXfrm>
        <a:off x="4257465" y="1169764"/>
        <a:ext cx="1838534" cy="4344572"/>
      </dsp:txXfrm>
    </dsp:sp>
    <dsp:sp modelId="{F5A1AD34-16E3-41D0-8143-17EA17BFB9C0}">
      <dsp:nvSpPr>
        <dsp:cNvPr id="0" name=""/>
        <dsp:cNvSpPr/>
      </dsp:nvSpPr>
      <dsp:spPr>
        <a:xfrm>
          <a:off x="3990486" y="334483"/>
          <a:ext cx="2105513" cy="835280"/>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577850">
            <a:lnSpc>
              <a:spcPct val="90000"/>
            </a:lnSpc>
            <a:spcBef>
              <a:spcPct val="0"/>
            </a:spcBef>
            <a:spcAft>
              <a:spcPct val="35000"/>
            </a:spcAft>
            <a:buNone/>
          </a:pPr>
          <a:r>
            <a:rPr lang="en-US" sz="1300" kern="1200" spc="-100" dirty="0"/>
            <a:t>Generate Metadata Repository with META</a:t>
          </a:r>
        </a:p>
      </dsp:txBody>
      <dsp:txXfrm>
        <a:off x="3990486" y="334483"/>
        <a:ext cx="2105513" cy="835280"/>
      </dsp:txXfrm>
    </dsp:sp>
    <dsp:sp modelId="{5BADA1B3-C498-43AB-8945-C08A245D90C3}">
      <dsp:nvSpPr>
        <dsp:cNvPr id="0" name=""/>
        <dsp:cNvSpPr/>
      </dsp:nvSpPr>
      <dsp:spPr>
        <a:xfrm>
          <a:off x="1884973" y="1169764"/>
          <a:ext cx="2105513" cy="4010089"/>
        </a:xfrm>
        <a:prstGeom prst="wedgeRectCallout">
          <a:avLst>
            <a:gd name="adj1" fmla="val 62500"/>
            <a:gd name="adj2" fmla="val 2083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r>
            <a:rPr lang="en-US" sz="1300" kern="1200" spc="-100" dirty="0"/>
            <a:t>Metadata Model is a valuable information asset and is a must for managing metadata in all cases.</a:t>
          </a:r>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endParaRPr lang="en-US" sz="1300" kern="1200" spc="-100" dirty="0"/>
        </a:p>
        <a:p>
          <a:pPr marL="0" lvl="0" indent="0" algn="l" defTabSz="577850">
            <a:lnSpc>
              <a:spcPct val="90000"/>
            </a:lnSpc>
            <a:spcBef>
              <a:spcPct val="0"/>
            </a:spcBef>
            <a:spcAft>
              <a:spcPct val="35000"/>
            </a:spcAft>
            <a:buNone/>
          </a:pPr>
          <a:r>
            <a:rPr lang="en-US" sz="1300" kern="1200" spc="-100" dirty="0"/>
            <a:t>With </a:t>
          </a:r>
          <a:r>
            <a:rPr lang="en-US" sz="1300" b="1" kern="1200" spc="-100" dirty="0"/>
            <a:t>META</a:t>
          </a:r>
          <a:r>
            <a:rPr lang="en-US" sz="1300" kern="1200" spc="-100" dirty="0"/>
            <a:t>, there is:</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No need for expert data modeler</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Available conversions for existing Model formats</a:t>
          </a:r>
        </a:p>
        <a:p>
          <a:pPr marL="114300" lvl="1" indent="-114300" algn="l" defTabSz="577850">
            <a:lnSpc>
              <a:spcPct val="90000"/>
            </a:lnSpc>
            <a:spcBef>
              <a:spcPct val="0"/>
            </a:spcBef>
            <a:spcAft>
              <a:spcPct val="15000"/>
            </a:spcAft>
            <a:buFont typeface="Wingdings" panose="05000000000000000000" pitchFamily="2" charset="2"/>
            <a:buChar char="§"/>
          </a:pPr>
          <a:r>
            <a:rPr lang="en-US" sz="1300" kern="1200" spc="-100" dirty="0"/>
            <a:t>Agile approach – create an MVP model, and extend it as you go</a:t>
          </a:r>
        </a:p>
      </dsp:txBody>
      <dsp:txXfrm>
        <a:off x="2151952" y="1169764"/>
        <a:ext cx="1838534" cy="4010089"/>
      </dsp:txXfrm>
    </dsp:sp>
    <dsp:sp modelId="{ADAABC3E-95E9-497B-8964-CD571D0CE4A1}">
      <dsp:nvSpPr>
        <dsp:cNvPr id="0" name=""/>
        <dsp:cNvSpPr/>
      </dsp:nvSpPr>
      <dsp:spPr>
        <a:xfrm>
          <a:off x="1884973" y="501415"/>
          <a:ext cx="2105513" cy="668348"/>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577850">
            <a:lnSpc>
              <a:spcPct val="90000"/>
            </a:lnSpc>
            <a:spcBef>
              <a:spcPct val="0"/>
            </a:spcBef>
            <a:spcAft>
              <a:spcPct val="35000"/>
            </a:spcAft>
            <a:buNone/>
          </a:pPr>
          <a:r>
            <a:rPr lang="en-US" sz="1300" kern="1200" spc="-100" dirty="0"/>
            <a:t>Define Initial Metadata Model</a:t>
          </a:r>
        </a:p>
      </dsp:txBody>
      <dsp:txXfrm>
        <a:off x="1884973" y="501415"/>
        <a:ext cx="2105513" cy="66834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AF0C-F59F-4FCB-9D92-405FD5028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3953A6-C39D-47BB-A3D7-F86A745D0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450AC-2A0C-402D-B9C2-BD5F58AAA11F}"/>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F28C3B2C-315D-46CE-9CAE-8FD1701A1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7E41B-0F43-4AD5-8748-566554F9354D}"/>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329475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1A4-B264-428D-92F6-FA79AB1261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9ECFA3-00A8-48A8-B18C-3DD5E5404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CEAD6-11F9-49CA-9902-C3308A3EBC86}"/>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9C4423A9-76D5-4205-A9E4-30E3F601A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54479-5258-428D-B720-291471000974}"/>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226336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9038F-1971-4ADF-85F9-68E9F6B8C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F433D-ABEF-4923-89EF-4C02CF91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134D0-4C68-450B-9C91-C717FE8FD232}"/>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4ACECAE7-1F25-46EB-A4C4-F67A72F5D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BE8F4-801C-42F4-B051-14CF12389F38}"/>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250302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AE5A-1976-4EC6-B59C-149215565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F6155-861E-47D1-BFB4-5FFD9E837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8F2F7-E6AB-492A-84ED-55AFFD152F12}"/>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972549DC-B993-4DDD-AE53-0472F9C79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CD1F2-381D-493A-A0DF-2593D55CB6FB}"/>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372854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F439-9CF5-47CE-8C5C-D52B37BAC4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D103-D001-4A5E-85C1-48EA3D6C0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C8D1E-8399-45BA-8DB3-A977CC4E4DB8}"/>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ED26938E-99AC-49E0-889A-D4B8B27AF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8268F-F45E-417E-B868-7AA8B634FBA4}"/>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363891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2CE-F522-4879-9F85-AA35BCC5D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43196-2212-4588-9B60-9FEB5D8FEF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9CADC-DB02-4DE1-8680-6036F5C1E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494EA-B76A-418B-965F-0BBDDD07BC40}"/>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6" name="Footer Placeholder 5">
            <a:extLst>
              <a:ext uri="{FF2B5EF4-FFF2-40B4-BE49-F238E27FC236}">
                <a16:creationId xmlns:a16="http://schemas.microsoft.com/office/drawing/2014/main" id="{499A900D-5676-4E8F-9C9B-EB96E053D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CFA23-C435-4165-8AA6-F159C3FE6E68}"/>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218994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42B5-1548-47B9-9CBC-4DFB451373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89FAC-C854-4EB4-BB38-30051B0A6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1381E-CAE8-4C71-95CD-E5D3FC22C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26A4F-AA32-4D23-93AA-2B5397558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DEC2A-E9DC-484F-9DB0-DE9D065BA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C6695-27A0-4DA8-9A84-74E18194ACE7}"/>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8" name="Footer Placeholder 7">
            <a:extLst>
              <a:ext uri="{FF2B5EF4-FFF2-40B4-BE49-F238E27FC236}">
                <a16:creationId xmlns:a16="http://schemas.microsoft.com/office/drawing/2014/main" id="{1A6B5D91-B567-4052-A4AE-DB83B41004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F101D7-3893-4DF1-9773-5AB024323D70}"/>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220208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C3C0-FFDE-4724-8EEA-A2B2BE85DC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7F2FE0-D618-4197-B3A3-D099FB798D6D}"/>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4" name="Footer Placeholder 3">
            <a:extLst>
              <a:ext uri="{FF2B5EF4-FFF2-40B4-BE49-F238E27FC236}">
                <a16:creationId xmlns:a16="http://schemas.microsoft.com/office/drawing/2014/main" id="{7512AC16-E95A-4D38-902A-2096A0BD59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1F412-352D-478C-A7E8-866F44A6EE05}"/>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325561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00690-72C1-44DD-BEA4-0DF0ED612D78}"/>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3" name="Footer Placeholder 2">
            <a:extLst>
              <a:ext uri="{FF2B5EF4-FFF2-40B4-BE49-F238E27FC236}">
                <a16:creationId xmlns:a16="http://schemas.microsoft.com/office/drawing/2014/main" id="{07B9509A-7289-41F8-A9D5-8EDB57D262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1704A-E0F6-4603-A8A6-7227E2112DE6}"/>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4022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B328-88EA-4146-9F29-D1A699112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849AB-51F2-4EF3-8FD8-FB28CAA7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174A6-8B77-4134-9D90-3688D050D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51CAC-4039-4115-B58E-B131BF4BE639}"/>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6" name="Footer Placeholder 5">
            <a:extLst>
              <a:ext uri="{FF2B5EF4-FFF2-40B4-BE49-F238E27FC236}">
                <a16:creationId xmlns:a16="http://schemas.microsoft.com/office/drawing/2014/main" id="{5D73C702-2A02-45AB-B501-76675F075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24441-E190-408E-97F7-5312B39C8E8D}"/>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46399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5FDB-C3DA-43A9-AA3C-411472441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3BF7E1-0791-430A-B1D5-115BCAD59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9C943-9BD2-4A02-8FE7-29349AEDD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95263-48EB-459B-8CB3-1884E8D763AE}"/>
              </a:ext>
            </a:extLst>
          </p:cNvPr>
          <p:cNvSpPr>
            <a:spLocks noGrp="1"/>
          </p:cNvSpPr>
          <p:nvPr>
            <p:ph type="dt" sz="half" idx="10"/>
          </p:nvPr>
        </p:nvSpPr>
        <p:spPr/>
        <p:txBody>
          <a:bodyPr/>
          <a:lstStyle/>
          <a:p>
            <a:fld id="{33DE942F-2C82-46A6-95C9-52CAF8998B49}" type="datetimeFigureOut">
              <a:rPr lang="en-US" smtClean="0"/>
              <a:t>6/30/2019</a:t>
            </a:fld>
            <a:endParaRPr lang="en-US"/>
          </a:p>
        </p:txBody>
      </p:sp>
      <p:sp>
        <p:nvSpPr>
          <p:cNvPr id="6" name="Footer Placeholder 5">
            <a:extLst>
              <a:ext uri="{FF2B5EF4-FFF2-40B4-BE49-F238E27FC236}">
                <a16:creationId xmlns:a16="http://schemas.microsoft.com/office/drawing/2014/main" id="{CF783223-4483-404D-BDB7-7223447FD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6AEA5-D70E-446C-8DE6-6531A7E5AA58}"/>
              </a:ext>
            </a:extLst>
          </p:cNvPr>
          <p:cNvSpPr>
            <a:spLocks noGrp="1"/>
          </p:cNvSpPr>
          <p:nvPr>
            <p:ph type="sldNum" sz="quarter" idx="12"/>
          </p:nvPr>
        </p:nvSpPr>
        <p:spPr/>
        <p:txBody>
          <a:bodyPr/>
          <a:lstStyle/>
          <a:p>
            <a:fld id="{454D3B7F-FD73-4DC8-B1BD-D6B3F89C6FA9}" type="slidenum">
              <a:rPr lang="en-US" smtClean="0"/>
              <a:t>‹#›</a:t>
            </a:fld>
            <a:endParaRPr lang="en-US"/>
          </a:p>
        </p:txBody>
      </p:sp>
    </p:spTree>
    <p:extLst>
      <p:ext uri="{BB962C8B-B14F-4D97-AF65-F5344CB8AC3E}">
        <p14:creationId xmlns:p14="http://schemas.microsoft.com/office/powerpoint/2010/main" val="254924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8A386-6B61-4B81-8627-822AA2EA0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5BC0B-A7C8-4773-A4B4-277973FCF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CAF9-1841-400E-AFA1-9C3B77F1A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942F-2C82-46A6-95C9-52CAF8998B49}" type="datetimeFigureOut">
              <a:rPr lang="en-US" smtClean="0"/>
              <a:t>6/30/2019</a:t>
            </a:fld>
            <a:endParaRPr lang="en-US"/>
          </a:p>
        </p:txBody>
      </p:sp>
      <p:sp>
        <p:nvSpPr>
          <p:cNvPr id="5" name="Footer Placeholder 4">
            <a:extLst>
              <a:ext uri="{FF2B5EF4-FFF2-40B4-BE49-F238E27FC236}">
                <a16:creationId xmlns:a16="http://schemas.microsoft.com/office/drawing/2014/main" id="{561B4E89-CECE-45B9-A6D3-D5E6050BD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D9129-62AD-48C1-8303-5209A9550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D3B7F-FD73-4DC8-B1BD-D6B3F89C6FA9}" type="slidenum">
              <a:rPr lang="en-US" smtClean="0"/>
              <a:t>‹#›</a:t>
            </a:fld>
            <a:endParaRPr lang="en-US"/>
          </a:p>
        </p:txBody>
      </p:sp>
    </p:spTree>
    <p:extLst>
      <p:ext uri="{BB962C8B-B14F-4D97-AF65-F5344CB8AC3E}">
        <p14:creationId xmlns:p14="http://schemas.microsoft.com/office/powerpoint/2010/main" val="226696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C4AB8-09E2-4173-B310-F11CEEFF2BBD}"/>
              </a:ext>
            </a:extLst>
          </p:cNvPr>
          <p:cNvSpPr>
            <a:spLocks noGrp="1"/>
          </p:cNvSpPr>
          <p:nvPr>
            <p:ph type="ctrTitle"/>
          </p:nvPr>
        </p:nvSpPr>
        <p:spPr/>
        <p:txBody>
          <a:bodyPr/>
          <a:lstStyle/>
          <a:p>
            <a:r>
              <a:rPr lang="en-US" dirty="0"/>
              <a:t>Auto-generated Evolving Metadata Repository</a:t>
            </a:r>
          </a:p>
        </p:txBody>
      </p:sp>
      <p:sp>
        <p:nvSpPr>
          <p:cNvPr id="5" name="Subtitle 4">
            <a:extLst>
              <a:ext uri="{FF2B5EF4-FFF2-40B4-BE49-F238E27FC236}">
                <a16:creationId xmlns:a16="http://schemas.microsoft.com/office/drawing/2014/main" id="{F5CF0214-2237-42A8-B52A-8C11209BAFA2}"/>
              </a:ext>
            </a:extLst>
          </p:cNvPr>
          <p:cNvSpPr>
            <a:spLocks noGrp="1"/>
          </p:cNvSpPr>
          <p:nvPr>
            <p:ph type="subTitle" idx="1"/>
          </p:nvPr>
        </p:nvSpPr>
        <p:spPr/>
        <p:txBody>
          <a:bodyPr/>
          <a:lstStyle/>
          <a:p>
            <a:r>
              <a:rPr lang="en-US" dirty="0"/>
              <a:t>For Data-driven Business</a:t>
            </a:r>
          </a:p>
        </p:txBody>
      </p:sp>
    </p:spTree>
    <p:extLst>
      <p:ext uri="{BB962C8B-B14F-4D97-AF65-F5344CB8AC3E}">
        <p14:creationId xmlns:p14="http://schemas.microsoft.com/office/powerpoint/2010/main" val="205288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C7DA66-EB1D-43EF-A389-8F5BF414B01F}"/>
              </a:ext>
            </a:extLst>
          </p:cNvPr>
          <p:cNvSpPr>
            <a:spLocks noGrp="1"/>
          </p:cNvSpPr>
          <p:nvPr>
            <p:ph type="title"/>
          </p:nvPr>
        </p:nvSpPr>
        <p:spPr>
          <a:xfrm>
            <a:off x="326471" y="188957"/>
            <a:ext cx="10515600" cy="796750"/>
          </a:xfrm>
        </p:spPr>
        <p:txBody>
          <a:bodyPr/>
          <a:lstStyle/>
          <a:p>
            <a:r>
              <a:rPr lang="en-US" dirty="0"/>
              <a:t>Quick Facts</a:t>
            </a:r>
          </a:p>
        </p:txBody>
      </p:sp>
      <p:sp>
        <p:nvSpPr>
          <p:cNvPr id="6" name="Arrow: Pentagon 5">
            <a:extLst>
              <a:ext uri="{FF2B5EF4-FFF2-40B4-BE49-F238E27FC236}">
                <a16:creationId xmlns:a16="http://schemas.microsoft.com/office/drawing/2014/main" id="{2EBF90EE-EF47-49D7-B7A8-1DD96A78AB36}"/>
              </a:ext>
            </a:extLst>
          </p:cNvPr>
          <p:cNvSpPr/>
          <p:nvPr/>
        </p:nvSpPr>
        <p:spPr>
          <a:xfrm>
            <a:off x="964734" y="1457587"/>
            <a:ext cx="10385571" cy="1279321"/>
          </a:xfrm>
          <a:prstGeom prst="homePlate">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Data are being produced in ever growing volumes, in ever changing formats</a:t>
            </a:r>
          </a:p>
        </p:txBody>
      </p:sp>
      <p:sp>
        <p:nvSpPr>
          <p:cNvPr id="7" name="Arrow: Pentagon 6">
            <a:extLst>
              <a:ext uri="{FF2B5EF4-FFF2-40B4-BE49-F238E27FC236}">
                <a16:creationId xmlns:a16="http://schemas.microsoft.com/office/drawing/2014/main" id="{8FE4524B-3BDA-4999-8FE0-3B6A3CCFE3BD}"/>
              </a:ext>
            </a:extLst>
          </p:cNvPr>
          <p:cNvSpPr/>
          <p:nvPr/>
        </p:nvSpPr>
        <p:spPr>
          <a:xfrm>
            <a:off x="964733" y="3059408"/>
            <a:ext cx="10385571" cy="1279321"/>
          </a:xfrm>
          <a:prstGeom prst="homePlate">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Data Management &amp; Data-Driven Decisions are no longer a competitive advantage, but a must</a:t>
            </a:r>
          </a:p>
        </p:txBody>
      </p:sp>
      <p:sp>
        <p:nvSpPr>
          <p:cNvPr id="8" name="Arrow: Pentagon 7">
            <a:extLst>
              <a:ext uri="{FF2B5EF4-FFF2-40B4-BE49-F238E27FC236}">
                <a16:creationId xmlns:a16="http://schemas.microsoft.com/office/drawing/2014/main" id="{7B1D9D7D-35F8-4E2C-93E0-3D1E542499CA}"/>
              </a:ext>
            </a:extLst>
          </p:cNvPr>
          <p:cNvSpPr/>
          <p:nvPr/>
        </p:nvSpPr>
        <p:spPr>
          <a:xfrm>
            <a:off x="964733" y="4688271"/>
            <a:ext cx="10385571" cy="1279321"/>
          </a:xfrm>
          <a:prstGeom prst="homePlate">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3. Data needs are constantly changing with high costs to adopt the changes </a:t>
            </a:r>
          </a:p>
        </p:txBody>
      </p:sp>
    </p:spTree>
    <p:extLst>
      <p:ext uri="{BB962C8B-B14F-4D97-AF65-F5344CB8AC3E}">
        <p14:creationId xmlns:p14="http://schemas.microsoft.com/office/powerpoint/2010/main" val="38370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2EBF90EE-EF47-49D7-B7A8-1DD96A78AB36}"/>
              </a:ext>
            </a:extLst>
          </p:cNvPr>
          <p:cNvSpPr/>
          <p:nvPr/>
        </p:nvSpPr>
        <p:spPr>
          <a:xfrm>
            <a:off x="966444" y="557779"/>
            <a:ext cx="10385571" cy="697090"/>
          </a:xfrm>
          <a:prstGeom prst="homePlate">
            <a:avLst>
              <a:gd name="adj" fmla="val 0"/>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Data are being produced in ever growing volumes, in ever changing formats</a:t>
            </a:r>
          </a:p>
        </p:txBody>
      </p:sp>
      <p:sp>
        <p:nvSpPr>
          <p:cNvPr id="2" name="TextBox 1">
            <a:extLst>
              <a:ext uri="{FF2B5EF4-FFF2-40B4-BE49-F238E27FC236}">
                <a16:creationId xmlns:a16="http://schemas.microsoft.com/office/drawing/2014/main" id="{E52C70D9-32CF-4BB9-B7AB-844020ED18FE}"/>
              </a:ext>
            </a:extLst>
          </p:cNvPr>
          <p:cNvSpPr txBox="1"/>
          <p:nvPr/>
        </p:nvSpPr>
        <p:spPr>
          <a:xfrm>
            <a:off x="966444" y="1254869"/>
            <a:ext cx="10385571" cy="5016758"/>
          </a:xfrm>
          <a:prstGeom prst="rect">
            <a:avLst/>
          </a:prstGeom>
          <a:noFill/>
          <a:ln>
            <a:solidFill>
              <a:schemeClr val="tx1"/>
            </a:solidFill>
          </a:ln>
        </p:spPr>
        <p:txBody>
          <a:bodyPr wrap="square" rtlCol="0">
            <a:spAutoFit/>
          </a:bodyPr>
          <a:lstStyle/>
          <a:p>
            <a:r>
              <a:rPr lang="en-US" sz="1600" dirty="0">
                <a:solidFill>
                  <a:schemeClr val="bg2">
                    <a:lumMod val="25000"/>
                  </a:schemeClr>
                </a:solidFill>
              </a:rPr>
              <a:t>In addition to already well established tools like ERPs, CRMs, Relational DBs, DMSs, there are nowadays many tools for storing, processing, and analyzing large volumes of data (Hadoop, Spark, ...). In fact, number of data storing systems grows ever higher. None of them holds all data, and most of them hold important data.</a:t>
            </a:r>
          </a:p>
          <a:p>
            <a:endParaRPr lang="en-US" sz="1600" dirty="0">
              <a:solidFill>
                <a:schemeClr val="bg2">
                  <a:lumMod val="25000"/>
                </a:schemeClr>
              </a:solidFill>
            </a:endParaRPr>
          </a:p>
          <a:p>
            <a:r>
              <a:rPr lang="en-US" sz="1600" dirty="0">
                <a:solidFill>
                  <a:schemeClr val="bg2">
                    <a:lumMod val="25000"/>
                  </a:schemeClr>
                </a:solidFill>
              </a:rPr>
              <a:t>Looking at all systems, some data are stored multiple times (typically categoric values or “metadata”), and some important ones are not properly stored at all (again, typically “metadata” that should be standardized across organization and are not – e.g. product codes). </a:t>
            </a:r>
            <a:r>
              <a:rPr lang="en-US" sz="1600" b="1" dirty="0">
                <a:solidFill>
                  <a:schemeClr val="bg2">
                    <a:lumMod val="25000"/>
                  </a:schemeClr>
                </a:solidFill>
              </a:rPr>
              <a:t>Moreover, the structure of all data constantly changes.</a:t>
            </a:r>
          </a:p>
          <a:p>
            <a:endParaRPr lang="en-US" sz="1600" dirty="0">
              <a:solidFill>
                <a:schemeClr val="bg2">
                  <a:lumMod val="25000"/>
                </a:schemeClr>
              </a:solidFill>
            </a:endParaRPr>
          </a:p>
          <a:p>
            <a:r>
              <a:rPr lang="en-US" sz="1600" dirty="0">
                <a:solidFill>
                  <a:schemeClr val="bg2">
                    <a:lumMod val="25000"/>
                  </a:schemeClr>
                </a:solidFill>
              </a:rPr>
              <a:t>It therefore becomes a challenge to manage not just data themselves, but even just what kind of data is stored, what is their nature, their value, and of course, their structure.</a:t>
            </a:r>
          </a:p>
          <a:p>
            <a:endParaRPr lang="en-US" sz="1600" dirty="0">
              <a:solidFill>
                <a:schemeClr val="bg2">
                  <a:lumMod val="25000"/>
                </a:schemeClr>
              </a:solidFill>
            </a:endParaRPr>
          </a:p>
          <a:p>
            <a:r>
              <a:rPr lang="en-US" sz="1600" dirty="0">
                <a:solidFill>
                  <a:schemeClr val="bg2">
                    <a:lumMod val="25000"/>
                  </a:schemeClr>
                </a:solidFill>
              </a:rPr>
              <a:t>In order to amend that situation, and to bring visibility and standardization, companies invest into metadata repositories (= databases) only to find themselves spending a lot of resources on building, maintaining, and accommodating for the need to constantly reflect changes in the structure of stored metadata.</a:t>
            </a:r>
          </a:p>
          <a:p>
            <a:endParaRPr lang="en-US" sz="1600" dirty="0"/>
          </a:p>
          <a:p>
            <a:r>
              <a:rPr lang="en-US" sz="1600" b="1" dirty="0">
                <a:solidFill>
                  <a:schemeClr val="accent1">
                    <a:lumMod val="50000"/>
                  </a:schemeClr>
                </a:solidFill>
              </a:rPr>
              <a:t>META</a:t>
            </a:r>
            <a:r>
              <a:rPr lang="en-US" sz="1600" dirty="0">
                <a:solidFill>
                  <a:schemeClr val="accent1">
                    <a:lumMod val="50000"/>
                  </a:schemeClr>
                </a:solidFill>
              </a:rPr>
              <a:t> brings a new approach to data management – it is a model-driven repository generator toolset, built with evolving model in mind – </a:t>
            </a:r>
            <a:r>
              <a:rPr lang="en-US" sz="1600" b="1" dirty="0">
                <a:solidFill>
                  <a:schemeClr val="accent1">
                    <a:lumMod val="50000"/>
                  </a:schemeClr>
                </a:solidFill>
              </a:rPr>
              <a:t>without </a:t>
            </a:r>
            <a:r>
              <a:rPr lang="en-US" sz="1600" dirty="0">
                <a:solidFill>
                  <a:schemeClr val="accent1">
                    <a:lumMod val="50000"/>
                  </a:schemeClr>
                </a:solidFill>
              </a:rPr>
              <a:t>any engineering / programming spent, </a:t>
            </a:r>
            <a:r>
              <a:rPr lang="en-US" sz="1600" b="1" dirty="0">
                <a:solidFill>
                  <a:schemeClr val="accent1">
                    <a:lumMod val="50000"/>
                  </a:schemeClr>
                </a:solidFill>
              </a:rPr>
              <a:t>META</a:t>
            </a:r>
            <a:r>
              <a:rPr lang="en-US" sz="1600" dirty="0">
                <a:solidFill>
                  <a:schemeClr val="accent1">
                    <a:lumMod val="50000"/>
                  </a:schemeClr>
                </a:solidFill>
              </a:rPr>
              <a:t> generates a full featured state-of-the-art relational Metadata repository that the organization can just plug into the existing infrastructure, and start using it via industry standard interfaces.</a:t>
            </a:r>
          </a:p>
          <a:p>
            <a:r>
              <a:rPr lang="en-US" sz="1600" dirty="0">
                <a:solidFill>
                  <a:schemeClr val="accent1">
                    <a:lumMod val="50000"/>
                  </a:schemeClr>
                </a:solidFill>
              </a:rPr>
              <a:t>Additionally, </a:t>
            </a:r>
            <a:r>
              <a:rPr lang="en-US" sz="1600" b="1" dirty="0">
                <a:solidFill>
                  <a:schemeClr val="accent1">
                    <a:lumMod val="50000"/>
                  </a:schemeClr>
                </a:solidFill>
              </a:rPr>
              <a:t>META</a:t>
            </a:r>
            <a:r>
              <a:rPr lang="en-US" sz="1600" dirty="0">
                <a:solidFill>
                  <a:schemeClr val="accent1">
                    <a:lumMod val="50000"/>
                  </a:schemeClr>
                </a:solidFill>
              </a:rPr>
              <a:t> does all that without compromises of “schema-less” approaches that bring more chaos than order.</a:t>
            </a:r>
            <a:endParaRPr lang="en-US" sz="1600" b="1" dirty="0">
              <a:solidFill>
                <a:schemeClr val="accent1">
                  <a:lumMod val="50000"/>
                </a:schemeClr>
              </a:solidFill>
            </a:endParaRPr>
          </a:p>
        </p:txBody>
      </p:sp>
    </p:spTree>
    <p:extLst>
      <p:ext uri="{BB962C8B-B14F-4D97-AF65-F5344CB8AC3E}">
        <p14:creationId xmlns:p14="http://schemas.microsoft.com/office/powerpoint/2010/main" val="53461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2EBF90EE-EF47-49D7-B7A8-1DD96A78AB36}"/>
              </a:ext>
            </a:extLst>
          </p:cNvPr>
          <p:cNvSpPr/>
          <p:nvPr/>
        </p:nvSpPr>
        <p:spPr>
          <a:xfrm>
            <a:off x="966446" y="557775"/>
            <a:ext cx="10385571" cy="697090"/>
          </a:xfrm>
          <a:prstGeom prst="homePlate">
            <a:avLst>
              <a:gd name="adj" fmla="val 0"/>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2. Data Management &amp; Data-Driven Decisions are no longer a competitive advantage, but a must</a:t>
            </a:r>
          </a:p>
        </p:txBody>
      </p:sp>
      <p:sp>
        <p:nvSpPr>
          <p:cNvPr id="2" name="TextBox 1">
            <a:extLst>
              <a:ext uri="{FF2B5EF4-FFF2-40B4-BE49-F238E27FC236}">
                <a16:creationId xmlns:a16="http://schemas.microsoft.com/office/drawing/2014/main" id="{E52C70D9-32CF-4BB9-B7AB-844020ED18FE}"/>
              </a:ext>
            </a:extLst>
          </p:cNvPr>
          <p:cNvSpPr txBox="1"/>
          <p:nvPr/>
        </p:nvSpPr>
        <p:spPr>
          <a:xfrm>
            <a:off x="966446" y="1254865"/>
            <a:ext cx="10385571" cy="4278094"/>
          </a:xfrm>
          <a:prstGeom prst="rect">
            <a:avLst/>
          </a:prstGeom>
          <a:noFill/>
          <a:ln>
            <a:solidFill>
              <a:schemeClr val="tx1"/>
            </a:solidFill>
          </a:ln>
        </p:spPr>
        <p:txBody>
          <a:bodyPr wrap="square" rtlCol="0">
            <a:spAutoFit/>
          </a:bodyPr>
          <a:lstStyle/>
          <a:p>
            <a:r>
              <a:rPr lang="en-US" sz="1600" dirty="0">
                <a:solidFill>
                  <a:schemeClr val="bg2">
                    <a:lumMod val="25000"/>
                  </a:schemeClr>
                </a:solidFill>
              </a:rPr>
              <a:t>Data are the backbone of modern business, and there are multiple use cases for all kinds of data in the organization, typically when multiple data sources are linked to each other.</a:t>
            </a:r>
          </a:p>
          <a:p>
            <a:endParaRPr lang="en-US" sz="1600" dirty="0">
              <a:solidFill>
                <a:schemeClr val="bg2">
                  <a:lumMod val="25000"/>
                </a:schemeClr>
              </a:solidFill>
            </a:endParaRPr>
          </a:p>
          <a:p>
            <a:r>
              <a:rPr lang="en-US" sz="1600" dirty="0">
                <a:solidFill>
                  <a:schemeClr val="bg2">
                    <a:lumMod val="25000"/>
                  </a:schemeClr>
                </a:solidFill>
              </a:rPr>
              <a:t>For data to be utilized and linked to each other in an effective way, they must be supported by metadata (including reference data, lists of values / LOVs, mapping of LOVs, logical mappings of data sets, semantics, etc.).</a:t>
            </a:r>
          </a:p>
          <a:p>
            <a:endParaRPr lang="en-US" sz="1600" dirty="0">
              <a:solidFill>
                <a:schemeClr val="bg2">
                  <a:lumMod val="25000"/>
                </a:schemeClr>
              </a:solidFill>
            </a:endParaRPr>
          </a:p>
          <a:p>
            <a:r>
              <a:rPr lang="en-US" sz="1600" dirty="0">
                <a:solidFill>
                  <a:schemeClr val="bg2">
                    <a:lumMod val="25000"/>
                  </a:schemeClr>
                </a:solidFill>
              </a:rPr>
              <a:t>What can severely hurt any data-driven processes is the cost of implementing data quality controls, data transformations, establishing data cleansing processes, and designing, implementing, and operating interfaces to the metadata repository.</a:t>
            </a:r>
          </a:p>
          <a:p>
            <a:endParaRPr lang="en-US" sz="1600" dirty="0">
              <a:solidFill>
                <a:schemeClr val="bg2">
                  <a:lumMod val="25000"/>
                </a:schemeClr>
              </a:solidFill>
            </a:endParaRPr>
          </a:p>
          <a:p>
            <a:r>
              <a:rPr lang="en-US" sz="1600" b="1" dirty="0">
                <a:solidFill>
                  <a:schemeClr val="accent1">
                    <a:lumMod val="50000"/>
                  </a:schemeClr>
                </a:solidFill>
              </a:rPr>
              <a:t>META</a:t>
            </a:r>
            <a:r>
              <a:rPr lang="en-US" sz="1600" dirty="0">
                <a:solidFill>
                  <a:schemeClr val="accent1">
                    <a:lumMod val="50000"/>
                  </a:schemeClr>
                </a:solidFill>
              </a:rPr>
              <a:t> dramatically reduces TCO of metadata management by replacing manual work needed to implement the metadata repository, with proper data management controls such as datatype validation, referential integrity, versioning, auditing. That all not only for establishing a repository on a green field, but also for any evolution changes (including radical extension or refactoring) to existing repositories.</a:t>
            </a:r>
          </a:p>
          <a:p>
            <a:endParaRPr lang="en-US" sz="1600" b="1" dirty="0">
              <a:solidFill>
                <a:schemeClr val="accent1">
                  <a:lumMod val="50000"/>
                </a:schemeClr>
              </a:solidFill>
            </a:endParaRPr>
          </a:p>
          <a:p>
            <a:r>
              <a:rPr lang="en-US" sz="1600" dirty="0">
                <a:solidFill>
                  <a:schemeClr val="accent1">
                    <a:lumMod val="50000"/>
                  </a:schemeClr>
                </a:solidFill>
              </a:rPr>
              <a:t>Implementing standard interfaces to </a:t>
            </a:r>
            <a:r>
              <a:rPr lang="en-US" sz="1600" b="1" dirty="0">
                <a:solidFill>
                  <a:schemeClr val="accent1">
                    <a:lumMod val="50000"/>
                  </a:schemeClr>
                </a:solidFill>
              </a:rPr>
              <a:t>META</a:t>
            </a:r>
            <a:r>
              <a:rPr lang="en-US" sz="1600" dirty="0">
                <a:solidFill>
                  <a:schemeClr val="accent1">
                    <a:lumMod val="50000"/>
                  </a:schemeClr>
                </a:solidFill>
              </a:rPr>
              <a:t>-generated repository does not cost anything on the repository side, as a rich set of interfaces (Web API, DB API, CSV bulk import, Apache Kafka notification service, Excel interface, Web interface) are generated automatically and are instantly available.</a:t>
            </a:r>
            <a:endParaRPr lang="en-US" sz="1600" dirty="0"/>
          </a:p>
        </p:txBody>
      </p:sp>
    </p:spTree>
    <p:extLst>
      <p:ext uri="{BB962C8B-B14F-4D97-AF65-F5344CB8AC3E}">
        <p14:creationId xmlns:p14="http://schemas.microsoft.com/office/powerpoint/2010/main" val="34204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2EBF90EE-EF47-49D7-B7A8-1DD96A78AB36}"/>
              </a:ext>
            </a:extLst>
          </p:cNvPr>
          <p:cNvSpPr/>
          <p:nvPr/>
        </p:nvSpPr>
        <p:spPr>
          <a:xfrm>
            <a:off x="966446" y="557775"/>
            <a:ext cx="10385571" cy="697090"/>
          </a:xfrm>
          <a:prstGeom prst="homePlate">
            <a:avLst>
              <a:gd name="adj" fmla="val 0"/>
            </a:avLst>
          </a:prstGeom>
          <a:gradFill flip="none" rotWithShape="1">
            <a:gsLst>
              <a:gs pos="0">
                <a:schemeClr val="accent1">
                  <a:lumMod val="50000"/>
                </a:schemeClr>
              </a:gs>
              <a:gs pos="97000">
                <a:schemeClr val="accent1">
                  <a:lumMod val="7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3. Data needs are constantly changing with high costs to adopt the changes </a:t>
            </a:r>
          </a:p>
        </p:txBody>
      </p:sp>
      <p:sp>
        <p:nvSpPr>
          <p:cNvPr id="2" name="TextBox 1">
            <a:extLst>
              <a:ext uri="{FF2B5EF4-FFF2-40B4-BE49-F238E27FC236}">
                <a16:creationId xmlns:a16="http://schemas.microsoft.com/office/drawing/2014/main" id="{E52C70D9-32CF-4BB9-B7AB-844020ED18FE}"/>
              </a:ext>
            </a:extLst>
          </p:cNvPr>
          <p:cNvSpPr txBox="1"/>
          <p:nvPr/>
        </p:nvSpPr>
        <p:spPr>
          <a:xfrm>
            <a:off x="966446" y="1254865"/>
            <a:ext cx="10385571" cy="3539430"/>
          </a:xfrm>
          <a:prstGeom prst="rect">
            <a:avLst/>
          </a:prstGeom>
          <a:noFill/>
          <a:ln>
            <a:solidFill>
              <a:schemeClr val="tx1"/>
            </a:solidFill>
          </a:ln>
        </p:spPr>
        <p:txBody>
          <a:bodyPr wrap="square" rtlCol="0">
            <a:spAutoFit/>
          </a:bodyPr>
          <a:lstStyle/>
          <a:p>
            <a:r>
              <a:rPr lang="en-US" sz="1600" dirty="0">
                <a:solidFill>
                  <a:schemeClr val="bg2">
                    <a:lumMod val="25000"/>
                  </a:schemeClr>
                </a:solidFill>
              </a:rPr>
              <a:t>Operating integrated data sources, such as a Data Lake, or a Data Warehouse is very expensive. Mainly due to the fact, that changing any data structure (a table, a data mart, a view) has impact on many other parts (ETL jobs, interfaces, other views, ..) and all those changes have to be realized by hand, or have negative side effects, such as data loss, or broken dependency.</a:t>
            </a:r>
          </a:p>
          <a:p>
            <a:endParaRPr lang="en-US" sz="1600" dirty="0">
              <a:solidFill>
                <a:schemeClr val="bg2">
                  <a:lumMod val="25000"/>
                </a:schemeClr>
              </a:solidFill>
            </a:endParaRPr>
          </a:p>
          <a:p>
            <a:r>
              <a:rPr lang="en-US" sz="1600" dirty="0">
                <a:solidFill>
                  <a:schemeClr val="bg2">
                    <a:lumMod val="25000"/>
                  </a:schemeClr>
                </a:solidFill>
              </a:rPr>
              <a:t>In </a:t>
            </a:r>
            <a:r>
              <a:rPr lang="en-US" sz="1600" b="1" dirty="0">
                <a:solidFill>
                  <a:schemeClr val="bg2">
                    <a:lumMod val="25000"/>
                  </a:schemeClr>
                </a:solidFill>
              </a:rPr>
              <a:t>META</a:t>
            </a:r>
            <a:r>
              <a:rPr lang="en-US" sz="1600" dirty="0">
                <a:solidFill>
                  <a:schemeClr val="bg2">
                    <a:lumMod val="25000"/>
                  </a:schemeClr>
                </a:solidFill>
              </a:rPr>
              <a:t>, all model changes are realized by the system, no engineering is necessary, and all updates needed on interfaces, or data object relationships are generated and executed automatically as well.</a:t>
            </a:r>
          </a:p>
          <a:p>
            <a:endParaRPr lang="en-US" sz="1600" dirty="0">
              <a:solidFill>
                <a:schemeClr val="bg2">
                  <a:lumMod val="25000"/>
                </a:schemeClr>
              </a:solidFill>
            </a:endParaRPr>
          </a:p>
          <a:p>
            <a:r>
              <a:rPr lang="en-US" sz="1600" dirty="0">
                <a:solidFill>
                  <a:schemeClr val="bg2">
                    <a:lumMod val="25000"/>
                  </a:schemeClr>
                </a:solidFill>
              </a:rPr>
              <a:t>On the other hand, using simpler systems or external data sets in form of extracts, snapshots, Excel or flat files, does not bring the required depth of data (such as complete history of a particular record). Also using such data sets in a business process that creates other data immediately leads to loss of thread between data in the system, multiple clones of the same data - leading over time to inconsistencies, and frustration and decline of trust.</a:t>
            </a:r>
          </a:p>
          <a:p>
            <a:endParaRPr lang="en-US" sz="1600" dirty="0">
              <a:solidFill>
                <a:schemeClr val="bg2">
                  <a:lumMod val="25000"/>
                </a:schemeClr>
              </a:solidFill>
            </a:endParaRPr>
          </a:p>
          <a:p>
            <a:r>
              <a:rPr lang="en-US" sz="1600" dirty="0">
                <a:solidFill>
                  <a:schemeClr val="bg2">
                    <a:lumMod val="25000"/>
                  </a:schemeClr>
                </a:solidFill>
              </a:rPr>
              <a:t>In </a:t>
            </a:r>
            <a:r>
              <a:rPr lang="en-US" sz="1600" b="1" dirty="0">
                <a:solidFill>
                  <a:schemeClr val="bg2">
                    <a:lumMod val="25000"/>
                  </a:schemeClr>
                </a:solidFill>
              </a:rPr>
              <a:t>META</a:t>
            </a:r>
            <a:r>
              <a:rPr lang="en-US" sz="1600" dirty="0">
                <a:solidFill>
                  <a:schemeClr val="bg2">
                    <a:lumMod val="25000"/>
                  </a:schemeClr>
                </a:solidFill>
              </a:rPr>
              <a:t>-generated repository, changes are natural aspect of data being stored. History of a single record is completely available even if the data model has been changed multiple times.</a:t>
            </a:r>
            <a:endParaRPr lang="en-US" sz="1600" dirty="0"/>
          </a:p>
        </p:txBody>
      </p:sp>
    </p:spTree>
    <p:extLst>
      <p:ext uri="{BB962C8B-B14F-4D97-AF65-F5344CB8AC3E}">
        <p14:creationId xmlns:p14="http://schemas.microsoft.com/office/powerpoint/2010/main" val="297568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lowchart: Magnetic Disk 41">
            <a:extLst>
              <a:ext uri="{FF2B5EF4-FFF2-40B4-BE49-F238E27FC236}">
                <a16:creationId xmlns:a16="http://schemas.microsoft.com/office/drawing/2014/main" id="{13970D0B-F6D7-4061-B344-DA323952226B}"/>
              </a:ext>
            </a:extLst>
          </p:cNvPr>
          <p:cNvSpPr/>
          <p:nvPr/>
        </p:nvSpPr>
        <p:spPr>
          <a:xfrm>
            <a:off x="5010056" y="3819157"/>
            <a:ext cx="2550253" cy="1070824"/>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Extend</a:t>
            </a:r>
          </a:p>
        </p:txBody>
      </p:sp>
      <p:sp>
        <p:nvSpPr>
          <p:cNvPr id="18" name="Flowchart: Multidocument 17">
            <a:extLst>
              <a:ext uri="{FF2B5EF4-FFF2-40B4-BE49-F238E27FC236}">
                <a16:creationId xmlns:a16="http://schemas.microsoft.com/office/drawing/2014/main" id="{BD8422B2-20AA-4E9A-ACE5-8ACB897E0093}"/>
              </a:ext>
            </a:extLst>
          </p:cNvPr>
          <p:cNvSpPr/>
          <p:nvPr/>
        </p:nvSpPr>
        <p:spPr>
          <a:xfrm>
            <a:off x="1598102" y="2397155"/>
            <a:ext cx="1333850" cy="574646"/>
          </a:xfrm>
          <a:prstGeom prst="flowChartMulti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dirty="0"/>
          </a:p>
        </p:txBody>
      </p:sp>
      <p:sp>
        <p:nvSpPr>
          <p:cNvPr id="4" name="Title 3">
            <a:extLst>
              <a:ext uri="{FF2B5EF4-FFF2-40B4-BE49-F238E27FC236}">
                <a16:creationId xmlns:a16="http://schemas.microsoft.com/office/drawing/2014/main" id="{C3F13B9D-185F-417F-8DA6-2D756170B879}"/>
              </a:ext>
            </a:extLst>
          </p:cNvPr>
          <p:cNvSpPr>
            <a:spLocks noGrp="1"/>
          </p:cNvSpPr>
          <p:nvPr>
            <p:ph type="title"/>
          </p:nvPr>
        </p:nvSpPr>
        <p:spPr>
          <a:xfrm>
            <a:off x="326471" y="188957"/>
            <a:ext cx="10515600" cy="796750"/>
          </a:xfrm>
        </p:spPr>
        <p:txBody>
          <a:bodyPr>
            <a:normAutofit fontScale="90000"/>
          </a:bodyPr>
          <a:lstStyle/>
          <a:p>
            <a:r>
              <a:rPr lang="en-US" dirty="0"/>
              <a:t>Data and Metadata Management without META</a:t>
            </a:r>
          </a:p>
        </p:txBody>
      </p:sp>
      <p:sp>
        <p:nvSpPr>
          <p:cNvPr id="10" name="Flowchart: Magnetic Disk 9">
            <a:extLst>
              <a:ext uri="{FF2B5EF4-FFF2-40B4-BE49-F238E27FC236}">
                <a16:creationId xmlns:a16="http://schemas.microsoft.com/office/drawing/2014/main" id="{CFF5D537-D7E4-495F-AF7C-E90AEEE0FF43}"/>
              </a:ext>
            </a:extLst>
          </p:cNvPr>
          <p:cNvSpPr/>
          <p:nvPr/>
        </p:nvSpPr>
        <p:spPr>
          <a:xfrm>
            <a:off x="5010056" y="3126196"/>
            <a:ext cx="2550253" cy="1070824"/>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Maintain</a:t>
            </a:r>
          </a:p>
        </p:txBody>
      </p:sp>
      <p:sp>
        <p:nvSpPr>
          <p:cNvPr id="17" name="Flowchart: Magnetic Disk 16">
            <a:extLst>
              <a:ext uri="{FF2B5EF4-FFF2-40B4-BE49-F238E27FC236}">
                <a16:creationId xmlns:a16="http://schemas.microsoft.com/office/drawing/2014/main" id="{A801776B-9259-42BD-A435-C8F13F8B0291}"/>
              </a:ext>
            </a:extLst>
          </p:cNvPr>
          <p:cNvSpPr/>
          <p:nvPr/>
        </p:nvSpPr>
        <p:spPr>
          <a:xfrm>
            <a:off x="794156" y="2394001"/>
            <a:ext cx="627782" cy="574646"/>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6CC6A8C8-519B-4E81-A6FC-0912007D0522}"/>
              </a:ext>
            </a:extLst>
          </p:cNvPr>
          <p:cNvSpPr/>
          <p:nvPr/>
        </p:nvSpPr>
        <p:spPr>
          <a:xfrm>
            <a:off x="794156" y="1693877"/>
            <a:ext cx="1122727" cy="574646"/>
          </a:xfrm>
          <a:prstGeom prst="cube">
            <a:avLst>
              <a:gd name="adj" fmla="val 51277"/>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077C461-19A5-4C48-B44C-23C8BCCF1564}"/>
              </a:ext>
            </a:extLst>
          </p:cNvPr>
          <p:cNvSpPr txBox="1"/>
          <p:nvPr/>
        </p:nvSpPr>
        <p:spPr>
          <a:xfrm>
            <a:off x="794156" y="3053593"/>
            <a:ext cx="2137796" cy="584775"/>
          </a:xfrm>
          <a:prstGeom prst="rect">
            <a:avLst/>
          </a:prstGeom>
          <a:noFill/>
        </p:spPr>
        <p:txBody>
          <a:bodyPr wrap="square" rtlCol="0">
            <a:spAutoFit/>
          </a:bodyPr>
          <a:lstStyle/>
          <a:p>
            <a:pPr algn="ctr"/>
            <a:r>
              <a:rPr lang="en-US" sz="1600" b="1" dirty="0"/>
              <a:t>Disparate</a:t>
            </a:r>
            <a:r>
              <a:rPr lang="en-US" sz="1600" dirty="0"/>
              <a:t> Systems and Data Sources</a:t>
            </a:r>
          </a:p>
        </p:txBody>
      </p:sp>
      <p:sp>
        <p:nvSpPr>
          <p:cNvPr id="24" name="TextBox 23">
            <a:extLst>
              <a:ext uri="{FF2B5EF4-FFF2-40B4-BE49-F238E27FC236}">
                <a16:creationId xmlns:a16="http://schemas.microsoft.com/office/drawing/2014/main" id="{3B772FC4-C13E-4B33-BEF3-D99C497C7F59}"/>
              </a:ext>
            </a:extLst>
          </p:cNvPr>
          <p:cNvSpPr txBox="1"/>
          <p:nvPr/>
        </p:nvSpPr>
        <p:spPr>
          <a:xfrm>
            <a:off x="655033" y="5378742"/>
            <a:ext cx="2267825" cy="338554"/>
          </a:xfrm>
          <a:prstGeom prst="rect">
            <a:avLst/>
          </a:prstGeom>
          <a:noFill/>
        </p:spPr>
        <p:txBody>
          <a:bodyPr wrap="square" rtlCol="0">
            <a:spAutoFit/>
          </a:bodyPr>
          <a:lstStyle/>
          <a:p>
            <a:pPr algn="ctr"/>
            <a:r>
              <a:rPr lang="en-US" sz="1600" b="1" dirty="0"/>
              <a:t>Incompatible</a:t>
            </a:r>
            <a:r>
              <a:rPr lang="en-US" sz="1600" dirty="0"/>
              <a:t> Interfaces</a:t>
            </a:r>
          </a:p>
        </p:txBody>
      </p:sp>
      <p:grpSp>
        <p:nvGrpSpPr>
          <p:cNvPr id="28" name="Group 27">
            <a:extLst>
              <a:ext uri="{FF2B5EF4-FFF2-40B4-BE49-F238E27FC236}">
                <a16:creationId xmlns:a16="http://schemas.microsoft.com/office/drawing/2014/main" id="{0B02AED8-D6A8-410C-83C9-E73BAACDFB68}"/>
              </a:ext>
            </a:extLst>
          </p:cNvPr>
          <p:cNvGrpSpPr/>
          <p:nvPr/>
        </p:nvGrpSpPr>
        <p:grpSpPr>
          <a:xfrm>
            <a:off x="2046208" y="1693877"/>
            <a:ext cx="700482" cy="574646"/>
            <a:chOff x="1923875" y="985707"/>
            <a:chExt cx="700482" cy="574646"/>
          </a:xfrm>
        </p:grpSpPr>
        <p:sp>
          <p:nvSpPr>
            <p:cNvPr id="26" name="Flowchart: Direct Access Storage 25">
              <a:extLst>
                <a:ext uri="{FF2B5EF4-FFF2-40B4-BE49-F238E27FC236}">
                  <a16:creationId xmlns:a16="http://schemas.microsoft.com/office/drawing/2014/main" id="{1C930977-5735-4101-9855-0CACB6654E6A}"/>
                </a:ext>
              </a:extLst>
            </p:cNvPr>
            <p:cNvSpPr/>
            <p:nvPr/>
          </p:nvSpPr>
          <p:spPr>
            <a:xfrm>
              <a:off x="1923875"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5" name="Flowchart: Direct Access Storage 24">
              <a:extLst>
                <a:ext uri="{FF2B5EF4-FFF2-40B4-BE49-F238E27FC236}">
                  <a16:creationId xmlns:a16="http://schemas.microsoft.com/office/drawing/2014/main" id="{DAC1C552-DAC0-4D86-AD46-F5781A447E5F}"/>
                </a:ext>
              </a:extLst>
            </p:cNvPr>
            <p:cNvSpPr/>
            <p:nvPr/>
          </p:nvSpPr>
          <p:spPr>
            <a:xfrm>
              <a:off x="2123813"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Flowchart: Direct Access Storage 26">
              <a:extLst>
                <a:ext uri="{FF2B5EF4-FFF2-40B4-BE49-F238E27FC236}">
                  <a16:creationId xmlns:a16="http://schemas.microsoft.com/office/drawing/2014/main" id="{BCEFAED7-9121-41FE-A237-E6DC61C609D6}"/>
                </a:ext>
              </a:extLst>
            </p:cNvPr>
            <p:cNvSpPr/>
            <p:nvPr/>
          </p:nvSpPr>
          <p:spPr>
            <a:xfrm>
              <a:off x="2323751"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sp>
        <p:nvSpPr>
          <p:cNvPr id="29" name="Callout: Quad Arrow 28">
            <a:extLst>
              <a:ext uri="{FF2B5EF4-FFF2-40B4-BE49-F238E27FC236}">
                <a16:creationId xmlns:a16="http://schemas.microsoft.com/office/drawing/2014/main" id="{36981509-7176-4E4D-97C6-EFD098011A0D}"/>
              </a:ext>
            </a:extLst>
          </p:cNvPr>
          <p:cNvSpPr/>
          <p:nvPr/>
        </p:nvSpPr>
        <p:spPr>
          <a:xfrm>
            <a:off x="846582" y="3947020"/>
            <a:ext cx="700481" cy="700481"/>
          </a:xfrm>
          <a:prstGeom prst="quadArrow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Arrow: Pentagon 29">
            <a:extLst>
              <a:ext uri="{FF2B5EF4-FFF2-40B4-BE49-F238E27FC236}">
                <a16:creationId xmlns:a16="http://schemas.microsoft.com/office/drawing/2014/main" id="{29661AFB-0F38-47BF-A691-E41524E0F67E}"/>
              </a:ext>
            </a:extLst>
          </p:cNvPr>
          <p:cNvSpPr/>
          <p:nvPr/>
        </p:nvSpPr>
        <p:spPr>
          <a:xfrm>
            <a:off x="1702258" y="3947020"/>
            <a:ext cx="1090571" cy="70048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Arrow: Chevron 31">
            <a:extLst>
              <a:ext uri="{FF2B5EF4-FFF2-40B4-BE49-F238E27FC236}">
                <a16:creationId xmlns:a16="http://schemas.microsoft.com/office/drawing/2014/main" id="{F971A69C-1AE8-4B99-A489-A0B7126EE12B}"/>
              </a:ext>
            </a:extLst>
          </p:cNvPr>
          <p:cNvSpPr/>
          <p:nvPr/>
        </p:nvSpPr>
        <p:spPr>
          <a:xfrm>
            <a:off x="2192658" y="3947019"/>
            <a:ext cx="429941" cy="700481"/>
          </a:xfrm>
          <a:prstGeom prst="chevron">
            <a:avLst>
              <a:gd name="adj" fmla="val 75365"/>
            </a:avLst>
          </a:prstGeom>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3" name="Arrow: U-Turn 32">
            <a:extLst>
              <a:ext uri="{FF2B5EF4-FFF2-40B4-BE49-F238E27FC236}">
                <a16:creationId xmlns:a16="http://schemas.microsoft.com/office/drawing/2014/main" id="{E4C6C7D8-61ED-49D5-B8F6-9F5A55FC009E}"/>
              </a:ext>
            </a:extLst>
          </p:cNvPr>
          <p:cNvSpPr/>
          <p:nvPr/>
        </p:nvSpPr>
        <p:spPr>
          <a:xfrm>
            <a:off x="2125904" y="4693998"/>
            <a:ext cx="700481" cy="584775"/>
          </a:xfrm>
          <a:prstGeom prst="utur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4" name="Arrow: Left-Right 33">
            <a:extLst>
              <a:ext uri="{FF2B5EF4-FFF2-40B4-BE49-F238E27FC236}">
                <a16:creationId xmlns:a16="http://schemas.microsoft.com/office/drawing/2014/main" id="{B8724E11-2CD0-4748-A690-58AD44640A08}"/>
              </a:ext>
            </a:extLst>
          </p:cNvPr>
          <p:cNvSpPr/>
          <p:nvPr/>
        </p:nvSpPr>
        <p:spPr>
          <a:xfrm>
            <a:off x="816590" y="4771579"/>
            <a:ext cx="1137340" cy="538295"/>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5" name="Arrow: Chevron 34">
            <a:extLst>
              <a:ext uri="{FF2B5EF4-FFF2-40B4-BE49-F238E27FC236}">
                <a16:creationId xmlns:a16="http://schemas.microsoft.com/office/drawing/2014/main" id="{D6A54C63-E049-44A4-9447-C364700BB05B}"/>
              </a:ext>
            </a:extLst>
          </p:cNvPr>
          <p:cNvSpPr/>
          <p:nvPr/>
        </p:nvSpPr>
        <p:spPr>
          <a:xfrm>
            <a:off x="1807457" y="3947019"/>
            <a:ext cx="429941" cy="700481"/>
          </a:xfrm>
          <a:prstGeom prst="chevron">
            <a:avLst>
              <a:gd name="adj" fmla="val 75365"/>
            </a:avLst>
          </a:prstGeom>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9" name="Flowchart: Manual Input 38">
            <a:extLst>
              <a:ext uri="{FF2B5EF4-FFF2-40B4-BE49-F238E27FC236}">
                <a16:creationId xmlns:a16="http://schemas.microsoft.com/office/drawing/2014/main" id="{012D2EEF-0C60-48B1-9F4B-B308D865BB9B}"/>
              </a:ext>
            </a:extLst>
          </p:cNvPr>
          <p:cNvSpPr/>
          <p:nvPr/>
        </p:nvSpPr>
        <p:spPr>
          <a:xfrm>
            <a:off x="9517480" y="2039581"/>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Analytics</a:t>
            </a:r>
          </a:p>
        </p:txBody>
      </p:sp>
      <p:sp>
        <p:nvSpPr>
          <p:cNvPr id="40" name="Flowchart: Manual Input 39">
            <a:extLst>
              <a:ext uri="{FF2B5EF4-FFF2-40B4-BE49-F238E27FC236}">
                <a16:creationId xmlns:a16="http://schemas.microsoft.com/office/drawing/2014/main" id="{B23BDBEB-DDD3-4E8C-AB32-3FFA5B9173C8}"/>
              </a:ext>
            </a:extLst>
          </p:cNvPr>
          <p:cNvSpPr/>
          <p:nvPr/>
        </p:nvSpPr>
        <p:spPr>
          <a:xfrm>
            <a:off x="9517479" y="3103926"/>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Reporting</a:t>
            </a:r>
          </a:p>
        </p:txBody>
      </p:sp>
      <p:sp>
        <p:nvSpPr>
          <p:cNvPr id="41" name="Flowchart: Manual Input 40">
            <a:extLst>
              <a:ext uri="{FF2B5EF4-FFF2-40B4-BE49-F238E27FC236}">
                <a16:creationId xmlns:a16="http://schemas.microsoft.com/office/drawing/2014/main" id="{626D253B-AECD-475D-855E-8B67C3CCB4B0}"/>
              </a:ext>
            </a:extLst>
          </p:cNvPr>
          <p:cNvSpPr/>
          <p:nvPr/>
        </p:nvSpPr>
        <p:spPr>
          <a:xfrm>
            <a:off x="9517478" y="4168271"/>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Management Overview &amp; Input for Decisions</a:t>
            </a:r>
          </a:p>
        </p:txBody>
      </p:sp>
      <p:sp>
        <p:nvSpPr>
          <p:cNvPr id="43" name="Flowchart: Magnetic Disk 42">
            <a:extLst>
              <a:ext uri="{FF2B5EF4-FFF2-40B4-BE49-F238E27FC236}">
                <a16:creationId xmlns:a16="http://schemas.microsoft.com/office/drawing/2014/main" id="{242B4347-77D9-46DC-94EC-D3AB4783DAED}"/>
              </a:ext>
            </a:extLst>
          </p:cNvPr>
          <p:cNvSpPr/>
          <p:nvPr/>
        </p:nvSpPr>
        <p:spPr>
          <a:xfrm>
            <a:off x="5010056" y="2433235"/>
            <a:ext cx="2550253" cy="1070824"/>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r>
              <a:rPr lang="en-US" dirty="0"/>
              <a:t>Build</a:t>
            </a:r>
          </a:p>
        </p:txBody>
      </p:sp>
      <p:sp>
        <p:nvSpPr>
          <p:cNvPr id="44" name="TextBox 43">
            <a:extLst>
              <a:ext uri="{FF2B5EF4-FFF2-40B4-BE49-F238E27FC236}">
                <a16:creationId xmlns:a16="http://schemas.microsoft.com/office/drawing/2014/main" id="{E5ED640D-5D03-48FD-A72C-0A4E709348E3}"/>
              </a:ext>
            </a:extLst>
          </p:cNvPr>
          <p:cNvSpPr txBox="1"/>
          <p:nvPr/>
        </p:nvSpPr>
        <p:spPr>
          <a:xfrm>
            <a:off x="5216284" y="5086354"/>
            <a:ext cx="2137796" cy="584775"/>
          </a:xfrm>
          <a:prstGeom prst="rect">
            <a:avLst/>
          </a:prstGeom>
          <a:noFill/>
        </p:spPr>
        <p:txBody>
          <a:bodyPr wrap="square" rtlCol="0">
            <a:spAutoFit/>
          </a:bodyPr>
          <a:lstStyle/>
          <a:p>
            <a:pPr algn="ctr"/>
            <a:r>
              <a:rPr lang="en-US" sz="1600" dirty="0"/>
              <a:t>Metadata Repository without </a:t>
            </a:r>
            <a:r>
              <a:rPr lang="en-US" sz="1600" b="1" dirty="0"/>
              <a:t>META</a:t>
            </a:r>
          </a:p>
        </p:txBody>
      </p:sp>
      <p:pic>
        <p:nvPicPr>
          <p:cNvPr id="46" name="Graphic 45" descr="Bug">
            <a:extLst>
              <a:ext uri="{FF2B5EF4-FFF2-40B4-BE49-F238E27FC236}">
                <a16:creationId xmlns:a16="http://schemas.microsoft.com/office/drawing/2014/main" id="{4087A4C4-6B0A-413E-A10C-4BFE932449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2351" y="2867253"/>
            <a:ext cx="458340" cy="458340"/>
          </a:xfrm>
          <a:prstGeom prst="rect">
            <a:avLst/>
          </a:prstGeom>
        </p:spPr>
      </p:pic>
      <p:pic>
        <p:nvPicPr>
          <p:cNvPr id="52" name="Graphic 51" descr="Man">
            <a:extLst>
              <a:ext uri="{FF2B5EF4-FFF2-40B4-BE49-F238E27FC236}">
                <a16:creationId xmlns:a16="http://schemas.microsoft.com/office/drawing/2014/main" id="{8D58B565-4FDE-4043-9369-D909FC4D2C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01103" y="2871301"/>
            <a:ext cx="457200" cy="457200"/>
          </a:xfrm>
          <a:prstGeom prst="rect">
            <a:avLst/>
          </a:prstGeom>
        </p:spPr>
      </p:pic>
      <p:pic>
        <p:nvPicPr>
          <p:cNvPr id="53" name="Graphic 52" descr="Man">
            <a:extLst>
              <a:ext uri="{FF2B5EF4-FFF2-40B4-BE49-F238E27FC236}">
                <a16:creationId xmlns:a16="http://schemas.microsoft.com/office/drawing/2014/main" id="{CA15BCCE-5339-4A6E-95AF-34F21F2159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9703" y="2873581"/>
            <a:ext cx="457200" cy="457200"/>
          </a:xfrm>
          <a:prstGeom prst="rect">
            <a:avLst/>
          </a:prstGeom>
        </p:spPr>
      </p:pic>
      <p:pic>
        <p:nvPicPr>
          <p:cNvPr id="54" name="Graphic 53" descr="Man">
            <a:extLst>
              <a:ext uri="{FF2B5EF4-FFF2-40B4-BE49-F238E27FC236}">
                <a16:creationId xmlns:a16="http://schemas.microsoft.com/office/drawing/2014/main" id="{E659EEF6-4E5F-4621-AFED-2D86B9D67A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8303" y="2873521"/>
            <a:ext cx="457200" cy="457200"/>
          </a:xfrm>
          <a:prstGeom prst="rect">
            <a:avLst/>
          </a:prstGeom>
        </p:spPr>
      </p:pic>
      <p:pic>
        <p:nvPicPr>
          <p:cNvPr id="55" name="Graphic 54" descr="Man">
            <a:extLst>
              <a:ext uri="{FF2B5EF4-FFF2-40B4-BE49-F238E27FC236}">
                <a16:creationId xmlns:a16="http://schemas.microsoft.com/office/drawing/2014/main" id="{D896D64E-E21C-4E52-BAB9-2C92C6FB0A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6523" y="2873581"/>
            <a:ext cx="457200" cy="457200"/>
          </a:xfrm>
          <a:prstGeom prst="rect">
            <a:avLst/>
          </a:prstGeom>
        </p:spPr>
      </p:pic>
      <p:pic>
        <p:nvPicPr>
          <p:cNvPr id="56" name="Graphic 55" descr="Man">
            <a:extLst>
              <a:ext uri="{FF2B5EF4-FFF2-40B4-BE49-F238E27FC236}">
                <a16:creationId xmlns:a16="http://schemas.microsoft.com/office/drawing/2014/main" id="{9527038A-1E7B-4961-A05D-495F74BC6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4743" y="2871301"/>
            <a:ext cx="457200" cy="457200"/>
          </a:xfrm>
          <a:prstGeom prst="rect">
            <a:avLst/>
          </a:prstGeom>
        </p:spPr>
      </p:pic>
      <p:pic>
        <p:nvPicPr>
          <p:cNvPr id="57" name="Graphic 56" descr="Bug">
            <a:extLst>
              <a:ext uri="{FF2B5EF4-FFF2-40B4-BE49-F238E27FC236}">
                <a16:creationId xmlns:a16="http://schemas.microsoft.com/office/drawing/2014/main" id="{E3BC3C87-83D5-4014-A3E6-4DA01B9B23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2351" y="3542297"/>
            <a:ext cx="458340" cy="458340"/>
          </a:xfrm>
          <a:prstGeom prst="rect">
            <a:avLst/>
          </a:prstGeom>
        </p:spPr>
      </p:pic>
      <p:pic>
        <p:nvPicPr>
          <p:cNvPr id="60" name="Graphic 59" descr="Man">
            <a:extLst>
              <a:ext uri="{FF2B5EF4-FFF2-40B4-BE49-F238E27FC236}">
                <a16:creationId xmlns:a16="http://schemas.microsoft.com/office/drawing/2014/main" id="{3E1F1AB9-3DBA-4F88-9FC3-C7E0CB60C9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8303" y="3548565"/>
            <a:ext cx="457200" cy="457200"/>
          </a:xfrm>
          <a:prstGeom prst="rect">
            <a:avLst/>
          </a:prstGeom>
        </p:spPr>
      </p:pic>
      <p:pic>
        <p:nvPicPr>
          <p:cNvPr id="61" name="Graphic 60" descr="Man">
            <a:extLst>
              <a:ext uri="{FF2B5EF4-FFF2-40B4-BE49-F238E27FC236}">
                <a16:creationId xmlns:a16="http://schemas.microsoft.com/office/drawing/2014/main" id="{C2A6AE2A-ECD8-4369-91E2-502C0E58EB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6523" y="3548625"/>
            <a:ext cx="457200" cy="457200"/>
          </a:xfrm>
          <a:prstGeom prst="rect">
            <a:avLst/>
          </a:prstGeom>
        </p:spPr>
      </p:pic>
      <p:pic>
        <p:nvPicPr>
          <p:cNvPr id="62" name="Graphic 61" descr="Man">
            <a:extLst>
              <a:ext uri="{FF2B5EF4-FFF2-40B4-BE49-F238E27FC236}">
                <a16:creationId xmlns:a16="http://schemas.microsoft.com/office/drawing/2014/main" id="{7B9A149E-ECE7-4957-AB0C-153C578501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4743" y="3546345"/>
            <a:ext cx="457200" cy="457200"/>
          </a:xfrm>
          <a:prstGeom prst="rect">
            <a:avLst/>
          </a:prstGeom>
        </p:spPr>
      </p:pic>
      <p:pic>
        <p:nvPicPr>
          <p:cNvPr id="63" name="Graphic 62" descr="Bug">
            <a:extLst>
              <a:ext uri="{FF2B5EF4-FFF2-40B4-BE49-F238E27FC236}">
                <a16:creationId xmlns:a16="http://schemas.microsoft.com/office/drawing/2014/main" id="{129CD57F-64A3-4E0D-9F4F-12D321D08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2351" y="4235658"/>
            <a:ext cx="458340" cy="458340"/>
          </a:xfrm>
          <a:prstGeom prst="rect">
            <a:avLst/>
          </a:prstGeom>
        </p:spPr>
      </p:pic>
      <p:pic>
        <p:nvPicPr>
          <p:cNvPr id="65" name="Graphic 64" descr="Man">
            <a:extLst>
              <a:ext uri="{FF2B5EF4-FFF2-40B4-BE49-F238E27FC236}">
                <a16:creationId xmlns:a16="http://schemas.microsoft.com/office/drawing/2014/main" id="{15C80D30-6C12-41E6-8627-F288984E6D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9703" y="4241986"/>
            <a:ext cx="457200" cy="457200"/>
          </a:xfrm>
          <a:prstGeom prst="rect">
            <a:avLst/>
          </a:prstGeom>
        </p:spPr>
      </p:pic>
      <p:pic>
        <p:nvPicPr>
          <p:cNvPr id="66" name="Graphic 65" descr="Man">
            <a:extLst>
              <a:ext uri="{FF2B5EF4-FFF2-40B4-BE49-F238E27FC236}">
                <a16:creationId xmlns:a16="http://schemas.microsoft.com/office/drawing/2014/main" id="{7CEF1971-93E0-4B39-A479-615C753606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8303" y="4241926"/>
            <a:ext cx="457200" cy="457200"/>
          </a:xfrm>
          <a:prstGeom prst="rect">
            <a:avLst/>
          </a:prstGeom>
        </p:spPr>
      </p:pic>
      <p:pic>
        <p:nvPicPr>
          <p:cNvPr id="67" name="Graphic 66" descr="Man">
            <a:extLst>
              <a:ext uri="{FF2B5EF4-FFF2-40B4-BE49-F238E27FC236}">
                <a16:creationId xmlns:a16="http://schemas.microsoft.com/office/drawing/2014/main" id="{4B394358-970B-4F2E-B880-5623FBD52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6523" y="4241986"/>
            <a:ext cx="457200" cy="457200"/>
          </a:xfrm>
          <a:prstGeom prst="rect">
            <a:avLst/>
          </a:prstGeom>
        </p:spPr>
      </p:pic>
      <p:pic>
        <p:nvPicPr>
          <p:cNvPr id="68" name="Graphic 67" descr="Man">
            <a:extLst>
              <a:ext uri="{FF2B5EF4-FFF2-40B4-BE49-F238E27FC236}">
                <a16:creationId xmlns:a16="http://schemas.microsoft.com/office/drawing/2014/main" id="{1F796CE5-5EF3-4CB8-93E9-F9F3D84852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4743" y="4239706"/>
            <a:ext cx="457200" cy="457200"/>
          </a:xfrm>
          <a:prstGeom prst="rect">
            <a:avLst/>
          </a:prstGeom>
        </p:spPr>
      </p:pic>
      <p:sp>
        <p:nvSpPr>
          <p:cNvPr id="71" name="Arrow: Right 70">
            <a:extLst>
              <a:ext uri="{FF2B5EF4-FFF2-40B4-BE49-F238E27FC236}">
                <a16:creationId xmlns:a16="http://schemas.microsoft.com/office/drawing/2014/main" id="{B6D88C41-854C-4229-B54D-2BFA8B548349}"/>
              </a:ext>
            </a:extLst>
          </p:cNvPr>
          <p:cNvSpPr/>
          <p:nvPr/>
        </p:nvSpPr>
        <p:spPr>
          <a:xfrm rot="20274508">
            <a:off x="7940790" y="2776878"/>
            <a:ext cx="1036040" cy="54528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2" name="Arrow: Right 71">
            <a:extLst>
              <a:ext uri="{FF2B5EF4-FFF2-40B4-BE49-F238E27FC236}">
                <a16:creationId xmlns:a16="http://schemas.microsoft.com/office/drawing/2014/main" id="{2E4F1643-97B1-4D06-B8DC-346DDD3B2AD5}"/>
              </a:ext>
            </a:extLst>
          </p:cNvPr>
          <p:cNvSpPr/>
          <p:nvPr/>
        </p:nvSpPr>
        <p:spPr>
          <a:xfrm>
            <a:off x="7947627" y="3429000"/>
            <a:ext cx="1036040" cy="54528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DF19E7C0-B90C-4CFD-BC1B-47173D0E0637}"/>
              </a:ext>
            </a:extLst>
          </p:cNvPr>
          <p:cNvSpPr/>
          <p:nvPr/>
        </p:nvSpPr>
        <p:spPr>
          <a:xfrm rot="846220">
            <a:off x="7986498" y="4062931"/>
            <a:ext cx="1036040" cy="54528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4" name="Arrow: Chevron 73">
            <a:extLst>
              <a:ext uri="{FF2B5EF4-FFF2-40B4-BE49-F238E27FC236}">
                <a16:creationId xmlns:a16="http://schemas.microsoft.com/office/drawing/2014/main" id="{6B67F3DF-4C88-49CD-B4CC-7C8788A53F05}"/>
              </a:ext>
            </a:extLst>
          </p:cNvPr>
          <p:cNvSpPr/>
          <p:nvPr/>
        </p:nvSpPr>
        <p:spPr>
          <a:xfrm>
            <a:off x="3488906" y="2301537"/>
            <a:ext cx="861700" cy="2656171"/>
          </a:xfrm>
          <a:prstGeom prst="chevron">
            <a:avLst>
              <a:gd name="adj" fmla="val 71418"/>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246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lowchart: Magnetic Disk 41">
            <a:extLst>
              <a:ext uri="{FF2B5EF4-FFF2-40B4-BE49-F238E27FC236}">
                <a16:creationId xmlns:a16="http://schemas.microsoft.com/office/drawing/2014/main" id="{13970D0B-F6D7-4061-B344-DA323952226B}"/>
              </a:ext>
            </a:extLst>
          </p:cNvPr>
          <p:cNvSpPr/>
          <p:nvPr/>
        </p:nvSpPr>
        <p:spPr>
          <a:xfrm>
            <a:off x="5010056" y="3819157"/>
            <a:ext cx="2550253" cy="1070824"/>
          </a:xfrm>
          <a:prstGeom prst="flowChartMagneticDisk">
            <a:avLst/>
          </a:prstGeom>
          <a:solidFill>
            <a:schemeClr val="accent1">
              <a:lumMod val="50000"/>
            </a:schemeClr>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r>
              <a:rPr lang="en-US" dirty="0"/>
              <a:t>Extend</a:t>
            </a:r>
          </a:p>
        </p:txBody>
      </p:sp>
      <p:sp>
        <p:nvSpPr>
          <p:cNvPr id="18" name="Flowchart: Multidocument 17">
            <a:extLst>
              <a:ext uri="{FF2B5EF4-FFF2-40B4-BE49-F238E27FC236}">
                <a16:creationId xmlns:a16="http://schemas.microsoft.com/office/drawing/2014/main" id="{BD8422B2-20AA-4E9A-ACE5-8ACB897E0093}"/>
              </a:ext>
            </a:extLst>
          </p:cNvPr>
          <p:cNvSpPr/>
          <p:nvPr/>
        </p:nvSpPr>
        <p:spPr>
          <a:xfrm>
            <a:off x="1598102" y="2397155"/>
            <a:ext cx="1333850" cy="574646"/>
          </a:xfrm>
          <a:prstGeom prst="flowChartMulti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dirty="0"/>
          </a:p>
        </p:txBody>
      </p:sp>
      <p:sp>
        <p:nvSpPr>
          <p:cNvPr id="4" name="Title 3">
            <a:extLst>
              <a:ext uri="{FF2B5EF4-FFF2-40B4-BE49-F238E27FC236}">
                <a16:creationId xmlns:a16="http://schemas.microsoft.com/office/drawing/2014/main" id="{C3F13B9D-185F-417F-8DA6-2D756170B879}"/>
              </a:ext>
            </a:extLst>
          </p:cNvPr>
          <p:cNvSpPr>
            <a:spLocks noGrp="1"/>
          </p:cNvSpPr>
          <p:nvPr>
            <p:ph type="title"/>
          </p:nvPr>
        </p:nvSpPr>
        <p:spPr>
          <a:xfrm>
            <a:off x="326471" y="188957"/>
            <a:ext cx="10515600" cy="796750"/>
          </a:xfrm>
        </p:spPr>
        <p:txBody>
          <a:bodyPr>
            <a:normAutofit/>
          </a:bodyPr>
          <a:lstStyle/>
          <a:p>
            <a:r>
              <a:rPr lang="en-US" dirty="0"/>
              <a:t>Data and Metadata Management with </a:t>
            </a:r>
            <a:r>
              <a:rPr lang="en-US" b="1" dirty="0"/>
              <a:t>META</a:t>
            </a:r>
          </a:p>
        </p:txBody>
      </p:sp>
      <p:sp>
        <p:nvSpPr>
          <p:cNvPr id="10" name="Flowchart: Magnetic Disk 9">
            <a:extLst>
              <a:ext uri="{FF2B5EF4-FFF2-40B4-BE49-F238E27FC236}">
                <a16:creationId xmlns:a16="http://schemas.microsoft.com/office/drawing/2014/main" id="{CFF5D537-D7E4-495F-AF7C-E90AEEE0FF43}"/>
              </a:ext>
            </a:extLst>
          </p:cNvPr>
          <p:cNvSpPr/>
          <p:nvPr/>
        </p:nvSpPr>
        <p:spPr>
          <a:xfrm>
            <a:off x="5010056" y="3126196"/>
            <a:ext cx="2550253" cy="1070824"/>
          </a:xfrm>
          <a:prstGeom prst="flowChartMagneticDisk">
            <a:avLst/>
          </a:prstGeom>
          <a:solidFill>
            <a:schemeClr val="accent1">
              <a:lumMod val="50000"/>
            </a:schemeClr>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r>
              <a:rPr lang="en-US" dirty="0"/>
              <a:t>Maintain</a:t>
            </a:r>
          </a:p>
        </p:txBody>
      </p:sp>
      <p:sp>
        <p:nvSpPr>
          <p:cNvPr id="17" name="Flowchart: Magnetic Disk 16">
            <a:extLst>
              <a:ext uri="{FF2B5EF4-FFF2-40B4-BE49-F238E27FC236}">
                <a16:creationId xmlns:a16="http://schemas.microsoft.com/office/drawing/2014/main" id="{A801776B-9259-42BD-A435-C8F13F8B0291}"/>
              </a:ext>
            </a:extLst>
          </p:cNvPr>
          <p:cNvSpPr/>
          <p:nvPr/>
        </p:nvSpPr>
        <p:spPr>
          <a:xfrm>
            <a:off x="794156" y="2394001"/>
            <a:ext cx="627782" cy="574646"/>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6CC6A8C8-519B-4E81-A6FC-0912007D0522}"/>
              </a:ext>
            </a:extLst>
          </p:cNvPr>
          <p:cNvSpPr/>
          <p:nvPr/>
        </p:nvSpPr>
        <p:spPr>
          <a:xfrm>
            <a:off x="794156" y="1693877"/>
            <a:ext cx="1122727" cy="574646"/>
          </a:xfrm>
          <a:prstGeom prst="cube">
            <a:avLst>
              <a:gd name="adj" fmla="val 51277"/>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077C461-19A5-4C48-B44C-23C8BCCF1564}"/>
              </a:ext>
            </a:extLst>
          </p:cNvPr>
          <p:cNvSpPr txBox="1"/>
          <p:nvPr/>
        </p:nvSpPr>
        <p:spPr>
          <a:xfrm>
            <a:off x="794156" y="3053593"/>
            <a:ext cx="2137796" cy="584775"/>
          </a:xfrm>
          <a:prstGeom prst="rect">
            <a:avLst/>
          </a:prstGeom>
          <a:noFill/>
        </p:spPr>
        <p:txBody>
          <a:bodyPr wrap="square" rtlCol="0">
            <a:spAutoFit/>
          </a:bodyPr>
          <a:lstStyle/>
          <a:p>
            <a:pPr algn="ctr"/>
            <a:r>
              <a:rPr lang="en-US" sz="1600" b="1" dirty="0"/>
              <a:t>Disparate</a:t>
            </a:r>
            <a:r>
              <a:rPr lang="en-US" sz="1600" dirty="0"/>
              <a:t> Systems and Data Sources</a:t>
            </a:r>
          </a:p>
        </p:txBody>
      </p:sp>
      <p:sp>
        <p:nvSpPr>
          <p:cNvPr id="24" name="TextBox 23">
            <a:extLst>
              <a:ext uri="{FF2B5EF4-FFF2-40B4-BE49-F238E27FC236}">
                <a16:creationId xmlns:a16="http://schemas.microsoft.com/office/drawing/2014/main" id="{3B772FC4-C13E-4B33-BEF3-D99C497C7F59}"/>
              </a:ext>
            </a:extLst>
          </p:cNvPr>
          <p:cNvSpPr txBox="1"/>
          <p:nvPr/>
        </p:nvSpPr>
        <p:spPr>
          <a:xfrm>
            <a:off x="655033" y="5378742"/>
            <a:ext cx="2267825" cy="338554"/>
          </a:xfrm>
          <a:prstGeom prst="rect">
            <a:avLst/>
          </a:prstGeom>
          <a:noFill/>
        </p:spPr>
        <p:txBody>
          <a:bodyPr wrap="square" rtlCol="0">
            <a:spAutoFit/>
          </a:bodyPr>
          <a:lstStyle/>
          <a:p>
            <a:pPr algn="ctr"/>
            <a:r>
              <a:rPr lang="en-US" sz="1600" b="1" dirty="0"/>
              <a:t>Incompatible</a:t>
            </a:r>
            <a:r>
              <a:rPr lang="en-US" sz="1600" dirty="0"/>
              <a:t> Interfaces</a:t>
            </a:r>
          </a:p>
        </p:txBody>
      </p:sp>
      <p:grpSp>
        <p:nvGrpSpPr>
          <p:cNvPr id="28" name="Group 27">
            <a:extLst>
              <a:ext uri="{FF2B5EF4-FFF2-40B4-BE49-F238E27FC236}">
                <a16:creationId xmlns:a16="http://schemas.microsoft.com/office/drawing/2014/main" id="{0B02AED8-D6A8-410C-83C9-E73BAACDFB68}"/>
              </a:ext>
            </a:extLst>
          </p:cNvPr>
          <p:cNvGrpSpPr/>
          <p:nvPr/>
        </p:nvGrpSpPr>
        <p:grpSpPr>
          <a:xfrm>
            <a:off x="2046208" y="1693877"/>
            <a:ext cx="700482" cy="574646"/>
            <a:chOff x="1923875" y="985707"/>
            <a:chExt cx="700482" cy="574646"/>
          </a:xfrm>
        </p:grpSpPr>
        <p:sp>
          <p:nvSpPr>
            <p:cNvPr id="26" name="Flowchart: Direct Access Storage 25">
              <a:extLst>
                <a:ext uri="{FF2B5EF4-FFF2-40B4-BE49-F238E27FC236}">
                  <a16:creationId xmlns:a16="http://schemas.microsoft.com/office/drawing/2014/main" id="{1C930977-5735-4101-9855-0CACB6654E6A}"/>
                </a:ext>
              </a:extLst>
            </p:cNvPr>
            <p:cNvSpPr/>
            <p:nvPr/>
          </p:nvSpPr>
          <p:spPr>
            <a:xfrm>
              <a:off x="1923875"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5" name="Flowchart: Direct Access Storage 24">
              <a:extLst>
                <a:ext uri="{FF2B5EF4-FFF2-40B4-BE49-F238E27FC236}">
                  <a16:creationId xmlns:a16="http://schemas.microsoft.com/office/drawing/2014/main" id="{DAC1C552-DAC0-4D86-AD46-F5781A447E5F}"/>
                </a:ext>
              </a:extLst>
            </p:cNvPr>
            <p:cNvSpPr/>
            <p:nvPr/>
          </p:nvSpPr>
          <p:spPr>
            <a:xfrm>
              <a:off x="2123813"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Flowchart: Direct Access Storage 26">
              <a:extLst>
                <a:ext uri="{FF2B5EF4-FFF2-40B4-BE49-F238E27FC236}">
                  <a16:creationId xmlns:a16="http://schemas.microsoft.com/office/drawing/2014/main" id="{BCEFAED7-9121-41FE-A237-E6DC61C609D6}"/>
                </a:ext>
              </a:extLst>
            </p:cNvPr>
            <p:cNvSpPr/>
            <p:nvPr/>
          </p:nvSpPr>
          <p:spPr>
            <a:xfrm>
              <a:off x="2323751" y="985707"/>
              <a:ext cx="300606" cy="574646"/>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sp>
        <p:nvSpPr>
          <p:cNvPr id="29" name="Callout: Quad Arrow 28">
            <a:extLst>
              <a:ext uri="{FF2B5EF4-FFF2-40B4-BE49-F238E27FC236}">
                <a16:creationId xmlns:a16="http://schemas.microsoft.com/office/drawing/2014/main" id="{36981509-7176-4E4D-97C6-EFD098011A0D}"/>
              </a:ext>
            </a:extLst>
          </p:cNvPr>
          <p:cNvSpPr/>
          <p:nvPr/>
        </p:nvSpPr>
        <p:spPr>
          <a:xfrm>
            <a:off x="846582" y="3947020"/>
            <a:ext cx="700481" cy="700481"/>
          </a:xfrm>
          <a:prstGeom prst="quadArrow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Arrow: Pentagon 29">
            <a:extLst>
              <a:ext uri="{FF2B5EF4-FFF2-40B4-BE49-F238E27FC236}">
                <a16:creationId xmlns:a16="http://schemas.microsoft.com/office/drawing/2014/main" id="{29661AFB-0F38-47BF-A691-E41524E0F67E}"/>
              </a:ext>
            </a:extLst>
          </p:cNvPr>
          <p:cNvSpPr/>
          <p:nvPr/>
        </p:nvSpPr>
        <p:spPr>
          <a:xfrm>
            <a:off x="1702258" y="3947020"/>
            <a:ext cx="1090571" cy="70048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Arrow: Chevron 31">
            <a:extLst>
              <a:ext uri="{FF2B5EF4-FFF2-40B4-BE49-F238E27FC236}">
                <a16:creationId xmlns:a16="http://schemas.microsoft.com/office/drawing/2014/main" id="{F971A69C-1AE8-4B99-A489-A0B7126EE12B}"/>
              </a:ext>
            </a:extLst>
          </p:cNvPr>
          <p:cNvSpPr/>
          <p:nvPr/>
        </p:nvSpPr>
        <p:spPr>
          <a:xfrm>
            <a:off x="2192658" y="3947019"/>
            <a:ext cx="429941" cy="700481"/>
          </a:xfrm>
          <a:prstGeom prst="chevron">
            <a:avLst>
              <a:gd name="adj" fmla="val 75365"/>
            </a:avLst>
          </a:prstGeom>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3" name="Arrow: U-Turn 32">
            <a:extLst>
              <a:ext uri="{FF2B5EF4-FFF2-40B4-BE49-F238E27FC236}">
                <a16:creationId xmlns:a16="http://schemas.microsoft.com/office/drawing/2014/main" id="{E4C6C7D8-61ED-49D5-B8F6-9F5A55FC009E}"/>
              </a:ext>
            </a:extLst>
          </p:cNvPr>
          <p:cNvSpPr/>
          <p:nvPr/>
        </p:nvSpPr>
        <p:spPr>
          <a:xfrm>
            <a:off x="2125904" y="4693998"/>
            <a:ext cx="700481" cy="584775"/>
          </a:xfrm>
          <a:prstGeom prst="utur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4" name="Arrow: Left-Right 33">
            <a:extLst>
              <a:ext uri="{FF2B5EF4-FFF2-40B4-BE49-F238E27FC236}">
                <a16:creationId xmlns:a16="http://schemas.microsoft.com/office/drawing/2014/main" id="{B8724E11-2CD0-4748-A690-58AD44640A08}"/>
              </a:ext>
            </a:extLst>
          </p:cNvPr>
          <p:cNvSpPr/>
          <p:nvPr/>
        </p:nvSpPr>
        <p:spPr>
          <a:xfrm>
            <a:off x="816590" y="4771579"/>
            <a:ext cx="1137340" cy="538295"/>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5" name="Arrow: Chevron 34">
            <a:extLst>
              <a:ext uri="{FF2B5EF4-FFF2-40B4-BE49-F238E27FC236}">
                <a16:creationId xmlns:a16="http://schemas.microsoft.com/office/drawing/2014/main" id="{D6A54C63-E049-44A4-9447-C364700BB05B}"/>
              </a:ext>
            </a:extLst>
          </p:cNvPr>
          <p:cNvSpPr/>
          <p:nvPr/>
        </p:nvSpPr>
        <p:spPr>
          <a:xfrm>
            <a:off x="1807457" y="3947019"/>
            <a:ext cx="429941" cy="700481"/>
          </a:xfrm>
          <a:prstGeom prst="chevron">
            <a:avLst>
              <a:gd name="adj" fmla="val 75365"/>
            </a:avLst>
          </a:prstGeom>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9" name="Flowchart: Manual Input 38">
            <a:extLst>
              <a:ext uri="{FF2B5EF4-FFF2-40B4-BE49-F238E27FC236}">
                <a16:creationId xmlns:a16="http://schemas.microsoft.com/office/drawing/2014/main" id="{012D2EEF-0C60-48B1-9F4B-B308D865BB9B}"/>
              </a:ext>
            </a:extLst>
          </p:cNvPr>
          <p:cNvSpPr/>
          <p:nvPr/>
        </p:nvSpPr>
        <p:spPr>
          <a:xfrm>
            <a:off x="9517480" y="2039581"/>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Analytics</a:t>
            </a:r>
          </a:p>
        </p:txBody>
      </p:sp>
      <p:sp>
        <p:nvSpPr>
          <p:cNvPr id="40" name="Flowchart: Manual Input 39">
            <a:extLst>
              <a:ext uri="{FF2B5EF4-FFF2-40B4-BE49-F238E27FC236}">
                <a16:creationId xmlns:a16="http://schemas.microsoft.com/office/drawing/2014/main" id="{B23BDBEB-DDD3-4E8C-AB32-3FFA5B9173C8}"/>
              </a:ext>
            </a:extLst>
          </p:cNvPr>
          <p:cNvSpPr/>
          <p:nvPr/>
        </p:nvSpPr>
        <p:spPr>
          <a:xfrm>
            <a:off x="9517479" y="3103926"/>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Reporting</a:t>
            </a:r>
          </a:p>
        </p:txBody>
      </p:sp>
      <p:sp>
        <p:nvSpPr>
          <p:cNvPr id="41" name="Flowchart: Manual Input 40">
            <a:extLst>
              <a:ext uri="{FF2B5EF4-FFF2-40B4-BE49-F238E27FC236}">
                <a16:creationId xmlns:a16="http://schemas.microsoft.com/office/drawing/2014/main" id="{626D253B-AECD-475D-855E-8B67C3CCB4B0}"/>
              </a:ext>
            </a:extLst>
          </p:cNvPr>
          <p:cNvSpPr/>
          <p:nvPr/>
        </p:nvSpPr>
        <p:spPr>
          <a:xfrm>
            <a:off x="9517478" y="4168271"/>
            <a:ext cx="1950441" cy="843093"/>
          </a:xfrm>
          <a:prstGeom prst="flowChartManualInp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Management Overview &amp; Input for Decisions</a:t>
            </a:r>
          </a:p>
        </p:txBody>
      </p:sp>
      <p:sp>
        <p:nvSpPr>
          <p:cNvPr id="43" name="Flowchart: Magnetic Disk 42">
            <a:extLst>
              <a:ext uri="{FF2B5EF4-FFF2-40B4-BE49-F238E27FC236}">
                <a16:creationId xmlns:a16="http://schemas.microsoft.com/office/drawing/2014/main" id="{242B4347-77D9-46DC-94EC-D3AB4783DAED}"/>
              </a:ext>
            </a:extLst>
          </p:cNvPr>
          <p:cNvSpPr/>
          <p:nvPr/>
        </p:nvSpPr>
        <p:spPr>
          <a:xfrm>
            <a:off x="5010056" y="2433235"/>
            <a:ext cx="2550253" cy="1070824"/>
          </a:xfrm>
          <a:prstGeom prst="flowChartMagneticDisk">
            <a:avLst/>
          </a:prstGeom>
          <a:solidFill>
            <a:schemeClr val="accent1">
              <a:lumMod val="50000"/>
            </a:schemeClr>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r>
              <a:rPr lang="en-US" dirty="0"/>
              <a:t>Build</a:t>
            </a:r>
          </a:p>
        </p:txBody>
      </p:sp>
      <p:sp>
        <p:nvSpPr>
          <p:cNvPr id="44" name="TextBox 43">
            <a:extLst>
              <a:ext uri="{FF2B5EF4-FFF2-40B4-BE49-F238E27FC236}">
                <a16:creationId xmlns:a16="http://schemas.microsoft.com/office/drawing/2014/main" id="{E5ED640D-5D03-48FD-A72C-0A4E709348E3}"/>
              </a:ext>
            </a:extLst>
          </p:cNvPr>
          <p:cNvSpPr txBox="1"/>
          <p:nvPr/>
        </p:nvSpPr>
        <p:spPr>
          <a:xfrm>
            <a:off x="5216284" y="5086354"/>
            <a:ext cx="2137796" cy="584775"/>
          </a:xfrm>
          <a:prstGeom prst="rect">
            <a:avLst/>
          </a:prstGeom>
          <a:noFill/>
        </p:spPr>
        <p:txBody>
          <a:bodyPr wrap="square" rtlCol="0">
            <a:spAutoFit/>
          </a:bodyPr>
          <a:lstStyle/>
          <a:p>
            <a:pPr algn="ctr"/>
            <a:r>
              <a:rPr lang="en-US" sz="1600" b="1" dirty="0"/>
              <a:t>META </a:t>
            </a:r>
          </a:p>
          <a:p>
            <a:pPr algn="ctr"/>
            <a:r>
              <a:rPr lang="en-US" sz="1600" dirty="0"/>
              <a:t>Metadata Repository</a:t>
            </a:r>
            <a:endParaRPr lang="en-US" sz="1600" b="1" dirty="0"/>
          </a:p>
        </p:txBody>
      </p:sp>
      <p:pic>
        <p:nvPicPr>
          <p:cNvPr id="52" name="Graphic 51" descr="Man">
            <a:extLst>
              <a:ext uri="{FF2B5EF4-FFF2-40B4-BE49-F238E27FC236}">
                <a16:creationId xmlns:a16="http://schemas.microsoft.com/office/drawing/2014/main" id="{8D58B565-4FDE-4043-9369-D909FC4D2C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2193" y="2838148"/>
            <a:ext cx="457200" cy="457200"/>
          </a:xfrm>
          <a:prstGeom prst="rect">
            <a:avLst/>
          </a:prstGeom>
        </p:spPr>
      </p:pic>
      <p:pic>
        <p:nvPicPr>
          <p:cNvPr id="66" name="Graphic 65" descr="Man">
            <a:extLst>
              <a:ext uri="{FF2B5EF4-FFF2-40B4-BE49-F238E27FC236}">
                <a16:creationId xmlns:a16="http://schemas.microsoft.com/office/drawing/2014/main" id="{7CEF1971-93E0-4B39-A479-615C753606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2193" y="4236798"/>
            <a:ext cx="457200" cy="457200"/>
          </a:xfrm>
          <a:prstGeom prst="rect">
            <a:avLst/>
          </a:prstGeom>
        </p:spPr>
      </p:pic>
      <p:sp>
        <p:nvSpPr>
          <p:cNvPr id="2" name="TextBox 1">
            <a:extLst>
              <a:ext uri="{FF2B5EF4-FFF2-40B4-BE49-F238E27FC236}">
                <a16:creationId xmlns:a16="http://schemas.microsoft.com/office/drawing/2014/main" id="{EB06D077-F624-46B0-A388-D1326143A7C6}"/>
              </a:ext>
            </a:extLst>
          </p:cNvPr>
          <p:cNvSpPr txBox="1"/>
          <p:nvPr/>
        </p:nvSpPr>
        <p:spPr>
          <a:xfrm>
            <a:off x="5969197" y="2878692"/>
            <a:ext cx="1040235" cy="369332"/>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latin typeface="Gill Sans Nova Ultra Bold" panose="020B0604020202020204" pitchFamily="34" charset="0"/>
                <a:ea typeface="Adobe Gothic Std B" panose="020B0800000000000000" pitchFamily="34" charset="-128"/>
              </a:rPr>
              <a:t>META</a:t>
            </a:r>
          </a:p>
        </p:txBody>
      </p:sp>
      <p:sp>
        <p:nvSpPr>
          <p:cNvPr id="47" name="TextBox 46">
            <a:extLst>
              <a:ext uri="{FF2B5EF4-FFF2-40B4-BE49-F238E27FC236}">
                <a16:creationId xmlns:a16="http://schemas.microsoft.com/office/drawing/2014/main" id="{37EBB5D9-A4E1-43DC-8010-3792CABBA192}"/>
              </a:ext>
            </a:extLst>
          </p:cNvPr>
          <p:cNvSpPr txBox="1"/>
          <p:nvPr/>
        </p:nvSpPr>
        <p:spPr>
          <a:xfrm>
            <a:off x="5969197" y="3594504"/>
            <a:ext cx="1040235" cy="369332"/>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latin typeface="Gill Sans Nova Ultra Bold" panose="020B0604020202020204" pitchFamily="34" charset="0"/>
                <a:ea typeface="Adobe Gothic Std B" panose="020B0800000000000000" pitchFamily="34" charset="-128"/>
              </a:rPr>
              <a:t>META</a:t>
            </a:r>
          </a:p>
        </p:txBody>
      </p:sp>
      <p:sp>
        <p:nvSpPr>
          <p:cNvPr id="48" name="TextBox 47">
            <a:extLst>
              <a:ext uri="{FF2B5EF4-FFF2-40B4-BE49-F238E27FC236}">
                <a16:creationId xmlns:a16="http://schemas.microsoft.com/office/drawing/2014/main" id="{763949AE-856E-4288-9C84-4D0DC341854B}"/>
              </a:ext>
            </a:extLst>
          </p:cNvPr>
          <p:cNvSpPr txBox="1"/>
          <p:nvPr/>
        </p:nvSpPr>
        <p:spPr>
          <a:xfrm>
            <a:off x="5969197" y="4287465"/>
            <a:ext cx="1040235" cy="369332"/>
          </a:xfrm>
          <a:prstGeom prst="rect">
            <a:avLst/>
          </a:prstGeom>
          <a:noFill/>
          <a:ln>
            <a:noFill/>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solidFill>
                  <a:schemeClr val="bg1"/>
                </a:solidFill>
                <a:latin typeface="Gill Sans Nova Ultra Bold" panose="020B0604020202020204" pitchFamily="34" charset="0"/>
                <a:ea typeface="Adobe Gothic Std B" panose="020B0800000000000000" pitchFamily="34" charset="-128"/>
              </a:rPr>
              <a:t>META</a:t>
            </a:r>
          </a:p>
        </p:txBody>
      </p:sp>
      <p:grpSp>
        <p:nvGrpSpPr>
          <p:cNvPr id="6" name="Group 5">
            <a:extLst>
              <a:ext uri="{FF2B5EF4-FFF2-40B4-BE49-F238E27FC236}">
                <a16:creationId xmlns:a16="http://schemas.microsoft.com/office/drawing/2014/main" id="{4DD942B2-8373-4FA6-8C50-CA089183B0D6}"/>
              </a:ext>
            </a:extLst>
          </p:cNvPr>
          <p:cNvGrpSpPr/>
          <p:nvPr/>
        </p:nvGrpSpPr>
        <p:grpSpPr>
          <a:xfrm>
            <a:off x="7920685" y="2994174"/>
            <a:ext cx="1045916" cy="1200659"/>
            <a:chOff x="7942349" y="3064949"/>
            <a:chExt cx="1045916" cy="1200659"/>
          </a:xfrm>
          <a:solidFill>
            <a:schemeClr val="accent1">
              <a:lumMod val="50000"/>
            </a:schemeClr>
          </a:solidFill>
        </p:grpSpPr>
        <p:sp>
          <p:nvSpPr>
            <p:cNvPr id="59" name="Arrow: Right 58">
              <a:extLst>
                <a:ext uri="{FF2B5EF4-FFF2-40B4-BE49-F238E27FC236}">
                  <a16:creationId xmlns:a16="http://schemas.microsoft.com/office/drawing/2014/main" id="{6D1E55A0-BB4B-4ADA-B252-2FDA4ABF108C}"/>
                </a:ext>
              </a:extLst>
            </p:cNvPr>
            <p:cNvSpPr/>
            <p:nvPr/>
          </p:nvSpPr>
          <p:spPr>
            <a:xfrm rot="2006910" flipV="1">
              <a:off x="7942349" y="3720324"/>
              <a:ext cx="1036040" cy="545284"/>
            </a:xfrm>
            <a:prstGeom prst="rightArrow">
              <a:avLst/>
            </a:prstGeom>
            <a:grp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Arrow: Right 49">
              <a:extLst>
                <a:ext uri="{FF2B5EF4-FFF2-40B4-BE49-F238E27FC236}">
                  <a16:creationId xmlns:a16="http://schemas.microsoft.com/office/drawing/2014/main" id="{CB546E8B-8D6C-4938-A194-47947FAE2896}"/>
                </a:ext>
              </a:extLst>
            </p:cNvPr>
            <p:cNvSpPr/>
            <p:nvPr/>
          </p:nvSpPr>
          <p:spPr>
            <a:xfrm rot="19593090">
              <a:off x="7950739" y="3064949"/>
              <a:ext cx="1036040" cy="545284"/>
            </a:xfrm>
            <a:prstGeom prst="rightArrow">
              <a:avLst/>
            </a:prstGeom>
            <a:grp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Arrow: Right 50">
              <a:extLst>
                <a:ext uri="{FF2B5EF4-FFF2-40B4-BE49-F238E27FC236}">
                  <a16:creationId xmlns:a16="http://schemas.microsoft.com/office/drawing/2014/main" id="{BFCAE290-DF21-4967-A7AF-70AE3DA2E6A6}"/>
                </a:ext>
              </a:extLst>
            </p:cNvPr>
            <p:cNvSpPr/>
            <p:nvPr/>
          </p:nvSpPr>
          <p:spPr>
            <a:xfrm>
              <a:off x="7952225" y="3388966"/>
              <a:ext cx="1036040" cy="545284"/>
            </a:xfrm>
            <a:prstGeom prst="rightArrow">
              <a:avLst/>
            </a:prstGeom>
            <a:grp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4" name="Arrow: Chevron 63">
            <a:extLst>
              <a:ext uri="{FF2B5EF4-FFF2-40B4-BE49-F238E27FC236}">
                <a16:creationId xmlns:a16="http://schemas.microsoft.com/office/drawing/2014/main" id="{18078982-C1FC-4275-B6F2-2B38C3D97FF1}"/>
              </a:ext>
            </a:extLst>
          </p:cNvPr>
          <p:cNvSpPr/>
          <p:nvPr/>
        </p:nvSpPr>
        <p:spPr>
          <a:xfrm>
            <a:off x="3488906" y="2301537"/>
            <a:ext cx="861700" cy="2656171"/>
          </a:xfrm>
          <a:prstGeom prst="chevron">
            <a:avLst>
              <a:gd name="adj" fmla="val 71418"/>
            </a:avLst>
          </a:prstGeom>
          <a:solidFill>
            <a:schemeClr val="accent1">
              <a:lumMod val="5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74" name="TextBox 73">
            <a:extLst>
              <a:ext uri="{FF2B5EF4-FFF2-40B4-BE49-F238E27FC236}">
                <a16:creationId xmlns:a16="http://schemas.microsoft.com/office/drawing/2014/main" id="{7C47D62C-DC0E-4445-B262-F78806E578D0}"/>
              </a:ext>
            </a:extLst>
          </p:cNvPr>
          <p:cNvSpPr txBox="1"/>
          <p:nvPr/>
        </p:nvSpPr>
        <p:spPr>
          <a:xfrm>
            <a:off x="7801361" y="5078425"/>
            <a:ext cx="2183671" cy="584775"/>
          </a:xfrm>
          <a:prstGeom prst="rect">
            <a:avLst/>
          </a:prstGeom>
          <a:noFill/>
        </p:spPr>
        <p:txBody>
          <a:bodyPr wrap="square" rtlCol="0">
            <a:spAutoFit/>
          </a:bodyPr>
          <a:lstStyle/>
          <a:p>
            <a:r>
              <a:rPr lang="en-US" sz="1600" dirty="0"/>
              <a:t>- with unified</a:t>
            </a:r>
          </a:p>
          <a:p>
            <a:r>
              <a:rPr lang="en-US" sz="1600" dirty="0"/>
              <a:t>export interfaces</a:t>
            </a:r>
          </a:p>
        </p:txBody>
      </p:sp>
    </p:spTree>
    <p:extLst>
      <p:ext uri="{BB962C8B-B14F-4D97-AF65-F5344CB8AC3E}">
        <p14:creationId xmlns:p14="http://schemas.microsoft.com/office/powerpoint/2010/main" val="177248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F13B9D-185F-417F-8DA6-2D756170B879}"/>
              </a:ext>
            </a:extLst>
          </p:cNvPr>
          <p:cNvSpPr>
            <a:spLocks noGrp="1"/>
          </p:cNvSpPr>
          <p:nvPr>
            <p:ph type="title"/>
          </p:nvPr>
        </p:nvSpPr>
        <p:spPr>
          <a:xfrm>
            <a:off x="326471" y="188957"/>
            <a:ext cx="10515600" cy="796750"/>
          </a:xfrm>
        </p:spPr>
        <p:txBody>
          <a:bodyPr/>
          <a:lstStyle/>
          <a:p>
            <a:r>
              <a:rPr lang="en-US" dirty="0"/>
              <a:t>Process</a:t>
            </a:r>
          </a:p>
        </p:txBody>
      </p:sp>
      <p:graphicFrame>
        <p:nvGraphicFramePr>
          <p:cNvPr id="5" name="Diagram 4">
            <a:extLst>
              <a:ext uri="{FF2B5EF4-FFF2-40B4-BE49-F238E27FC236}">
                <a16:creationId xmlns:a16="http://schemas.microsoft.com/office/drawing/2014/main" id="{1EB17C2C-EAC3-4C91-9196-EF0333C13062}"/>
              </a:ext>
            </a:extLst>
          </p:cNvPr>
          <p:cNvGraphicFramePr/>
          <p:nvPr>
            <p:extLst>
              <p:ext uri="{D42A27DB-BD31-4B8C-83A1-F6EECF244321}">
                <p14:modId xmlns:p14="http://schemas.microsoft.com/office/powerpoint/2010/main" val="674064328"/>
              </p:ext>
            </p:extLst>
          </p:nvPr>
        </p:nvGraphicFramePr>
        <p:xfrm>
          <a:off x="0" y="453006"/>
          <a:ext cx="12192000" cy="618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10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180</TotalTime>
  <Words>1153</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Gill Sans Nova Ultra Bold</vt:lpstr>
      <vt:lpstr>Wingdings</vt:lpstr>
      <vt:lpstr>Office Theme</vt:lpstr>
      <vt:lpstr>Auto-generated Evolving Metadata Repository</vt:lpstr>
      <vt:lpstr>Quick Facts</vt:lpstr>
      <vt:lpstr>PowerPoint Presentation</vt:lpstr>
      <vt:lpstr>PowerPoint Presentation</vt:lpstr>
      <vt:lpstr>PowerPoint Presentation</vt:lpstr>
      <vt:lpstr>Data and Metadata Management without META</vt:lpstr>
      <vt:lpstr>Data and Metadata Management with META</vt:lpstr>
      <vt:lpstr>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Korous</dc:creator>
  <cp:lastModifiedBy>Lukas Korous</cp:lastModifiedBy>
  <cp:revision>22</cp:revision>
  <dcterms:created xsi:type="dcterms:W3CDTF">2019-06-30T12:37:32Z</dcterms:created>
  <dcterms:modified xsi:type="dcterms:W3CDTF">2019-06-30T15:37:56Z</dcterms:modified>
</cp:coreProperties>
</file>