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1" r:id="rId4"/>
    <p:sldId id="272" r:id="rId5"/>
    <p:sldId id="273" r:id="rId6"/>
    <p:sldId id="274" r:id="rId7"/>
    <p:sldId id="275" r:id="rId8"/>
    <p:sldId id="276" r:id="rId9"/>
    <p:sldId id="261"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A50C2"/>
    <a:srgbClr val="387EF5"/>
    <a:srgbClr val="2DAC00"/>
    <a:srgbClr val="C1FFAC"/>
    <a:srgbClr val="FFA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2" autoAdjust="0"/>
    <p:restoredTop sz="94660"/>
  </p:normalViewPr>
  <p:slideViewPr>
    <p:cSldViewPr snapToGrid="0">
      <p:cViewPr>
        <p:scale>
          <a:sx n="100" d="100"/>
          <a:sy n="100" d="100"/>
        </p:scale>
        <p:origin x="624" y="9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C9BBD7-BF9F-4E67-8BB4-C4DE3CEEE949}"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42E3-CC32-4D09-B1B9-5FC33F394008}" type="slidenum">
              <a:rPr lang="en-US" smtClean="0"/>
              <a:t>‹#›</a:t>
            </a:fld>
            <a:endParaRPr lang="en-US"/>
          </a:p>
        </p:txBody>
      </p:sp>
    </p:spTree>
    <p:extLst>
      <p:ext uri="{BB962C8B-B14F-4D97-AF65-F5344CB8AC3E}">
        <p14:creationId xmlns:p14="http://schemas.microsoft.com/office/powerpoint/2010/main" val="114908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9BBD7-BF9F-4E67-8BB4-C4DE3CEEE949}"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42E3-CC32-4D09-B1B9-5FC33F394008}" type="slidenum">
              <a:rPr lang="en-US" smtClean="0"/>
              <a:t>‹#›</a:t>
            </a:fld>
            <a:endParaRPr lang="en-US"/>
          </a:p>
        </p:txBody>
      </p:sp>
    </p:spTree>
    <p:extLst>
      <p:ext uri="{BB962C8B-B14F-4D97-AF65-F5344CB8AC3E}">
        <p14:creationId xmlns:p14="http://schemas.microsoft.com/office/powerpoint/2010/main" val="62935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9BBD7-BF9F-4E67-8BB4-C4DE3CEEE949}"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42E3-CC32-4D09-B1B9-5FC33F394008}" type="slidenum">
              <a:rPr lang="en-US" smtClean="0"/>
              <a:t>‹#›</a:t>
            </a:fld>
            <a:endParaRPr lang="en-US"/>
          </a:p>
        </p:txBody>
      </p:sp>
    </p:spTree>
    <p:extLst>
      <p:ext uri="{BB962C8B-B14F-4D97-AF65-F5344CB8AC3E}">
        <p14:creationId xmlns:p14="http://schemas.microsoft.com/office/powerpoint/2010/main" val="584771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9BBD7-BF9F-4E67-8BB4-C4DE3CEEE949}"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42E3-CC32-4D09-B1B9-5FC33F394008}" type="slidenum">
              <a:rPr lang="en-US" smtClean="0"/>
              <a:t>‹#›</a:t>
            </a:fld>
            <a:endParaRPr lang="en-US"/>
          </a:p>
        </p:txBody>
      </p:sp>
    </p:spTree>
    <p:extLst>
      <p:ext uri="{BB962C8B-B14F-4D97-AF65-F5344CB8AC3E}">
        <p14:creationId xmlns:p14="http://schemas.microsoft.com/office/powerpoint/2010/main" val="2296782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C9BBD7-BF9F-4E67-8BB4-C4DE3CEEE949}"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42E3-CC32-4D09-B1B9-5FC33F394008}" type="slidenum">
              <a:rPr lang="en-US" smtClean="0"/>
              <a:t>‹#›</a:t>
            </a:fld>
            <a:endParaRPr lang="en-US"/>
          </a:p>
        </p:txBody>
      </p:sp>
    </p:spTree>
    <p:extLst>
      <p:ext uri="{BB962C8B-B14F-4D97-AF65-F5344CB8AC3E}">
        <p14:creationId xmlns:p14="http://schemas.microsoft.com/office/powerpoint/2010/main" val="336905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C9BBD7-BF9F-4E67-8BB4-C4DE3CEEE949}"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E42E3-CC32-4D09-B1B9-5FC33F394008}" type="slidenum">
              <a:rPr lang="en-US" smtClean="0"/>
              <a:t>‹#›</a:t>
            </a:fld>
            <a:endParaRPr lang="en-US"/>
          </a:p>
        </p:txBody>
      </p:sp>
    </p:spTree>
    <p:extLst>
      <p:ext uri="{BB962C8B-B14F-4D97-AF65-F5344CB8AC3E}">
        <p14:creationId xmlns:p14="http://schemas.microsoft.com/office/powerpoint/2010/main" val="287909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9BBD7-BF9F-4E67-8BB4-C4DE3CEEE949}" type="datetimeFigureOut">
              <a:rPr lang="en-US" smtClean="0"/>
              <a:t>5/18/2019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2E42E3-CC32-4D09-B1B9-5FC33F394008}" type="slidenum">
              <a:rPr lang="en-US" smtClean="0"/>
              <a:t>‹#›</a:t>
            </a:fld>
            <a:endParaRPr lang="en-US"/>
          </a:p>
        </p:txBody>
      </p:sp>
    </p:spTree>
    <p:extLst>
      <p:ext uri="{BB962C8B-B14F-4D97-AF65-F5344CB8AC3E}">
        <p14:creationId xmlns:p14="http://schemas.microsoft.com/office/powerpoint/2010/main" val="418772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C9BBD7-BF9F-4E67-8BB4-C4DE3CEEE949}" type="datetimeFigureOut">
              <a:rPr lang="en-US" smtClean="0"/>
              <a:t>5/18/2019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2E42E3-CC32-4D09-B1B9-5FC33F394008}" type="slidenum">
              <a:rPr lang="en-US" smtClean="0"/>
              <a:t>‹#›</a:t>
            </a:fld>
            <a:endParaRPr lang="en-US"/>
          </a:p>
        </p:txBody>
      </p:sp>
    </p:spTree>
    <p:extLst>
      <p:ext uri="{BB962C8B-B14F-4D97-AF65-F5344CB8AC3E}">
        <p14:creationId xmlns:p14="http://schemas.microsoft.com/office/powerpoint/2010/main" val="326272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9BBD7-BF9F-4E67-8BB4-C4DE3CEEE949}" type="datetimeFigureOut">
              <a:rPr lang="en-US" smtClean="0"/>
              <a:t>5/18/2019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2E42E3-CC32-4D09-B1B9-5FC33F394008}" type="slidenum">
              <a:rPr lang="en-US" smtClean="0"/>
              <a:t>‹#›</a:t>
            </a:fld>
            <a:endParaRPr lang="en-US"/>
          </a:p>
        </p:txBody>
      </p:sp>
    </p:spTree>
    <p:extLst>
      <p:ext uri="{BB962C8B-B14F-4D97-AF65-F5344CB8AC3E}">
        <p14:creationId xmlns:p14="http://schemas.microsoft.com/office/powerpoint/2010/main" val="304002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9BBD7-BF9F-4E67-8BB4-C4DE3CEEE949}"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E42E3-CC32-4D09-B1B9-5FC33F394008}" type="slidenum">
              <a:rPr lang="en-US" smtClean="0"/>
              <a:t>‹#›</a:t>
            </a:fld>
            <a:endParaRPr lang="en-US"/>
          </a:p>
        </p:txBody>
      </p:sp>
    </p:spTree>
    <p:extLst>
      <p:ext uri="{BB962C8B-B14F-4D97-AF65-F5344CB8AC3E}">
        <p14:creationId xmlns:p14="http://schemas.microsoft.com/office/powerpoint/2010/main" val="287535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9BBD7-BF9F-4E67-8BB4-C4DE3CEEE949}"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E42E3-CC32-4D09-B1B9-5FC33F394008}" type="slidenum">
              <a:rPr lang="en-US" smtClean="0"/>
              <a:t>‹#›</a:t>
            </a:fld>
            <a:endParaRPr lang="en-US"/>
          </a:p>
        </p:txBody>
      </p:sp>
    </p:spTree>
    <p:extLst>
      <p:ext uri="{BB962C8B-B14F-4D97-AF65-F5344CB8AC3E}">
        <p14:creationId xmlns:p14="http://schemas.microsoft.com/office/powerpoint/2010/main" val="149089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9BBD7-BF9F-4E67-8BB4-C4DE3CEEE949}" type="datetimeFigureOut">
              <a:rPr lang="en-US" smtClean="0"/>
              <a:t>5/18/2019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https://www.schedulogy.com</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E42E3-CC32-4D09-B1B9-5FC33F394008}" type="slidenum">
              <a:rPr lang="en-US" smtClean="0"/>
              <a:t>‹#›</a:t>
            </a:fld>
            <a:endParaRPr lang="en-US"/>
          </a:p>
        </p:txBody>
      </p:sp>
    </p:spTree>
    <p:extLst>
      <p:ext uri="{BB962C8B-B14F-4D97-AF65-F5344CB8AC3E}">
        <p14:creationId xmlns:p14="http://schemas.microsoft.com/office/powerpoint/2010/main" val="3057646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4736"/>
          </a:xfrm>
          <a:prstGeom prst="rect">
            <a:avLst/>
          </a:prstGeom>
        </p:spPr>
      </p:pic>
      <p:sp>
        <p:nvSpPr>
          <p:cNvPr id="4" name="TextBox 3"/>
          <p:cNvSpPr txBox="1"/>
          <p:nvPr/>
        </p:nvSpPr>
        <p:spPr>
          <a:xfrm>
            <a:off x="127491" y="48356"/>
            <a:ext cx="2589335" cy="461665"/>
          </a:xfrm>
          <a:prstGeom prst="rect">
            <a:avLst/>
          </a:prstGeom>
          <a:noFill/>
        </p:spPr>
        <p:txBody>
          <a:bodyPr wrap="square" rtlCol="0">
            <a:spAutoFit/>
          </a:bodyPr>
          <a:lstStyle/>
          <a:p>
            <a:r>
              <a:rPr lang="en-US" sz="2400" dirty="0">
                <a:solidFill>
                  <a:schemeClr val="bg1"/>
                </a:solidFill>
                <a:latin typeface="Compasse Light" panose="020B0506020203040204" pitchFamily="34" charset="0"/>
              </a:rPr>
              <a:t>     SCHEDULOGY</a:t>
            </a:r>
            <a:endParaRPr lang="en-US" sz="1400" dirty="0">
              <a:solidFill>
                <a:schemeClr val="bg1"/>
              </a:solidFill>
              <a:latin typeface="Compasse Light" panose="020B050602020304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4" y="74225"/>
            <a:ext cx="406285" cy="406285"/>
          </a:xfrm>
          <a:prstGeom prst="rect">
            <a:avLst/>
          </a:prstGeom>
        </p:spPr>
      </p:pic>
      <p:sp>
        <p:nvSpPr>
          <p:cNvPr id="11" name="Rectangle 10"/>
          <p:cNvSpPr/>
          <p:nvPr/>
        </p:nvSpPr>
        <p:spPr>
          <a:xfrm>
            <a:off x="161925" y="1738995"/>
            <a:ext cx="11868150" cy="1569660"/>
          </a:xfrm>
          <a:prstGeom prst="rect">
            <a:avLst/>
          </a:prstGeom>
        </p:spPr>
        <p:txBody>
          <a:bodyPr wrap="square">
            <a:spAutoFit/>
          </a:bodyPr>
          <a:lstStyle/>
          <a:p>
            <a:pPr algn="ctr"/>
            <a:r>
              <a:rPr lang="en-US" sz="3200" dirty="0">
                <a:latin typeface="Compasse Light" panose="020B0506020203040204" pitchFamily="34" charset="0"/>
              </a:rPr>
              <a:t>Power of Scheduling Algorithms</a:t>
            </a:r>
          </a:p>
          <a:p>
            <a:pPr algn="ctr"/>
            <a:r>
              <a:rPr lang="en-US" sz="3200" dirty="0">
                <a:latin typeface="Compasse Light" panose="020B0506020203040204" pitchFamily="34" charset="0"/>
              </a:rPr>
              <a:t>for</a:t>
            </a:r>
          </a:p>
          <a:p>
            <a:pPr algn="ctr"/>
            <a:r>
              <a:rPr lang="en-US" sz="3200" dirty="0">
                <a:latin typeface="Compasse Light" panose="020B0506020203040204" pitchFamily="34" charset="0"/>
              </a:rPr>
              <a:t>Task &amp; Project Management</a:t>
            </a:r>
          </a:p>
        </p:txBody>
      </p:sp>
      <p:sp>
        <p:nvSpPr>
          <p:cNvPr id="7" name="Rectangle 6"/>
          <p:cNvSpPr/>
          <p:nvPr/>
        </p:nvSpPr>
        <p:spPr>
          <a:xfrm>
            <a:off x="161925" y="4397878"/>
            <a:ext cx="11868150" cy="584775"/>
          </a:xfrm>
          <a:prstGeom prst="rect">
            <a:avLst/>
          </a:prstGeom>
        </p:spPr>
        <p:txBody>
          <a:bodyPr wrap="square">
            <a:spAutoFit/>
          </a:bodyPr>
          <a:lstStyle/>
          <a:p>
            <a:pPr algn="ctr"/>
            <a:r>
              <a:rPr lang="en-US" sz="3200" dirty="0">
                <a:solidFill>
                  <a:srgbClr val="0A50C2"/>
                </a:solidFill>
                <a:latin typeface="Compasse Light" panose="020B0506020203040204" pitchFamily="34" charset="0"/>
              </a:rPr>
              <a:t>How is SCHEDULOGY different?</a:t>
            </a:r>
          </a:p>
        </p:txBody>
      </p:sp>
      <p:sp>
        <p:nvSpPr>
          <p:cNvPr id="10" name="TextBox 9"/>
          <p:cNvSpPr txBox="1"/>
          <p:nvPr/>
        </p:nvSpPr>
        <p:spPr>
          <a:xfrm>
            <a:off x="4545874" y="6071877"/>
            <a:ext cx="3100251" cy="461665"/>
          </a:xfrm>
          <a:prstGeom prst="rect">
            <a:avLst/>
          </a:prstGeom>
          <a:noFill/>
        </p:spPr>
        <p:txBody>
          <a:bodyPr wrap="square" rtlCol="0">
            <a:spAutoFit/>
          </a:bodyPr>
          <a:lstStyle/>
          <a:p>
            <a:pPr algn="ctr"/>
            <a:r>
              <a:rPr lang="en-US" sz="2000" dirty="0">
                <a:solidFill>
                  <a:srgbClr val="0A50C2"/>
                </a:solidFill>
              </a:rPr>
              <a:t>www.</a:t>
            </a:r>
            <a:r>
              <a:rPr lang="en-US" sz="2400" b="1" dirty="0">
                <a:solidFill>
                  <a:srgbClr val="0A50C2"/>
                </a:solidFill>
              </a:rPr>
              <a:t>schedulogy</a:t>
            </a:r>
            <a:r>
              <a:rPr lang="en-US" sz="2000" dirty="0">
                <a:solidFill>
                  <a:srgbClr val="0A50C2"/>
                </a:solidFill>
              </a:rPr>
              <a:t>.com</a:t>
            </a:r>
          </a:p>
        </p:txBody>
      </p:sp>
    </p:spTree>
    <p:extLst>
      <p:ext uri="{BB962C8B-B14F-4D97-AF65-F5344CB8AC3E}">
        <p14:creationId xmlns:p14="http://schemas.microsoft.com/office/powerpoint/2010/main" val="3416172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4736"/>
          </a:xfrm>
          <a:prstGeom prst="rect">
            <a:avLst/>
          </a:prstGeom>
        </p:spPr>
      </p:pic>
      <p:sp>
        <p:nvSpPr>
          <p:cNvPr id="4" name="TextBox 3"/>
          <p:cNvSpPr txBox="1"/>
          <p:nvPr/>
        </p:nvSpPr>
        <p:spPr>
          <a:xfrm>
            <a:off x="127491" y="48356"/>
            <a:ext cx="2589335" cy="461665"/>
          </a:xfrm>
          <a:prstGeom prst="rect">
            <a:avLst/>
          </a:prstGeom>
          <a:noFill/>
        </p:spPr>
        <p:txBody>
          <a:bodyPr wrap="square" rtlCol="0">
            <a:spAutoFit/>
          </a:bodyPr>
          <a:lstStyle/>
          <a:p>
            <a:r>
              <a:rPr lang="en-US" sz="2400" dirty="0">
                <a:solidFill>
                  <a:schemeClr val="bg1"/>
                </a:solidFill>
                <a:latin typeface="Compasse Light" panose="020B0506020203040204" pitchFamily="34" charset="0"/>
              </a:rPr>
              <a:t>     SCHEDULOGY</a:t>
            </a:r>
            <a:endParaRPr lang="en-US" sz="1400" dirty="0">
              <a:solidFill>
                <a:schemeClr val="bg1"/>
              </a:solidFill>
              <a:latin typeface="Compasse Light" panose="020B050602020304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4" y="74225"/>
            <a:ext cx="406285" cy="406285"/>
          </a:xfrm>
          <a:prstGeom prst="rect">
            <a:avLst/>
          </a:prstGeom>
        </p:spPr>
      </p:pic>
      <p:sp>
        <p:nvSpPr>
          <p:cNvPr id="11" name="Rectangle 10"/>
          <p:cNvSpPr/>
          <p:nvPr/>
        </p:nvSpPr>
        <p:spPr>
          <a:xfrm>
            <a:off x="161925" y="933899"/>
            <a:ext cx="11868150" cy="584775"/>
          </a:xfrm>
          <a:prstGeom prst="rect">
            <a:avLst/>
          </a:prstGeom>
        </p:spPr>
        <p:txBody>
          <a:bodyPr wrap="square">
            <a:spAutoFit/>
          </a:bodyPr>
          <a:lstStyle/>
          <a:p>
            <a:pPr algn="ctr"/>
            <a:r>
              <a:rPr lang="en-US" sz="3200" dirty="0">
                <a:latin typeface="Compasse Light" panose="020B0506020203040204" pitchFamily="34" charset="0"/>
              </a:rPr>
              <a:t>Use Case #2 – Handling Task Dependencies</a:t>
            </a:r>
          </a:p>
        </p:txBody>
      </p:sp>
      <p:sp>
        <p:nvSpPr>
          <p:cNvPr id="5" name="TextBox 4"/>
          <p:cNvSpPr txBox="1"/>
          <p:nvPr/>
        </p:nvSpPr>
        <p:spPr>
          <a:xfrm>
            <a:off x="1803400" y="2020835"/>
            <a:ext cx="8940800" cy="3477875"/>
          </a:xfrm>
          <a:prstGeom prst="rect">
            <a:avLst/>
          </a:prstGeom>
          <a:noFill/>
        </p:spPr>
        <p:txBody>
          <a:bodyPr wrap="square" rtlCol="0">
            <a:spAutoFit/>
          </a:bodyPr>
          <a:lstStyle/>
          <a:p>
            <a:r>
              <a:rPr lang="en-US" sz="2200" dirty="0">
                <a:latin typeface="Compasse Light" panose="020B0506020203040204" pitchFamily="34" charset="0"/>
              </a:rPr>
              <a:t>Task Management in a large team is a very complex problem to solve due to inter-task dependencies between tasks performed by different people.</a:t>
            </a:r>
          </a:p>
          <a:p>
            <a:endParaRPr lang="en-US" sz="2200" dirty="0">
              <a:latin typeface="Compasse Light" panose="020B0506020203040204" pitchFamily="34" charset="0"/>
            </a:endParaRPr>
          </a:p>
          <a:p>
            <a:r>
              <a:rPr lang="en-US" sz="2200" dirty="0">
                <a:latin typeface="Compasse Light" panose="020B0506020203040204" pitchFamily="34" charset="0"/>
              </a:rPr>
              <a:t>Such problems arise typically in manufacturing, shift scheduling, production planning, and powerful algorithms have been developed for exactly those purposes.</a:t>
            </a:r>
          </a:p>
          <a:p>
            <a:endParaRPr lang="en-US" sz="2200" dirty="0">
              <a:latin typeface="Compasse Light" panose="020B0506020203040204" pitchFamily="34" charset="0"/>
            </a:endParaRPr>
          </a:p>
          <a:p>
            <a:r>
              <a:rPr lang="en-US" sz="2200" dirty="0">
                <a:latin typeface="Compasse Light" panose="020B0506020203040204" pitchFamily="34" charset="0"/>
              </a:rPr>
              <a:t>SCHEDULOGY leverages these algorithms, to improve teamwork and effectivity in natural environment where individual and dependent work steps are highly distributed among members of the team.</a:t>
            </a:r>
          </a:p>
        </p:txBody>
      </p:sp>
      <p:sp>
        <p:nvSpPr>
          <p:cNvPr id="7" name="TextBox 6"/>
          <p:cNvSpPr txBox="1"/>
          <p:nvPr/>
        </p:nvSpPr>
        <p:spPr>
          <a:xfrm>
            <a:off x="10324699" y="6565612"/>
            <a:ext cx="1867301" cy="292388"/>
          </a:xfrm>
          <a:prstGeom prst="rect">
            <a:avLst/>
          </a:prstGeom>
          <a:noFill/>
        </p:spPr>
        <p:txBody>
          <a:bodyPr wrap="square" rtlCol="0">
            <a:spAutoFit/>
          </a:bodyPr>
          <a:lstStyle/>
          <a:p>
            <a:pPr algn="ctr"/>
            <a:r>
              <a:rPr lang="en-US" sz="1300" dirty="0">
                <a:solidFill>
                  <a:srgbClr val="387EF5"/>
                </a:solidFill>
              </a:rPr>
              <a:t>www.schedulogy.com</a:t>
            </a:r>
          </a:p>
        </p:txBody>
      </p:sp>
    </p:spTree>
    <p:extLst>
      <p:ext uri="{BB962C8B-B14F-4D97-AF65-F5344CB8AC3E}">
        <p14:creationId xmlns:p14="http://schemas.microsoft.com/office/powerpoint/2010/main" val="4124410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4736"/>
          </a:xfrm>
          <a:prstGeom prst="rect">
            <a:avLst/>
          </a:prstGeom>
        </p:spPr>
      </p:pic>
      <p:sp>
        <p:nvSpPr>
          <p:cNvPr id="4" name="TextBox 3"/>
          <p:cNvSpPr txBox="1"/>
          <p:nvPr/>
        </p:nvSpPr>
        <p:spPr>
          <a:xfrm>
            <a:off x="127491" y="48356"/>
            <a:ext cx="2589335" cy="461665"/>
          </a:xfrm>
          <a:prstGeom prst="rect">
            <a:avLst/>
          </a:prstGeom>
          <a:noFill/>
        </p:spPr>
        <p:txBody>
          <a:bodyPr wrap="square" rtlCol="0">
            <a:spAutoFit/>
          </a:bodyPr>
          <a:lstStyle/>
          <a:p>
            <a:r>
              <a:rPr lang="en-US" sz="2400" dirty="0">
                <a:solidFill>
                  <a:schemeClr val="bg1"/>
                </a:solidFill>
                <a:latin typeface="Compasse Light" panose="020B0506020203040204" pitchFamily="34" charset="0"/>
              </a:rPr>
              <a:t>     SCHEDULOGY</a:t>
            </a:r>
            <a:endParaRPr lang="en-US" sz="1400" dirty="0">
              <a:solidFill>
                <a:schemeClr val="bg1"/>
              </a:solidFill>
              <a:latin typeface="Compasse Light" panose="020B050602020304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4" y="74225"/>
            <a:ext cx="406285" cy="406285"/>
          </a:xfrm>
          <a:prstGeom prst="rect">
            <a:avLst/>
          </a:prstGeom>
        </p:spPr>
      </p:pic>
      <p:sp>
        <p:nvSpPr>
          <p:cNvPr id="11" name="Rectangle 10"/>
          <p:cNvSpPr/>
          <p:nvPr/>
        </p:nvSpPr>
        <p:spPr>
          <a:xfrm>
            <a:off x="161925" y="933899"/>
            <a:ext cx="11868150" cy="584775"/>
          </a:xfrm>
          <a:prstGeom prst="rect">
            <a:avLst/>
          </a:prstGeom>
        </p:spPr>
        <p:txBody>
          <a:bodyPr wrap="square">
            <a:spAutoFit/>
          </a:bodyPr>
          <a:lstStyle/>
          <a:p>
            <a:pPr algn="ctr"/>
            <a:r>
              <a:rPr lang="en-US" sz="3200" dirty="0">
                <a:latin typeface="Compasse Light" panose="020B0506020203040204" pitchFamily="34" charset="0"/>
              </a:rPr>
              <a:t>Use Case #3 – Meeting Time</a:t>
            </a:r>
          </a:p>
        </p:txBody>
      </p:sp>
      <p:sp>
        <p:nvSpPr>
          <p:cNvPr id="28" name="TextBox 27"/>
          <p:cNvSpPr txBox="1"/>
          <p:nvPr/>
        </p:nvSpPr>
        <p:spPr>
          <a:xfrm>
            <a:off x="10324699" y="6565612"/>
            <a:ext cx="1867301" cy="292388"/>
          </a:xfrm>
          <a:prstGeom prst="rect">
            <a:avLst/>
          </a:prstGeom>
          <a:noFill/>
        </p:spPr>
        <p:txBody>
          <a:bodyPr wrap="square" rtlCol="0">
            <a:spAutoFit/>
          </a:bodyPr>
          <a:lstStyle/>
          <a:p>
            <a:pPr algn="ctr"/>
            <a:r>
              <a:rPr lang="en-US" sz="1300" dirty="0">
                <a:solidFill>
                  <a:srgbClr val="387EF5"/>
                </a:solidFill>
              </a:rPr>
              <a:t>www.schedulogy.com</a:t>
            </a:r>
          </a:p>
        </p:txBody>
      </p:sp>
      <p:sp>
        <p:nvSpPr>
          <p:cNvPr id="12" name="TextBox 11"/>
          <p:cNvSpPr txBox="1"/>
          <p:nvPr/>
        </p:nvSpPr>
        <p:spPr>
          <a:xfrm>
            <a:off x="1803400" y="2020835"/>
            <a:ext cx="8940800" cy="3816429"/>
          </a:xfrm>
          <a:prstGeom prst="rect">
            <a:avLst/>
          </a:prstGeom>
          <a:noFill/>
        </p:spPr>
        <p:txBody>
          <a:bodyPr wrap="square" rtlCol="0">
            <a:spAutoFit/>
          </a:bodyPr>
          <a:lstStyle/>
          <a:p>
            <a:r>
              <a:rPr lang="en-US" sz="2200" dirty="0">
                <a:latin typeface="Compasse Light" panose="020B0506020203040204" pitchFamily="34" charset="0"/>
              </a:rPr>
              <a:t>Corporate meetings where calendars of very busy people need to be coordinated and a common time slot found, are both very important, and very annoying to schedule and reschedule.</a:t>
            </a:r>
          </a:p>
          <a:p>
            <a:endParaRPr lang="en-US" sz="2200" dirty="0">
              <a:latin typeface="Compasse Light" panose="020B0506020203040204" pitchFamily="34" charset="0"/>
            </a:endParaRPr>
          </a:p>
          <a:p>
            <a:r>
              <a:rPr lang="en-US" sz="2200" dirty="0">
                <a:latin typeface="Compasse Light" panose="020B0506020203040204" pitchFamily="34" charset="0"/>
              </a:rPr>
              <a:t>With SCHEDULOGY, all this is taken care of. The necessary input just follows common sense – how long the meeting should be, and until when it should happen – SCHEDULOGY schedules the meeting automatically.</a:t>
            </a:r>
          </a:p>
          <a:p>
            <a:endParaRPr lang="en-US" sz="2200" dirty="0">
              <a:latin typeface="Compasse Light" panose="020B0506020203040204" pitchFamily="34" charset="0"/>
            </a:endParaRPr>
          </a:p>
          <a:p>
            <a:r>
              <a:rPr lang="en-US" sz="2200" dirty="0">
                <a:latin typeface="Compasse Light" panose="020B0506020203040204" pitchFamily="34" charset="0"/>
              </a:rPr>
              <a:t>No need for you to select 5 suitable times, which will likely not suit your colleague, or for you to go to your colleagues’ calendars and think what they may or may not re-schedule.</a:t>
            </a:r>
          </a:p>
        </p:txBody>
      </p:sp>
    </p:spTree>
    <p:extLst>
      <p:ext uri="{BB962C8B-B14F-4D97-AF65-F5344CB8AC3E}">
        <p14:creationId xmlns:p14="http://schemas.microsoft.com/office/powerpoint/2010/main" val="423448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4736"/>
          </a:xfrm>
          <a:prstGeom prst="rect">
            <a:avLst/>
          </a:prstGeom>
        </p:spPr>
      </p:pic>
      <p:sp>
        <p:nvSpPr>
          <p:cNvPr id="4" name="TextBox 3"/>
          <p:cNvSpPr txBox="1"/>
          <p:nvPr/>
        </p:nvSpPr>
        <p:spPr>
          <a:xfrm>
            <a:off x="127491" y="48356"/>
            <a:ext cx="2589335" cy="461665"/>
          </a:xfrm>
          <a:prstGeom prst="rect">
            <a:avLst/>
          </a:prstGeom>
          <a:noFill/>
        </p:spPr>
        <p:txBody>
          <a:bodyPr wrap="square" rtlCol="0">
            <a:spAutoFit/>
          </a:bodyPr>
          <a:lstStyle/>
          <a:p>
            <a:r>
              <a:rPr lang="en-US" sz="2400" dirty="0">
                <a:solidFill>
                  <a:schemeClr val="bg1"/>
                </a:solidFill>
                <a:latin typeface="Compasse Light" panose="020B0506020203040204" pitchFamily="34" charset="0"/>
              </a:rPr>
              <a:t>     SCHEDULOGY</a:t>
            </a:r>
            <a:endParaRPr lang="en-US" sz="1400" dirty="0">
              <a:solidFill>
                <a:schemeClr val="bg1"/>
              </a:solidFill>
              <a:latin typeface="Compasse Light" panose="020B050602020304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4" y="74225"/>
            <a:ext cx="406285" cy="406285"/>
          </a:xfrm>
          <a:prstGeom prst="rect">
            <a:avLst/>
          </a:prstGeom>
        </p:spPr>
      </p:pic>
      <p:sp>
        <p:nvSpPr>
          <p:cNvPr id="2" name="Rectangle 1"/>
          <p:cNvSpPr/>
          <p:nvPr/>
        </p:nvSpPr>
        <p:spPr>
          <a:xfrm>
            <a:off x="-45720" y="968944"/>
            <a:ext cx="12283440" cy="584775"/>
          </a:xfrm>
          <a:prstGeom prst="rect">
            <a:avLst/>
          </a:prstGeom>
        </p:spPr>
        <p:txBody>
          <a:bodyPr wrap="square">
            <a:spAutoFit/>
          </a:bodyPr>
          <a:lstStyle/>
          <a:p>
            <a:pPr algn="ctr"/>
            <a:r>
              <a:rPr lang="en-US" sz="3200" dirty="0">
                <a:solidFill>
                  <a:srgbClr val="0A50C2"/>
                </a:solidFill>
                <a:latin typeface="Compasse Light" panose="020B0506020203040204" pitchFamily="34" charset="0"/>
              </a:rPr>
              <a:t>“What can be done by an algorithm, should be done by an algorithm.”</a:t>
            </a:r>
          </a:p>
        </p:txBody>
      </p:sp>
      <p:pic>
        <p:nvPicPr>
          <p:cNvPr id="9" name="Picture 2" descr="https://www.schedulogy.com/home/images/all-resul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999" y="2275704"/>
            <a:ext cx="3810000" cy="30741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545874" y="6071877"/>
            <a:ext cx="3100251" cy="461665"/>
          </a:xfrm>
          <a:prstGeom prst="rect">
            <a:avLst/>
          </a:prstGeom>
          <a:noFill/>
        </p:spPr>
        <p:txBody>
          <a:bodyPr wrap="square" rtlCol="0">
            <a:spAutoFit/>
          </a:bodyPr>
          <a:lstStyle/>
          <a:p>
            <a:pPr algn="ctr"/>
            <a:r>
              <a:rPr lang="en-US" sz="2000" dirty="0">
                <a:solidFill>
                  <a:srgbClr val="0A50C2"/>
                </a:solidFill>
              </a:rPr>
              <a:t>www.</a:t>
            </a:r>
            <a:r>
              <a:rPr lang="en-US" sz="2400" b="1" dirty="0">
                <a:solidFill>
                  <a:srgbClr val="0A50C2"/>
                </a:solidFill>
              </a:rPr>
              <a:t>schedulogy</a:t>
            </a:r>
            <a:r>
              <a:rPr lang="en-US" sz="2000" dirty="0">
                <a:solidFill>
                  <a:srgbClr val="0A50C2"/>
                </a:solidFill>
              </a:rPr>
              <a:t>.com</a:t>
            </a:r>
          </a:p>
        </p:txBody>
      </p:sp>
    </p:spTree>
    <p:extLst>
      <p:ext uri="{BB962C8B-B14F-4D97-AF65-F5344CB8AC3E}">
        <p14:creationId xmlns:p14="http://schemas.microsoft.com/office/powerpoint/2010/main" val="1509193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4736"/>
          </a:xfrm>
          <a:prstGeom prst="rect">
            <a:avLst/>
          </a:prstGeom>
        </p:spPr>
      </p:pic>
      <p:sp>
        <p:nvSpPr>
          <p:cNvPr id="4" name="TextBox 3"/>
          <p:cNvSpPr txBox="1"/>
          <p:nvPr/>
        </p:nvSpPr>
        <p:spPr>
          <a:xfrm>
            <a:off x="127491" y="48356"/>
            <a:ext cx="2589335" cy="461665"/>
          </a:xfrm>
          <a:prstGeom prst="rect">
            <a:avLst/>
          </a:prstGeom>
          <a:noFill/>
        </p:spPr>
        <p:txBody>
          <a:bodyPr wrap="square" rtlCol="0">
            <a:spAutoFit/>
          </a:bodyPr>
          <a:lstStyle/>
          <a:p>
            <a:r>
              <a:rPr lang="en-US" sz="2400" dirty="0">
                <a:solidFill>
                  <a:schemeClr val="bg1"/>
                </a:solidFill>
                <a:latin typeface="Compasse Light" panose="020B0506020203040204" pitchFamily="34" charset="0"/>
              </a:rPr>
              <a:t>     SCHEDULOGY</a:t>
            </a:r>
            <a:endParaRPr lang="en-US" sz="1400" dirty="0">
              <a:solidFill>
                <a:schemeClr val="bg1"/>
              </a:solidFill>
              <a:latin typeface="Compasse Light" panose="020B050602020304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4" y="74225"/>
            <a:ext cx="406285" cy="406285"/>
          </a:xfrm>
          <a:prstGeom prst="rect">
            <a:avLst/>
          </a:prstGeom>
        </p:spPr>
      </p:pic>
      <p:sp>
        <p:nvSpPr>
          <p:cNvPr id="11" name="Rectangle 10"/>
          <p:cNvSpPr/>
          <p:nvPr/>
        </p:nvSpPr>
        <p:spPr>
          <a:xfrm>
            <a:off x="161925" y="753024"/>
            <a:ext cx="11868150" cy="584775"/>
          </a:xfrm>
          <a:prstGeom prst="rect">
            <a:avLst/>
          </a:prstGeom>
        </p:spPr>
        <p:txBody>
          <a:bodyPr wrap="square">
            <a:spAutoFit/>
          </a:bodyPr>
          <a:lstStyle/>
          <a:p>
            <a:pPr algn="ctr"/>
            <a:r>
              <a:rPr lang="en-US" sz="3200" dirty="0">
                <a:solidFill>
                  <a:srgbClr val="0A50C2"/>
                </a:solidFill>
                <a:latin typeface="Compasse Light" panose="020B0506020203040204" pitchFamily="34" charset="0"/>
              </a:rPr>
              <a:t>How is SCHEDULOGY different?</a:t>
            </a:r>
          </a:p>
        </p:txBody>
      </p:sp>
      <p:sp>
        <p:nvSpPr>
          <p:cNvPr id="13" name="TextBox 12"/>
          <p:cNvSpPr txBox="1"/>
          <p:nvPr/>
        </p:nvSpPr>
        <p:spPr>
          <a:xfrm>
            <a:off x="10324699" y="6565612"/>
            <a:ext cx="1867301" cy="292388"/>
          </a:xfrm>
          <a:prstGeom prst="rect">
            <a:avLst/>
          </a:prstGeom>
          <a:noFill/>
        </p:spPr>
        <p:txBody>
          <a:bodyPr wrap="square" rtlCol="0">
            <a:spAutoFit/>
          </a:bodyPr>
          <a:lstStyle/>
          <a:p>
            <a:pPr algn="ctr"/>
            <a:r>
              <a:rPr lang="en-US" sz="1300" dirty="0">
                <a:solidFill>
                  <a:srgbClr val="387EF5"/>
                </a:solidFill>
              </a:rPr>
              <a:t>www.schedulogy.com</a:t>
            </a:r>
          </a:p>
        </p:txBody>
      </p:sp>
      <p:sp>
        <p:nvSpPr>
          <p:cNvPr id="7" name="Rectangle 6"/>
          <p:cNvSpPr/>
          <p:nvPr/>
        </p:nvSpPr>
        <p:spPr>
          <a:xfrm>
            <a:off x="282376" y="5415935"/>
            <a:ext cx="11868150" cy="584775"/>
          </a:xfrm>
          <a:prstGeom prst="rect">
            <a:avLst/>
          </a:prstGeom>
        </p:spPr>
        <p:txBody>
          <a:bodyPr wrap="square">
            <a:spAutoFit/>
          </a:bodyPr>
          <a:lstStyle/>
          <a:p>
            <a:pPr algn="ctr"/>
            <a:r>
              <a:rPr lang="en-US" sz="3200" dirty="0">
                <a:latin typeface="Compasse Light" panose="020B0506020203040204" pitchFamily="34" charset="0"/>
              </a:rPr>
              <a:t>For </a:t>
            </a:r>
            <a:r>
              <a:rPr lang="en-US" sz="3200" dirty="0">
                <a:solidFill>
                  <a:srgbClr val="0A50C2"/>
                </a:solidFill>
                <a:latin typeface="Compasse Light" panose="020B0506020203040204" pitchFamily="34" charset="0"/>
              </a:rPr>
              <a:t>SCHEDULOGY</a:t>
            </a:r>
            <a:r>
              <a:rPr lang="en-US" sz="3200" dirty="0">
                <a:latin typeface="Compasse Light" panose="020B0506020203040204" pitchFamily="34" charset="0"/>
              </a:rPr>
              <a:t>, saving your time is </a:t>
            </a:r>
            <a:r>
              <a:rPr lang="en-US" sz="3200" dirty="0">
                <a:solidFill>
                  <a:srgbClr val="0A50C2"/>
                </a:solidFill>
                <a:latin typeface="Compasse Light" panose="020B0506020203040204" pitchFamily="34" charset="0"/>
              </a:rPr>
              <a:t>EVERYTHING</a:t>
            </a:r>
            <a:r>
              <a:rPr lang="en-US" sz="3200" dirty="0">
                <a:latin typeface="Compasse Light" panose="020B0506020203040204" pitchFamily="34" charset="0"/>
              </a:rPr>
              <a:t>.</a:t>
            </a:r>
          </a:p>
        </p:txBody>
      </p:sp>
      <p:sp>
        <p:nvSpPr>
          <p:cNvPr id="9" name="Rectangle 8"/>
          <p:cNvSpPr/>
          <p:nvPr/>
        </p:nvSpPr>
        <p:spPr>
          <a:xfrm>
            <a:off x="161925" y="2099594"/>
            <a:ext cx="11868150" cy="2554545"/>
          </a:xfrm>
          <a:prstGeom prst="rect">
            <a:avLst/>
          </a:prstGeom>
        </p:spPr>
        <p:txBody>
          <a:bodyPr wrap="square">
            <a:spAutoFit/>
          </a:bodyPr>
          <a:lstStyle/>
          <a:p>
            <a:pPr algn="ctr"/>
            <a:r>
              <a:rPr lang="en-US" sz="3100" dirty="0">
                <a:latin typeface="Compasse Light" panose="020B0506020203040204" pitchFamily="34" charset="0"/>
              </a:rPr>
              <a:t>There is a plenty of calendar and meeting schedule apps out there. </a:t>
            </a:r>
          </a:p>
          <a:p>
            <a:pPr algn="ctr"/>
            <a:endParaRPr lang="en-US" sz="3100" dirty="0">
              <a:latin typeface="Compasse Light" panose="020B0506020203040204" pitchFamily="34" charset="0"/>
            </a:endParaRPr>
          </a:p>
          <a:p>
            <a:pPr algn="ctr"/>
            <a:r>
              <a:rPr lang="en-US" sz="3100" dirty="0">
                <a:latin typeface="Compasse Light" panose="020B0506020203040204" pitchFamily="34" charset="0"/>
              </a:rPr>
              <a:t>What do they have in common?</a:t>
            </a:r>
          </a:p>
          <a:p>
            <a:pPr algn="ctr"/>
            <a:endParaRPr lang="en-US" sz="3100" dirty="0">
              <a:latin typeface="Compasse Light" panose="020B0506020203040204" pitchFamily="34" charset="0"/>
            </a:endParaRPr>
          </a:p>
          <a:p>
            <a:pPr algn="ctr"/>
            <a:r>
              <a:rPr lang="en-US" sz="3100" dirty="0">
                <a:latin typeface="Compasse Light" panose="020B0506020203040204" pitchFamily="34" charset="0"/>
              </a:rPr>
              <a:t>They fail at the most important goal – to save your time.</a:t>
            </a:r>
          </a:p>
        </p:txBody>
      </p:sp>
    </p:spTree>
    <p:extLst>
      <p:ext uri="{BB962C8B-B14F-4D97-AF65-F5344CB8AC3E}">
        <p14:creationId xmlns:p14="http://schemas.microsoft.com/office/powerpoint/2010/main" val="98164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4736"/>
          </a:xfrm>
          <a:prstGeom prst="rect">
            <a:avLst/>
          </a:prstGeom>
        </p:spPr>
      </p:pic>
      <p:sp>
        <p:nvSpPr>
          <p:cNvPr id="4" name="TextBox 3"/>
          <p:cNvSpPr txBox="1"/>
          <p:nvPr/>
        </p:nvSpPr>
        <p:spPr>
          <a:xfrm>
            <a:off x="127491" y="48356"/>
            <a:ext cx="2589335" cy="461665"/>
          </a:xfrm>
          <a:prstGeom prst="rect">
            <a:avLst/>
          </a:prstGeom>
          <a:noFill/>
        </p:spPr>
        <p:txBody>
          <a:bodyPr wrap="square" rtlCol="0">
            <a:spAutoFit/>
          </a:bodyPr>
          <a:lstStyle/>
          <a:p>
            <a:r>
              <a:rPr lang="en-US" sz="2400" dirty="0">
                <a:solidFill>
                  <a:schemeClr val="bg1"/>
                </a:solidFill>
                <a:latin typeface="Compasse Light" panose="020B0506020203040204" pitchFamily="34" charset="0"/>
              </a:rPr>
              <a:t>     SCHEDULOGY</a:t>
            </a:r>
            <a:endParaRPr lang="en-US" sz="1400" dirty="0">
              <a:solidFill>
                <a:schemeClr val="bg1"/>
              </a:solidFill>
              <a:latin typeface="Compasse Light" panose="020B050602020304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4" y="74225"/>
            <a:ext cx="406285" cy="406285"/>
          </a:xfrm>
          <a:prstGeom prst="rect">
            <a:avLst/>
          </a:prstGeom>
        </p:spPr>
      </p:pic>
      <p:sp>
        <p:nvSpPr>
          <p:cNvPr id="11" name="Rectangle 10"/>
          <p:cNvSpPr/>
          <p:nvPr/>
        </p:nvSpPr>
        <p:spPr>
          <a:xfrm>
            <a:off x="161925" y="753024"/>
            <a:ext cx="11868150" cy="2862322"/>
          </a:xfrm>
          <a:prstGeom prst="rect">
            <a:avLst/>
          </a:prstGeom>
        </p:spPr>
        <p:txBody>
          <a:bodyPr wrap="square">
            <a:spAutoFit/>
          </a:bodyPr>
          <a:lstStyle/>
          <a:p>
            <a:pPr algn="ctr"/>
            <a:r>
              <a:rPr lang="en-US" sz="3200" dirty="0">
                <a:latin typeface="Compasse Light" panose="020B0506020203040204" pitchFamily="34" charset="0"/>
              </a:rPr>
              <a:t>How does SCHEDULOGY save your time?</a:t>
            </a:r>
          </a:p>
          <a:p>
            <a:pPr algn="ctr"/>
            <a:endParaRPr lang="en-US" sz="2000" dirty="0">
              <a:latin typeface="Compasse Light" panose="020B0506020203040204" pitchFamily="34" charset="0"/>
            </a:endParaRPr>
          </a:p>
          <a:p>
            <a:pPr algn="ctr"/>
            <a:r>
              <a:rPr lang="en-US" sz="3200" dirty="0">
                <a:solidFill>
                  <a:srgbClr val="0A50C2"/>
                </a:solidFill>
                <a:latin typeface="Compasse Light" panose="020B0506020203040204" pitchFamily="34" charset="0"/>
              </a:rPr>
              <a:t>“What can be done by an algorithm, should be done by an algorithm.”</a:t>
            </a:r>
          </a:p>
          <a:p>
            <a:pPr algn="ctr"/>
            <a:endParaRPr lang="en-US" sz="3200" dirty="0">
              <a:solidFill>
                <a:srgbClr val="0A50C2"/>
              </a:solidFill>
              <a:latin typeface="Compasse Light" panose="020B0506020203040204" pitchFamily="34" charset="0"/>
            </a:endParaRPr>
          </a:p>
          <a:p>
            <a:pPr algn="ctr"/>
            <a:endParaRPr lang="en-US" sz="3200" dirty="0">
              <a:latin typeface="Compasse Light" panose="020B0506020203040204" pitchFamily="34" charset="0"/>
            </a:endParaRPr>
          </a:p>
        </p:txBody>
      </p:sp>
      <p:sp>
        <p:nvSpPr>
          <p:cNvPr id="13" name="TextBox 12"/>
          <p:cNvSpPr txBox="1"/>
          <p:nvPr/>
        </p:nvSpPr>
        <p:spPr>
          <a:xfrm>
            <a:off x="10324699" y="6565612"/>
            <a:ext cx="1867301" cy="292388"/>
          </a:xfrm>
          <a:prstGeom prst="rect">
            <a:avLst/>
          </a:prstGeom>
          <a:noFill/>
        </p:spPr>
        <p:txBody>
          <a:bodyPr wrap="square" rtlCol="0">
            <a:spAutoFit/>
          </a:bodyPr>
          <a:lstStyle/>
          <a:p>
            <a:pPr algn="ctr"/>
            <a:r>
              <a:rPr lang="en-US" sz="1300" dirty="0">
                <a:solidFill>
                  <a:srgbClr val="387EF5"/>
                </a:solidFill>
              </a:rPr>
              <a:t>www.schedulogy.com</a:t>
            </a:r>
          </a:p>
        </p:txBody>
      </p:sp>
      <p:sp>
        <p:nvSpPr>
          <p:cNvPr id="10" name="Rectangle 9"/>
          <p:cNvSpPr/>
          <p:nvPr/>
        </p:nvSpPr>
        <p:spPr>
          <a:xfrm>
            <a:off x="566465" y="2985255"/>
            <a:ext cx="11059069" cy="3416320"/>
          </a:xfrm>
          <a:prstGeom prst="rect">
            <a:avLst/>
          </a:prstGeom>
        </p:spPr>
        <p:txBody>
          <a:bodyPr wrap="square">
            <a:spAutoFit/>
          </a:bodyPr>
          <a:lstStyle/>
          <a:p>
            <a:r>
              <a:rPr lang="en-US" sz="2800" dirty="0">
                <a:latin typeface="Compasse Light" panose="020B0506020203040204" pitchFamily="34" charset="0"/>
              </a:rPr>
              <a:t>	Find a common time slot for all meeting attendees</a:t>
            </a:r>
          </a:p>
          <a:p>
            <a:pPr marL="1097280" lvl="2" indent="-274320">
              <a:buFont typeface="Arial" panose="020B0604020202020204" pitchFamily="34" charset="0"/>
              <a:buChar char="•"/>
            </a:pPr>
            <a:r>
              <a:rPr lang="en-US" sz="2000" dirty="0">
                <a:latin typeface="Compasse Light" panose="020B0506020203040204" pitchFamily="34" charset="0"/>
              </a:rPr>
              <a:t>Software knows everybody’s calendar, why would you need to select times that suit you and then your colleagues would have to do the same to tediously agree on a time that will change twice anyway?</a:t>
            </a:r>
          </a:p>
          <a:p>
            <a:pPr marL="457200" indent="-457200">
              <a:buFont typeface="Arial" panose="020B0604020202020204" pitchFamily="34" charset="0"/>
              <a:buChar char="•"/>
            </a:pPr>
            <a:endParaRPr lang="en-US" sz="2800" dirty="0">
              <a:latin typeface="Compasse Light" panose="020B0506020203040204" pitchFamily="34" charset="0"/>
            </a:endParaRPr>
          </a:p>
          <a:p>
            <a:r>
              <a:rPr lang="en-US" sz="2800" dirty="0">
                <a:latin typeface="Compasse Light" panose="020B0506020203040204" pitchFamily="34" charset="0"/>
              </a:rPr>
              <a:t>	Reschedule your meetings based on external changes</a:t>
            </a:r>
          </a:p>
          <a:p>
            <a:pPr marL="1097280" lvl="2" indent="-274320">
              <a:buFont typeface="Arial" panose="020B0604020202020204" pitchFamily="34" charset="0"/>
              <a:buChar char="•"/>
            </a:pPr>
            <a:r>
              <a:rPr lang="en-US" sz="2000" dirty="0">
                <a:latin typeface="Compasse Light" panose="020B0506020203040204" pitchFamily="34" charset="0"/>
              </a:rPr>
              <a:t>People get sick, priorities change, customers change their minds, family stuff happens, … – are you seriously not sick &amp; tired of reorganizing your calendar all the time?</a:t>
            </a:r>
          </a:p>
          <a:p>
            <a:pPr marL="914400" lvl="1" indent="-457200">
              <a:buFont typeface="Arial" panose="020B0604020202020204" pitchFamily="34" charset="0"/>
              <a:buChar char="•"/>
            </a:pPr>
            <a:endParaRPr lang="en-US" sz="2800" dirty="0">
              <a:latin typeface="Compasse Light" panose="020B0506020203040204" pitchFamily="34" charset="0"/>
            </a:endParaRPr>
          </a:p>
        </p:txBody>
      </p:sp>
    </p:spTree>
    <p:extLst>
      <p:ext uri="{BB962C8B-B14F-4D97-AF65-F5344CB8AC3E}">
        <p14:creationId xmlns:p14="http://schemas.microsoft.com/office/powerpoint/2010/main" val="119581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4736"/>
          </a:xfrm>
          <a:prstGeom prst="rect">
            <a:avLst/>
          </a:prstGeom>
        </p:spPr>
      </p:pic>
      <p:sp>
        <p:nvSpPr>
          <p:cNvPr id="4" name="TextBox 3"/>
          <p:cNvSpPr txBox="1"/>
          <p:nvPr/>
        </p:nvSpPr>
        <p:spPr>
          <a:xfrm>
            <a:off x="127491" y="48356"/>
            <a:ext cx="2589335" cy="461665"/>
          </a:xfrm>
          <a:prstGeom prst="rect">
            <a:avLst/>
          </a:prstGeom>
          <a:noFill/>
        </p:spPr>
        <p:txBody>
          <a:bodyPr wrap="square" rtlCol="0">
            <a:spAutoFit/>
          </a:bodyPr>
          <a:lstStyle/>
          <a:p>
            <a:r>
              <a:rPr lang="en-US" sz="2400" dirty="0">
                <a:solidFill>
                  <a:schemeClr val="bg1"/>
                </a:solidFill>
                <a:latin typeface="Compasse Light" panose="020B0506020203040204" pitchFamily="34" charset="0"/>
              </a:rPr>
              <a:t>     SCHEDULOGY</a:t>
            </a:r>
            <a:endParaRPr lang="en-US" sz="1400" dirty="0">
              <a:solidFill>
                <a:schemeClr val="bg1"/>
              </a:solidFill>
              <a:latin typeface="Compasse Light" panose="020B050602020304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4" y="74225"/>
            <a:ext cx="406285" cy="406285"/>
          </a:xfrm>
          <a:prstGeom prst="rect">
            <a:avLst/>
          </a:prstGeom>
        </p:spPr>
      </p:pic>
      <p:sp>
        <p:nvSpPr>
          <p:cNvPr id="13" name="TextBox 12"/>
          <p:cNvSpPr txBox="1"/>
          <p:nvPr/>
        </p:nvSpPr>
        <p:spPr>
          <a:xfrm>
            <a:off x="10324699" y="6565612"/>
            <a:ext cx="1867301" cy="292388"/>
          </a:xfrm>
          <a:prstGeom prst="rect">
            <a:avLst/>
          </a:prstGeom>
          <a:noFill/>
        </p:spPr>
        <p:txBody>
          <a:bodyPr wrap="square" rtlCol="0">
            <a:spAutoFit/>
          </a:bodyPr>
          <a:lstStyle/>
          <a:p>
            <a:pPr algn="ctr"/>
            <a:r>
              <a:rPr lang="en-US" sz="1300" dirty="0">
                <a:solidFill>
                  <a:srgbClr val="387EF5"/>
                </a:solidFill>
              </a:rPr>
              <a:t>www.schedulogy.com</a:t>
            </a:r>
          </a:p>
        </p:txBody>
      </p:sp>
      <p:cxnSp>
        <p:nvCxnSpPr>
          <p:cNvPr id="3" name="Straight Connector 2">
            <a:extLst>
              <a:ext uri="{FF2B5EF4-FFF2-40B4-BE49-F238E27FC236}">
                <a16:creationId xmlns:a16="http://schemas.microsoft.com/office/drawing/2014/main" id="{2F5AFE6C-C9B4-4099-8114-C90111F0D23B}"/>
              </a:ext>
            </a:extLst>
          </p:cNvPr>
          <p:cNvCxnSpPr/>
          <p:nvPr/>
        </p:nvCxnSpPr>
        <p:spPr>
          <a:xfrm>
            <a:off x="1483674" y="1625696"/>
            <a:ext cx="58057" cy="484051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D60F231-B840-422C-A4D3-726E05B061CA}"/>
              </a:ext>
            </a:extLst>
          </p:cNvPr>
          <p:cNvCxnSpPr/>
          <p:nvPr/>
        </p:nvCxnSpPr>
        <p:spPr>
          <a:xfrm>
            <a:off x="3272926" y="1625696"/>
            <a:ext cx="58057" cy="484051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F4BBB7C-FC9F-4FAC-8F1F-0A2F90BF5558}"/>
              </a:ext>
            </a:extLst>
          </p:cNvPr>
          <p:cNvCxnSpPr/>
          <p:nvPr/>
        </p:nvCxnSpPr>
        <p:spPr>
          <a:xfrm>
            <a:off x="5062178" y="1625696"/>
            <a:ext cx="58057" cy="484051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347B07-8A4E-4F6A-AA5E-E33ECC920BE5}"/>
              </a:ext>
            </a:extLst>
          </p:cNvPr>
          <p:cNvCxnSpPr/>
          <p:nvPr/>
        </p:nvCxnSpPr>
        <p:spPr>
          <a:xfrm>
            <a:off x="6851430" y="1625696"/>
            <a:ext cx="58057" cy="484051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E65D384-3D32-48ED-A455-40574E571284}"/>
              </a:ext>
            </a:extLst>
          </p:cNvPr>
          <p:cNvCxnSpPr/>
          <p:nvPr/>
        </p:nvCxnSpPr>
        <p:spPr>
          <a:xfrm>
            <a:off x="8640682" y="1625696"/>
            <a:ext cx="58057" cy="484051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69A6297-DB8D-499A-9D65-70C3F3C410A5}"/>
              </a:ext>
            </a:extLst>
          </p:cNvPr>
          <p:cNvCxnSpPr/>
          <p:nvPr/>
        </p:nvCxnSpPr>
        <p:spPr>
          <a:xfrm>
            <a:off x="10429934" y="1625696"/>
            <a:ext cx="58057" cy="484051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C42F437-2346-4C17-8E7F-B677C9E0273E}"/>
              </a:ext>
            </a:extLst>
          </p:cNvPr>
          <p:cNvCxnSpPr>
            <a:cxnSpLocks/>
          </p:cNvCxnSpPr>
          <p:nvPr/>
        </p:nvCxnSpPr>
        <p:spPr>
          <a:xfrm>
            <a:off x="1167988" y="1932310"/>
            <a:ext cx="9557657"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53FB1B2-89E7-47D7-86AE-9BC6152FA1FF}"/>
              </a:ext>
            </a:extLst>
          </p:cNvPr>
          <p:cNvCxnSpPr>
            <a:cxnSpLocks/>
          </p:cNvCxnSpPr>
          <p:nvPr/>
        </p:nvCxnSpPr>
        <p:spPr>
          <a:xfrm>
            <a:off x="1167988" y="2662560"/>
            <a:ext cx="9557657"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FA180CB1-B936-4648-AA61-65138EF703B4}"/>
              </a:ext>
            </a:extLst>
          </p:cNvPr>
          <p:cNvCxnSpPr>
            <a:cxnSpLocks/>
          </p:cNvCxnSpPr>
          <p:nvPr/>
        </p:nvCxnSpPr>
        <p:spPr>
          <a:xfrm>
            <a:off x="1167988" y="3392810"/>
            <a:ext cx="9557657"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6EC6221-B313-46D8-A0F0-88EA25714C55}"/>
              </a:ext>
            </a:extLst>
          </p:cNvPr>
          <p:cNvCxnSpPr>
            <a:cxnSpLocks/>
          </p:cNvCxnSpPr>
          <p:nvPr/>
        </p:nvCxnSpPr>
        <p:spPr>
          <a:xfrm>
            <a:off x="1167988" y="4123060"/>
            <a:ext cx="9557657"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7A93DE3-AB89-49DD-8943-AF21E55C3CA3}"/>
              </a:ext>
            </a:extLst>
          </p:cNvPr>
          <p:cNvCxnSpPr>
            <a:cxnSpLocks/>
          </p:cNvCxnSpPr>
          <p:nvPr/>
        </p:nvCxnSpPr>
        <p:spPr>
          <a:xfrm>
            <a:off x="1167988" y="4853310"/>
            <a:ext cx="9557657"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EEAC92AE-DE10-46BC-8BFE-A5E30B1C19D6}"/>
              </a:ext>
            </a:extLst>
          </p:cNvPr>
          <p:cNvCxnSpPr>
            <a:cxnSpLocks/>
          </p:cNvCxnSpPr>
          <p:nvPr/>
        </p:nvCxnSpPr>
        <p:spPr>
          <a:xfrm>
            <a:off x="1167988" y="5583560"/>
            <a:ext cx="9557657"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BAE0BD08-87E1-491B-9CEF-F1FAB3DD6B21}"/>
              </a:ext>
            </a:extLst>
          </p:cNvPr>
          <p:cNvCxnSpPr>
            <a:cxnSpLocks/>
          </p:cNvCxnSpPr>
          <p:nvPr/>
        </p:nvCxnSpPr>
        <p:spPr>
          <a:xfrm>
            <a:off x="1167988" y="6313810"/>
            <a:ext cx="9557657"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AFAC5A85-5AA2-4526-BD76-1AF80391AA4D}"/>
              </a:ext>
            </a:extLst>
          </p:cNvPr>
          <p:cNvSpPr/>
          <p:nvPr/>
        </p:nvSpPr>
        <p:spPr>
          <a:xfrm>
            <a:off x="1528791" y="1967906"/>
            <a:ext cx="1712928" cy="645042"/>
          </a:xfrm>
          <a:prstGeom prst="roundRect">
            <a:avLst>
              <a:gd name="adj" fmla="val 26479"/>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t"/>
          <a:lstStyle/>
          <a:p>
            <a:r>
              <a:rPr lang="en-US" sz="1200" dirty="0"/>
              <a:t>Weekly call with Amanda</a:t>
            </a:r>
          </a:p>
        </p:txBody>
      </p:sp>
      <p:sp>
        <p:nvSpPr>
          <p:cNvPr id="26" name="Rectangle: Rounded Corners 25">
            <a:extLst>
              <a:ext uri="{FF2B5EF4-FFF2-40B4-BE49-F238E27FC236}">
                <a16:creationId xmlns:a16="http://schemas.microsoft.com/office/drawing/2014/main" id="{2295EC7C-37BC-4225-AF38-0724EB556372}"/>
              </a:ext>
            </a:extLst>
          </p:cNvPr>
          <p:cNvSpPr/>
          <p:nvPr/>
        </p:nvSpPr>
        <p:spPr>
          <a:xfrm>
            <a:off x="3334978" y="2688131"/>
            <a:ext cx="1712928" cy="1385309"/>
          </a:xfrm>
          <a:prstGeom prst="roundRect">
            <a:avLst>
              <a:gd name="adj" fmla="val 17364"/>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t"/>
          <a:lstStyle/>
          <a:p>
            <a:r>
              <a:rPr lang="en-US" sz="1200" dirty="0"/>
              <a:t>Board meeting Q3/2020</a:t>
            </a:r>
          </a:p>
        </p:txBody>
      </p:sp>
      <p:sp>
        <p:nvSpPr>
          <p:cNvPr id="27" name="Rectangle: Rounded Corners 26">
            <a:extLst>
              <a:ext uri="{FF2B5EF4-FFF2-40B4-BE49-F238E27FC236}">
                <a16:creationId xmlns:a16="http://schemas.microsoft.com/office/drawing/2014/main" id="{B8F18333-10D4-4F84-A411-4A4244771274}"/>
              </a:ext>
            </a:extLst>
          </p:cNvPr>
          <p:cNvSpPr/>
          <p:nvPr/>
        </p:nvSpPr>
        <p:spPr>
          <a:xfrm>
            <a:off x="1556003" y="3424574"/>
            <a:ext cx="1712928" cy="645042"/>
          </a:xfrm>
          <a:prstGeom prst="roundRect">
            <a:avLst>
              <a:gd name="adj" fmla="val 26479"/>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t"/>
          <a:lstStyle/>
          <a:p>
            <a:r>
              <a:rPr lang="en-US" sz="1200" dirty="0"/>
              <a:t>1:1 with Henry</a:t>
            </a:r>
          </a:p>
        </p:txBody>
      </p:sp>
      <p:sp>
        <p:nvSpPr>
          <p:cNvPr id="28" name="Rectangle: Rounded Corners 27">
            <a:extLst>
              <a:ext uri="{FF2B5EF4-FFF2-40B4-BE49-F238E27FC236}">
                <a16:creationId xmlns:a16="http://schemas.microsoft.com/office/drawing/2014/main" id="{0DE4ACBE-8794-4D35-88C2-195F0A6D44F5}"/>
              </a:ext>
            </a:extLst>
          </p:cNvPr>
          <p:cNvSpPr/>
          <p:nvPr/>
        </p:nvSpPr>
        <p:spPr>
          <a:xfrm>
            <a:off x="5142430" y="4167966"/>
            <a:ext cx="1712928" cy="1385309"/>
          </a:xfrm>
          <a:prstGeom prst="roundRect">
            <a:avLst>
              <a:gd name="adj" fmla="val 17364"/>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t"/>
          <a:lstStyle/>
          <a:p>
            <a:r>
              <a:rPr lang="en-US" sz="1200" dirty="0"/>
              <a:t>Brainstorming session with IXB team about ESB implementation</a:t>
            </a:r>
          </a:p>
        </p:txBody>
      </p:sp>
      <p:sp>
        <p:nvSpPr>
          <p:cNvPr id="29" name="Rectangle: Rounded Corners 28">
            <a:extLst>
              <a:ext uri="{FF2B5EF4-FFF2-40B4-BE49-F238E27FC236}">
                <a16:creationId xmlns:a16="http://schemas.microsoft.com/office/drawing/2014/main" id="{6B25F461-079C-42D8-9A07-2C815BF3FA5D}"/>
              </a:ext>
            </a:extLst>
          </p:cNvPr>
          <p:cNvSpPr/>
          <p:nvPr/>
        </p:nvSpPr>
        <p:spPr>
          <a:xfrm>
            <a:off x="3362190" y="4890905"/>
            <a:ext cx="1712928" cy="1385309"/>
          </a:xfrm>
          <a:prstGeom prst="roundRect">
            <a:avLst>
              <a:gd name="adj" fmla="val 17364"/>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t"/>
          <a:lstStyle/>
          <a:p>
            <a:r>
              <a:rPr lang="en-US" sz="1200" dirty="0"/>
              <a:t>Reserved time for ESB implementation readiness check</a:t>
            </a:r>
          </a:p>
        </p:txBody>
      </p:sp>
      <p:sp>
        <p:nvSpPr>
          <p:cNvPr id="30" name="Rectangle: Rounded Corners 29">
            <a:extLst>
              <a:ext uri="{FF2B5EF4-FFF2-40B4-BE49-F238E27FC236}">
                <a16:creationId xmlns:a16="http://schemas.microsoft.com/office/drawing/2014/main" id="{0E0B4423-A222-438F-B460-497B06BBA8EA}"/>
              </a:ext>
            </a:extLst>
          </p:cNvPr>
          <p:cNvSpPr/>
          <p:nvPr/>
        </p:nvSpPr>
        <p:spPr>
          <a:xfrm>
            <a:off x="6901205" y="2704371"/>
            <a:ext cx="1712928" cy="645042"/>
          </a:xfrm>
          <a:prstGeom prst="roundRect">
            <a:avLst>
              <a:gd name="adj" fmla="val 26479"/>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t"/>
          <a:lstStyle/>
          <a:p>
            <a:r>
              <a:rPr lang="en-US" sz="1200" dirty="0"/>
              <a:t>Review the TER account</a:t>
            </a:r>
          </a:p>
        </p:txBody>
      </p:sp>
      <p:sp>
        <p:nvSpPr>
          <p:cNvPr id="31" name="Rectangle: Rounded Corners 30">
            <a:extLst>
              <a:ext uri="{FF2B5EF4-FFF2-40B4-BE49-F238E27FC236}">
                <a16:creationId xmlns:a16="http://schemas.microsoft.com/office/drawing/2014/main" id="{3FD1BE5A-FCEB-4B31-AD65-8D3FE538BA84}"/>
              </a:ext>
            </a:extLst>
          </p:cNvPr>
          <p:cNvSpPr/>
          <p:nvPr/>
        </p:nvSpPr>
        <p:spPr>
          <a:xfrm>
            <a:off x="8707872" y="4170674"/>
            <a:ext cx="1712928" cy="645042"/>
          </a:xfrm>
          <a:prstGeom prst="roundRect">
            <a:avLst>
              <a:gd name="adj" fmla="val 26479"/>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t"/>
          <a:lstStyle/>
          <a:p>
            <a:r>
              <a:rPr lang="en-US" sz="1200" dirty="0"/>
              <a:t>Pick up Mary from the airport</a:t>
            </a:r>
          </a:p>
        </p:txBody>
      </p:sp>
      <p:sp>
        <p:nvSpPr>
          <p:cNvPr id="32" name="Rectangle: Rounded Corners 31">
            <a:extLst>
              <a:ext uri="{FF2B5EF4-FFF2-40B4-BE49-F238E27FC236}">
                <a16:creationId xmlns:a16="http://schemas.microsoft.com/office/drawing/2014/main" id="{67B26C19-E2CB-4462-84F5-5364D3F05D2A}"/>
              </a:ext>
            </a:extLst>
          </p:cNvPr>
          <p:cNvSpPr/>
          <p:nvPr/>
        </p:nvSpPr>
        <p:spPr>
          <a:xfrm>
            <a:off x="6901205" y="3429000"/>
            <a:ext cx="1712928" cy="1385309"/>
          </a:xfrm>
          <a:prstGeom prst="roundRect">
            <a:avLst>
              <a:gd name="adj" fmla="val 17364"/>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t"/>
          <a:lstStyle/>
          <a:p>
            <a:r>
              <a:rPr lang="en-US" sz="1200" dirty="0"/>
              <a:t>Review of new applicants with HR</a:t>
            </a:r>
          </a:p>
        </p:txBody>
      </p:sp>
      <p:sp>
        <p:nvSpPr>
          <p:cNvPr id="33" name="Rectangle: Rounded Corners 32">
            <a:extLst>
              <a:ext uri="{FF2B5EF4-FFF2-40B4-BE49-F238E27FC236}">
                <a16:creationId xmlns:a16="http://schemas.microsoft.com/office/drawing/2014/main" id="{53761914-24E5-4420-90CE-ED30B8817EA1}"/>
              </a:ext>
            </a:extLst>
          </p:cNvPr>
          <p:cNvSpPr/>
          <p:nvPr/>
        </p:nvSpPr>
        <p:spPr>
          <a:xfrm>
            <a:off x="5113615" y="2700155"/>
            <a:ext cx="1712928" cy="645042"/>
          </a:xfrm>
          <a:prstGeom prst="roundRect">
            <a:avLst>
              <a:gd name="adj" fmla="val 26479"/>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t"/>
          <a:lstStyle/>
          <a:p>
            <a:r>
              <a:rPr lang="en-US" sz="1200" dirty="0"/>
              <a:t>NBV study review</a:t>
            </a:r>
          </a:p>
        </p:txBody>
      </p:sp>
      <p:sp>
        <p:nvSpPr>
          <p:cNvPr id="35" name="Rectangle: Rounded Corners 34">
            <a:extLst>
              <a:ext uri="{FF2B5EF4-FFF2-40B4-BE49-F238E27FC236}">
                <a16:creationId xmlns:a16="http://schemas.microsoft.com/office/drawing/2014/main" id="{7D1E3134-9781-40F2-A75A-3D3BBCEB1FBD}"/>
              </a:ext>
            </a:extLst>
          </p:cNvPr>
          <p:cNvSpPr/>
          <p:nvPr/>
        </p:nvSpPr>
        <p:spPr>
          <a:xfrm>
            <a:off x="8681323" y="3440424"/>
            <a:ext cx="1712928" cy="645042"/>
          </a:xfrm>
          <a:prstGeom prst="roundRect">
            <a:avLst>
              <a:gd name="adj" fmla="val 26479"/>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t"/>
          <a:lstStyle/>
          <a:p>
            <a:r>
              <a:rPr lang="en-US" sz="1200" dirty="0"/>
              <a:t>Advisory board</a:t>
            </a:r>
          </a:p>
        </p:txBody>
      </p:sp>
      <p:sp>
        <p:nvSpPr>
          <p:cNvPr id="36" name="Rectangle: Rounded Corners 35">
            <a:extLst>
              <a:ext uri="{FF2B5EF4-FFF2-40B4-BE49-F238E27FC236}">
                <a16:creationId xmlns:a16="http://schemas.microsoft.com/office/drawing/2014/main" id="{79C0F383-CFB0-4B60-968E-62279FDF5B74}"/>
              </a:ext>
            </a:extLst>
          </p:cNvPr>
          <p:cNvSpPr/>
          <p:nvPr/>
        </p:nvSpPr>
        <p:spPr>
          <a:xfrm>
            <a:off x="8734422" y="5620775"/>
            <a:ext cx="1712928" cy="645042"/>
          </a:xfrm>
          <a:prstGeom prst="roundRect">
            <a:avLst>
              <a:gd name="adj" fmla="val 26479"/>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t"/>
          <a:lstStyle/>
          <a:p>
            <a:r>
              <a:rPr lang="en-US" sz="1200" dirty="0"/>
              <a:t>Management review</a:t>
            </a:r>
          </a:p>
        </p:txBody>
      </p:sp>
      <p:sp>
        <p:nvSpPr>
          <p:cNvPr id="37" name="TextBox 36">
            <a:extLst>
              <a:ext uri="{FF2B5EF4-FFF2-40B4-BE49-F238E27FC236}">
                <a16:creationId xmlns:a16="http://schemas.microsoft.com/office/drawing/2014/main" id="{3114BAD2-2439-4A37-B799-DC87C69CFBDF}"/>
              </a:ext>
            </a:extLst>
          </p:cNvPr>
          <p:cNvSpPr txBox="1"/>
          <p:nvPr/>
        </p:nvSpPr>
        <p:spPr>
          <a:xfrm>
            <a:off x="1313857" y="715377"/>
            <a:ext cx="8937126" cy="646331"/>
          </a:xfrm>
          <a:prstGeom prst="rect">
            <a:avLst/>
          </a:prstGeom>
          <a:noFill/>
        </p:spPr>
        <p:txBody>
          <a:bodyPr wrap="square" rtlCol="0">
            <a:spAutoFit/>
          </a:bodyPr>
          <a:lstStyle/>
          <a:p>
            <a:r>
              <a:rPr lang="en-US" dirty="0"/>
              <a:t>This is your normal calendar – all meetings are fixed, and changing the time is too much of a hassle (e-mails, calls, dependencies), even though it may be more efficient to have it changed.</a:t>
            </a:r>
          </a:p>
        </p:txBody>
      </p:sp>
    </p:spTree>
    <p:extLst>
      <p:ext uri="{BB962C8B-B14F-4D97-AF65-F5344CB8AC3E}">
        <p14:creationId xmlns:p14="http://schemas.microsoft.com/office/powerpoint/2010/main" val="305808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4736"/>
          </a:xfrm>
          <a:prstGeom prst="rect">
            <a:avLst/>
          </a:prstGeom>
        </p:spPr>
      </p:pic>
      <p:sp>
        <p:nvSpPr>
          <p:cNvPr id="4" name="TextBox 3"/>
          <p:cNvSpPr txBox="1"/>
          <p:nvPr/>
        </p:nvSpPr>
        <p:spPr>
          <a:xfrm>
            <a:off x="127491" y="48356"/>
            <a:ext cx="2589335" cy="461665"/>
          </a:xfrm>
          <a:prstGeom prst="rect">
            <a:avLst/>
          </a:prstGeom>
          <a:noFill/>
        </p:spPr>
        <p:txBody>
          <a:bodyPr wrap="square" rtlCol="0">
            <a:spAutoFit/>
          </a:bodyPr>
          <a:lstStyle/>
          <a:p>
            <a:r>
              <a:rPr lang="en-US" sz="2400" dirty="0">
                <a:solidFill>
                  <a:schemeClr val="bg1"/>
                </a:solidFill>
                <a:latin typeface="Compasse Light" panose="020B0506020203040204" pitchFamily="34" charset="0"/>
              </a:rPr>
              <a:t>     SCHEDULOGY</a:t>
            </a:r>
            <a:endParaRPr lang="en-US" sz="1400" dirty="0">
              <a:solidFill>
                <a:schemeClr val="bg1"/>
              </a:solidFill>
              <a:latin typeface="Compasse Light" panose="020B050602020304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4" y="74225"/>
            <a:ext cx="406285" cy="406285"/>
          </a:xfrm>
          <a:prstGeom prst="rect">
            <a:avLst/>
          </a:prstGeom>
        </p:spPr>
      </p:pic>
      <p:sp>
        <p:nvSpPr>
          <p:cNvPr id="13" name="TextBox 12"/>
          <p:cNvSpPr txBox="1"/>
          <p:nvPr/>
        </p:nvSpPr>
        <p:spPr>
          <a:xfrm>
            <a:off x="10324699" y="6565612"/>
            <a:ext cx="1867301" cy="292388"/>
          </a:xfrm>
          <a:prstGeom prst="rect">
            <a:avLst/>
          </a:prstGeom>
          <a:noFill/>
        </p:spPr>
        <p:txBody>
          <a:bodyPr wrap="square" rtlCol="0">
            <a:spAutoFit/>
          </a:bodyPr>
          <a:lstStyle/>
          <a:p>
            <a:pPr algn="ctr"/>
            <a:r>
              <a:rPr lang="en-US" sz="1300" dirty="0">
                <a:solidFill>
                  <a:srgbClr val="387EF5"/>
                </a:solidFill>
              </a:rPr>
              <a:t>www.schedulogy.com</a:t>
            </a:r>
          </a:p>
        </p:txBody>
      </p:sp>
      <p:sp>
        <p:nvSpPr>
          <p:cNvPr id="37" name="TextBox 36">
            <a:extLst>
              <a:ext uri="{FF2B5EF4-FFF2-40B4-BE49-F238E27FC236}">
                <a16:creationId xmlns:a16="http://schemas.microsoft.com/office/drawing/2014/main" id="{3114BAD2-2439-4A37-B799-DC87C69CFBDF}"/>
              </a:ext>
            </a:extLst>
          </p:cNvPr>
          <p:cNvSpPr txBox="1"/>
          <p:nvPr/>
        </p:nvSpPr>
        <p:spPr>
          <a:xfrm>
            <a:off x="1313857" y="715377"/>
            <a:ext cx="8937126" cy="646331"/>
          </a:xfrm>
          <a:prstGeom prst="rect">
            <a:avLst/>
          </a:prstGeom>
          <a:noFill/>
        </p:spPr>
        <p:txBody>
          <a:bodyPr wrap="square" rtlCol="0">
            <a:spAutoFit/>
          </a:bodyPr>
          <a:lstStyle/>
          <a:p>
            <a:r>
              <a:rPr lang="en-US" dirty="0"/>
              <a:t>Do all the meetings really need to happen at that exact time? The blue ones probably yes, but the orange ones? </a:t>
            </a:r>
            <a:r>
              <a:rPr lang="en-US" b="1" dirty="0"/>
              <a:t>Not necessarily!</a:t>
            </a:r>
            <a:r>
              <a:rPr lang="en-US" dirty="0"/>
              <a:t> See the next slide for details.</a:t>
            </a:r>
          </a:p>
        </p:txBody>
      </p:sp>
      <p:cxnSp>
        <p:nvCxnSpPr>
          <p:cNvPr id="34" name="Straight Connector 33">
            <a:extLst>
              <a:ext uri="{FF2B5EF4-FFF2-40B4-BE49-F238E27FC236}">
                <a16:creationId xmlns:a16="http://schemas.microsoft.com/office/drawing/2014/main" id="{4AA55053-8736-4871-A562-8058CC64E5F0}"/>
              </a:ext>
            </a:extLst>
          </p:cNvPr>
          <p:cNvCxnSpPr/>
          <p:nvPr/>
        </p:nvCxnSpPr>
        <p:spPr>
          <a:xfrm>
            <a:off x="1483674" y="1625696"/>
            <a:ext cx="58057" cy="484051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E0141BE9-B502-43C7-AEC5-5506229AA66B}"/>
              </a:ext>
            </a:extLst>
          </p:cNvPr>
          <p:cNvCxnSpPr/>
          <p:nvPr/>
        </p:nvCxnSpPr>
        <p:spPr>
          <a:xfrm>
            <a:off x="3272926" y="1625696"/>
            <a:ext cx="58057" cy="484051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9FFBBA7-8A6B-4BDF-A201-91127BFF907E}"/>
              </a:ext>
            </a:extLst>
          </p:cNvPr>
          <p:cNvCxnSpPr/>
          <p:nvPr/>
        </p:nvCxnSpPr>
        <p:spPr>
          <a:xfrm>
            <a:off x="5062178" y="1625696"/>
            <a:ext cx="58057" cy="484051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C3101A9-3453-48D4-9510-4F77C95A6A0B}"/>
              </a:ext>
            </a:extLst>
          </p:cNvPr>
          <p:cNvCxnSpPr/>
          <p:nvPr/>
        </p:nvCxnSpPr>
        <p:spPr>
          <a:xfrm>
            <a:off x="6851430" y="1625696"/>
            <a:ext cx="58057" cy="484051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625B0DC0-976E-4CF6-A007-7A2D0D07623D}"/>
              </a:ext>
            </a:extLst>
          </p:cNvPr>
          <p:cNvCxnSpPr/>
          <p:nvPr/>
        </p:nvCxnSpPr>
        <p:spPr>
          <a:xfrm>
            <a:off x="8640682" y="1625696"/>
            <a:ext cx="58057" cy="484051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551E22C1-8B96-452C-9A96-CE24076AC499}"/>
              </a:ext>
            </a:extLst>
          </p:cNvPr>
          <p:cNvCxnSpPr/>
          <p:nvPr/>
        </p:nvCxnSpPr>
        <p:spPr>
          <a:xfrm>
            <a:off x="10429934" y="1625696"/>
            <a:ext cx="58057" cy="484051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438A2EE-5F12-4285-8DC3-71CC2FE5BACD}"/>
              </a:ext>
            </a:extLst>
          </p:cNvPr>
          <p:cNvCxnSpPr>
            <a:cxnSpLocks/>
          </p:cNvCxnSpPr>
          <p:nvPr/>
        </p:nvCxnSpPr>
        <p:spPr>
          <a:xfrm>
            <a:off x="1167988" y="1932310"/>
            <a:ext cx="9557657"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B61CB0CD-DE49-4C4A-88D5-4EF39D6D5B72}"/>
              </a:ext>
            </a:extLst>
          </p:cNvPr>
          <p:cNvCxnSpPr>
            <a:cxnSpLocks/>
          </p:cNvCxnSpPr>
          <p:nvPr/>
        </p:nvCxnSpPr>
        <p:spPr>
          <a:xfrm>
            <a:off x="1167988" y="2662560"/>
            <a:ext cx="9557657"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ACF08E82-E10F-4FCC-A11F-98C81E96AF5C}"/>
              </a:ext>
            </a:extLst>
          </p:cNvPr>
          <p:cNvCxnSpPr>
            <a:cxnSpLocks/>
          </p:cNvCxnSpPr>
          <p:nvPr/>
        </p:nvCxnSpPr>
        <p:spPr>
          <a:xfrm>
            <a:off x="1167988" y="3392810"/>
            <a:ext cx="9557657"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05333572-6FBC-4396-980A-7154DDB78DBA}"/>
              </a:ext>
            </a:extLst>
          </p:cNvPr>
          <p:cNvCxnSpPr>
            <a:cxnSpLocks/>
          </p:cNvCxnSpPr>
          <p:nvPr/>
        </p:nvCxnSpPr>
        <p:spPr>
          <a:xfrm>
            <a:off x="1167988" y="4123060"/>
            <a:ext cx="9557657"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9387676-F67F-44F2-A0A7-A3175C0897C3}"/>
              </a:ext>
            </a:extLst>
          </p:cNvPr>
          <p:cNvCxnSpPr>
            <a:cxnSpLocks/>
          </p:cNvCxnSpPr>
          <p:nvPr/>
        </p:nvCxnSpPr>
        <p:spPr>
          <a:xfrm>
            <a:off x="1167988" y="4853310"/>
            <a:ext cx="9557657"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6FC8BF1-2E09-4638-9CE4-AF668D5B232A}"/>
              </a:ext>
            </a:extLst>
          </p:cNvPr>
          <p:cNvCxnSpPr>
            <a:cxnSpLocks/>
          </p:cNvCxnSpPr>
          <p:nvPr/>
        </p:nvCxnSpPr>
        <p:spPr>
          <a:xfrm>
            <a:off x="1167988" y="5583560"/>
            <a:ext cx="9557657"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918FCC94-7C61-4FFB-99B4-37C12722E23F}"/>
              </a:ext>
            </a:extLst>
          </p:cNvPr>
          <p:cNvCxnSpPr>
            <a:cxnSpLocks/>
          </p:cNvCxnSpPr>
          <p:nvPr/>
        </p:nvCxnSpPr>
        <p:spPr>
          <a:xfrm>
            <a:off x="1167988" y="6313810"/>
            <a:ext cx="9557657"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50" name="Rectangle: Rounded Corners 49">
            <a:extLst>
              <a:ext uri="{FF2B5EF4-FFF2-40B4-BE49-F238E27FC236}">
                <a16:creationId xmlns:a16="http://schemas.microsoft.com/office/drawing/2014/main" id="{F4493D02-03EF-4AD3-A820-E53F00607BB1}"/>
              </a:ext>
            </a:extLst>
          </p:cNvPr>
          <p:cNvSpPr/>
          <p:nvPr/>
        </p:nvSpPr>
        <p:spPr>
          <a:xfrm>
            <a:off x="1528791" y="1967906"/>
            <a:ext cx="1712928" cy="645042"/>
          </a:xfrm>
          <a:prstGeom prst="roundRect">
            <a:avLst>
              <a:gd name="adj" fmla="val 26479"/>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a:t>Weekly call with Amanda</a:t>
            </a:r>
          </a:p>
        </p:txBody>
      </p:sp>
      <p:sp>
        <p:nvSpPr>
          <p:cNvPr id="51" name="Rectangle: Rounded Corners 50">
            <a:extLst>
              <a:ext uri="{FF2B5EF4-FFF2-40B4-BE49-F238E27FC236}">
                <a16:creationId xmlns:a16="http://schemas.microsoft.com/office/drawing/2014/main" id="{943CC501-D91D-4065-8BD5-43C8C958C0CB}"/>
              </a:ext>
            </a:extLst>
          </p:cNvPr>
          <p:cNvSpPr/>
          <p:nvPr/>
        </p:nvSpPr>
        <p:spPr>
          <a:xfrm>
            <a:off x="3334978" y="2688131"/>
            <a:ext cx="1712928" cy="1385309"/>
          </a:xfrm>
          <a:prstGeom prst="roundRect">
            <a:avLst>
              <a:gd name="adj" fmla="val 17364"/>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t"/>
          <a:lstStyle/>
          <a:p>
            <a:r>
              <a:rPr lang="en-US" sz="1200" dirty="0"/>
              <a:t>Board meeting Q3/2020</a:t>
            </a:r>
          </a:p>
        </p:txBody>
      </p:sp>
      <p:sp>
        <p:nvSpPr>
          <p:cNvPr id="52" name="Rectangle: Rounded Corners 51">
            <a:extLst>
              <a:ext uri="{FF2B5EF4-FFF2-40B4-BE49-F238E27FC236}">
                <a16:creationId xmlns:a16="http://schemas.microsoft.com/office/drawing/2014/main" id="{88E8501E-F301-4EA7-8132-CB971AFA582D}"/>
              </a:ext>
            </a:extLst>
          </p:cNvPr>
          <p:cNvSpPr/>
          <p:nvPr/>
        </p:nvSpPr>
        <p:spPr>
          <a:xfrm>
            <a:off x="1556003" y="3424574"/>
            <a:ext cx="1712928" cy="645042"/>
          </a:xfrm>
          <a:prstGeom prst="roundRect">
            <a:avLst>
              <a:gd name="adj" fmla="val 26479"/>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a:t>1:1 with Henry</a:t>
            </a:r>
          </a:p>
        </p:txBody>
      </p:sp>
      <p:sp>
        <p:nvSpPr>
          <p:cNvPr id="53" name="Rectangle: Rounded Corners 52">
            <a:extLst>
              <a:ext uri="{FF2B5EF4-FFF2-40B4-BE49-F238E27FC236}">
                <a16:creationId xmlns:a16="http://schemas.microsoft.com/office/drawing/2014/main" id="{FD6F81B2-0CC7-4F5D-8FF5-32FC0176C823}"/>
              </a:ext>
            </a:extLst>
          </p:cNvPr>
          <p:cNvSpPr/>
          <p:nvPr/>
        </p:nvSpPr>
        <p:spPr>
          <a:xfrm>
            <a:off x="5142430" y="4167966"/>
            <a:ext cx="1712928" cy="1385309"/>
          </a:xfrm>
          <a:prstGeom prst="roundRect">
            <a:avLst>
              <a:gd name="adj" fmla="val 17364"/>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a:t>Brainstorming session with IXB team about ESB implementation</a:t>
            </a:r>
          </a:p>
        </p:txBody>
      </p:sp>
      <p:sp>
        <p:nvSpPr>
          <p:cNvPr id="54" name="Rectangle: Rounded Corners 53">
            <a:extLst>
              <a:ext uri="{FF2B5EF4-FFF2-40B4-BE49-F238E27FC236}">
                <a16:creationId xmlns:a16="http://schemas.microsoft.com/office/drawing/2014/main" id="{F162014E-8EC2-402A-A9E5-B13FC658791A}"/>
              </a:ext>
            </a:extLst>
          </p:cNvPr>
          <p:cNvSpPr/>
          <p:nvPr/>
        </p:nvSpPr>
        <p:spPr>
          <a:xfrm>
            <a:off x="3362190" y="4890905"/>
            <a:ext cx="1712928" cy="1385309"/>
          </a:xfrm>
          <a:prstGeom prst="roundRect">
            <a:avLst>
              <a:gd name="adj" fmla="val 17364"/>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a:t>Reserved time for ESB implementation readiness check</a:t>
            </a:r>
          </a:p>
        </p:txBody>
      </p:sp>
      <p:sp>
        <p:nvSpPr>
          <p:cNvPr id="55" name="Rectangle: Rounded Corners 54">
            <a:extLst>
              <a:ext uri="{FF2B5EF4-FFF2-40B4-BE49-F238E27FC236}">
                <a16:creationId xmlns:a16="http://schemas.microsoft.com/office/drawing/2014/main" id="{EE056B26-4825-4AE0-BB17-9D73605AD8CD}"/>
              </a:ext>
            </a:extLst>
          </p:cNvPr>
          <p:cNvSpPr/>
          <p:nvPr/>
        </p:nvSpPr>
        <p:spPr>
          <a:xfrm>
            <a:off x="6901205" y="2704371"/>
            <a:ext cx="1712928" cy="645042"/>
          </a:xfrm>
          <a:prstGeom prst="roundRect">
            <a:avLst>
              <a:gd name="adj" fmla="val 26479"/>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a:t>Review the TER account</a:t>
            </a:r>
          </a:p>
        </p:txBody>
      </p:sp>
      <p:sp>
        <p:nvSpPr>
          <p:cNvPr id="56" name="Rectangle: Rounded Corners 55">
            <a:extLst>
              <a:ext uri="{FF2B5EF4-FFF2-40B4-BE49-F238E27FC236}">
                <a16:creationId xmlns:a16="http://schemas.microsoft.com/office/drawing/2014/main" id="{427AB410-1545-4E41-B89A-2C4B5C291868}"/>
              </a:ext>
            </a:extLst>
          </p:cNvPr>
          <p:cNvSpPr/>
          <p:nvPr/>
        </p:nvSpPr>
        <p:spPr>
          <a:xfrm>
            <a:off x="8707872" y="4170674"/>
            <a:ext cx="1712928" cy="645042"/>
          </a:xfrm>
          <a:prstGeom prst="roundRect">
            <a:avLst>
              <a:gd name="adj" fmla="val 26479"/>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t"/>
          <a:lstStyle/>
          <a:p>
            <a:r>
              <a:rPr lang="en-US" sz="1200" dirty="0"/>
              <a:t>Pick up Mary from the airport</a:t>
            </a:r>
          </a:p>
        </p:txBody>
      </p:sp>
      <p:sp>
        <p:nvSpPr>
          <p:cNvPr id="57" name="Rectangle: Rounded Corners 56">
            <a:extLst>
              <a:ext uri="{FF2B5EF4-FFF2-40B4-BE49-F238E27FC236}">
                <a16:creationId xmlns:a16="http://schemas.microsoft.com/office/drawing/2014/main" id="{5AB0C5D2-AEB6-4C1C-BD42-07FC61CF315C}"/>
              </a:ext>
            </a:extLst>
          </p:cNvPr>
          <p:cNvSpPr/>
          <p:nvPr/>
        </p:nvSpPr>
        <p:spPr>
          <a:xfrm>
            <a:off x="6901205" y="3429000"/>
            <a:ext cx="1712928" cy="1385309"/>
          </a:xfrm>
          <a:prstGeom prst="roundRect">
            <a:avLst>
              <a:gd name="adj" fmla="val 17364"/>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a:t>Review of new applicants with HR</a:t>
            </a:r>
          </a:p>
        </p:txBody>
      </p:sp>
      <p:sp>
        <p:nvSpPr>
          <p:cNvPr id="58" name="Rectangle: Rounded Corners 57">
            <a:extLst>
              <a:ext uri="{FF2B5EF4-FFF2-40B4-BE49-F238E27FC236}">
                <a16:creationId xmlns:a16="http://schemas.microsoft.com/office/drawing/2014/main" id="{ADD9776E-77E6-4E82-A591-452F2FD517FC}"/>
              </a:ext>
            </a:extLst>
          </p:cNvPr>
          <p:cNvSpPr/>
          <p:nvPr/>
        </p:nvSpPr>
        <p:spPr>
          <a:xfrm>
            <a:off x="5113615" y="2700155"/>
            <a:ext cx="1712928" cy="645042"/>
          </a:xfrm>
          <a:prstGeom prst="roundRect">
            <a:avLst>
              <a:gd name="adj" fmla="val 26479"/>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a:t>NBV study review</a:t>
            </a:r>
          </a:p>
        </p:txBody>
      </p:sp>
      <p:sp>
        <p:nvSpPr>
          <p:cNvPr id="59" name="Rectangle: Rounded Corners 58">
            <a:extLst>
              <a:ext uri="{FF2B5EF4-FFF2-40B4-BE49-F238E27FC236}">
                <a16:creationId xmlns:a16="http://schemas.microsoft.com/office/drawing/2014/main" id="{E065933B-EDC7-4A0E-9533-69BC26445A39}"/>
              </a:ext>
            </a:extLst>
          </p:cNvPr>
          <p:cNvSpPr/>
          <p:nvPr/>
        </p:nvSpPr>
        <p:spPr>
          <a:xfrm>
            <a:off x="8681323" y="3440424"/>
            <a:ext cx="1712928" cy="645042"/>
          </a:xfrm>
          <a:prstGeom prst="roundRect">
            <a:avLst>
              <a:gd name="adj" fmla="val 26479"/>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a:t>Advisory board</a:t>
            </a:r>
          </a:p>
        </p:txBody>
      </p:sp>
      <p:sp>
        <p:nvSpPr>
          <p:cNvPr id="60" name="Rectangle: Rounded Corners 59">
            <a:extLst>
              <a:ext uri="{FF2B5EF4-FFF2-40B4-BE49-F238E27FC236}">
                <a16:creationId xmlns:a16="http://schemas.microsoft.com/office/drawing/2014/main" id="{CB1D282E-0E92-440F-9C28-4143117FB498}"/>
              </a:ext>
            </a:extLst>
          </p:cNvPr>
          <p:cNvSpPr/>
          <p:nvPr/>
        </p:nvSpPr>
        <p:spPr>
          <a:xfrm>
            <a:off x="8734422" y="5620775"/>
            <a:ext cx="1712928" cy="645042"/>
          </a:xfrm>
          <a:prstGeom prst="roundRect">
            <a:avLst>
              <a:gd name="adj" fmla="val 26479"/>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a:t>Management review</a:t>
            </a:r>
          </a:p>
        </p:txBody>
      </p:sp>
    </p:spTree>
    <p:extLst>
      <p:ext uri="{BB962C8B-B14F-4D97-AF65-F5344CB8AC3E}">
        <p14:creationId xmlns:p14="http://schemas.microsoft.com/office/powerpoint/2010/main" val="23536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4736"/>
          </a:xfrm>
          <a:prstGeom prst="rect">
            <a:avLst/>
          </a:prstGeom>
        </p:spPr>
      </p:pic>
      <p:sp>
        <p:nvSpPr>
          <p:cNvPr id="4" name="TextBox 3"/>
          <p:cNvSpPr txBox="1"/>
          <p:nvPr/>
        </p:nvSpPr>
        <p:spPr>
          <a:xfrm>
            <a:off x="127491" y="48356"/>
            <a:ext cx="2589335" cy="461665"/>
          </a:xfrm>
          <a:prstGeom prst="rect">
            <a:avLst/>
          </a:prstGeom>
          <a:noFill/>
        </p:spPr>
        <p:txBody>
          <a:bodyPr wrap="square" rtlCol="0">
            <a:spAutoFit/>
          </a:bodyPr>
          <a:lstStyle/>
          <a:p>
            <a:r>
              <a:rPr lang="en-US" sz="2400" dirty="0">
                <a:solidFill>
                  <a:schemeClr val="bg1"/>
                </a:solidFill>
                <a:latin typeface="Compasse Light" panose="020B0506020203040204" pitchFamily="34" charset="0"/>
              </a:rPr>
              <a:t>     SCHEDULOGY</a:t>
            </a:r>
            <a:endParaRPr lang="en-US" sz="1400" dirty="0">
              <a:solidFill>
                <a:schemeClr val="bg1"/>
              </a:solidFill>
              <a:latin typeface="Compasse Light" panose="020B050602020304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4" y="74225"/>
            <a:ext cx="406285" cy="406285"/>
          </a:xfrm>
          <a:prstGeom prst="rect">
            <a:avLst/>
          </a:prstGeom>
        </p:spPr>
      </p:pic>
      <p:sp>
        <p:nvSpPr>
          <p:cNvPr id="13" name="TextBox 12"/>
          <p:cNvSpPr txBox="1"/>
          <p:nvPr/>
        </p:nvSpPr>
        <p:spPr>
          <a:xfrm>
            <a:off x="10324699" y="6565612"/>
            <a:ext cx="1867301" cy="292388"/>
          </a:xfrm>
          <a:prstGeom prst="rect">
            <a:avLst/>
          </a:prstGeom>
          <a:noFill/>
        </p:spPr>
        <p:txBody>
          <a:bodyPr wrap="square" rtlCol="0">
            <a:spAutoFit/>
          </a:bodyPr>
          <a:lstStyle/>
          <a:p>
            <a:pPr algn="ctr"/>
            <a:r>
              <a:rPr lang="en-US" sz="1300" dirty="0">
                <a:solidFill>
                  <a:srgbClr val="387EF5"/>
                </a:solidFill>
              </a:rPr>
              <a:t>www.schedulogy.com</a:t>
            </a:r>
          </a:p>
        </p:txBody>
      </p:sp>
      <p:sp>
        <p:nvSpPr>
          <p:cNvPr id="37" name="TextBox 36">
            <a:extLst>
              <a:ext uri="{FF2B5EF4-FFF2-40B4-BE49-F238E27FC236}">
                <a16:creationId xmlns:a16="http://schemas.microsoft.com/office/drawing/2014/main" id="{3114BAD2-2439-4A37-B799-DC87C69CFBDF}"/>
              </a:ext>
            </a:extLst>
          </p:cNvPr>
          <p:cNvSpPr txBox="1"/>
          <p:nvPr/>
        </p:nvSpPr>
        <p:spPr>
          <a:xfrm>
            <a:off x="1288869" y="715377"/>
            <a:ext cx="8962114" cy="646331"/>
          </a:xfrm>
          <a:prstGeom prst="rect">
            <a:avLst/>
          </a:prstGeom>
          <a:noFill/>
        </p:spPr>
        <p:txBody>
          <a:bodyPr wrap="square" rtlCol="0">
            <a:spAutoFit/>
          </a:bodyPr>
          <a:lstStyle/>
          <a:p>
            <a:r>
              <a:rPr lang="en-US" dirty="0"/>
              <a:t>Let us focus on these two items in your calendar. And why the terminology used in SCHEDULOGY is </a:t>
            </a:r>
            <a:r>
              <a:rPr lang="en-US" b="1" dirty="0">
                <a:solidFill>
                  <a:srgbClr val="3399FF"/>
                </a:solidFill>
              </a:rPr>
              <a:t>Event </a:t>
            </a:r>
            <a:r>
              <a:rPr lang="en-US" dirty="0"/>
              <a:t>and </a:t>
            </a:r>
            <a:r>
              <a:rPr lang="en-US" b="1" dirty="0">
                <a:solidFill>
                  <a:schemeClr val="accent2"/>
                </a:solidFill>
              </a:rPr>
              <a:t>Task</a:t>
            </a:r>
            <a:r>
              <a:rPr lang="en-US" dirty="0"/>
              <a:t>.</a:t>
            </a:r>
          </a:p>
        </p:txBody>
      </p:sp>
      <p:sp>
        <p:nvSpPr>
          <p:cNvPr id="57" name="Rectangle: Rounded Corners 56">
            <a:extLst>
              <a:ext uri="{FF2B5EF4-FFF2-40B4-BE49-F238E27FC236}">
                <a16:creationId xmlns:a16="http://schemas.microsoft.com/office/drawing/2014/main" id="{5AB0C5D2-AEB6-4C1C-BD42-07FC61CF315C}"/>
              </a:ext>
            </a:extLst>
          </p:cNvPr>
          <p:cNvSpPr/>
          <p:nvPr/>
        </p:nvSpPr>
        <p:spPr>
          <a:xfrm>
            <a:off x="1422158" y="3267464"/>
            <a:ext cx="1712928" cy="1385309"/>
          </a:xfrm>
          <a:prstGeom prst="roundRect">
            <a:avLst>
              <a:gd name="adj" fmla="val 17364"/>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a:t>Review of new applicants with HR</a:t>
            </a:r>
          </a:p>
        </p:txBody>
      </p:sp>
      <p:sp>
        <p:nvSpPr>
          <p:cNvPr id="31" name="Rectangle: Rounded Corners 30">
            <a:extLst>
              <a:ext uri="{FF2B5EF4-FFF2-40B4-BE49-F238E27FC236}">
                <a16:creationId xmlns:a16="http://schemas.microsoft.com/office/drawing/2014/main" id="{7F1D54FC-EF30-4805-BE07-271932649AD0}"/>
              </a:ext>
            </a:extLst>
          </p:cNvPr>
          <p:cNvSpPr/>
          <p:nvPr/>
        </p:nvSpPr>
        <p:spPr>
          <a:xfrm>
            <a:off x="1422158" y="1691000"/>
            <a:ext cx="1712928" cy="1385309"/>
          </a:xfrm>
          <a:prstGeom prst="roundRect">
            <a:avLst>
              <a:gd name="adj" fmla="val 17364"/>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t"/>
          <a:lstStyle/>
          <a:p>
            <a:r>
              <a:rPr lang="en-US" sz="1200" dirty="0"/>
              <a:t>Board meeting Q3/2020</a:t>
            </a:r>
          </a:p>
        </p:txBody>
      </p:sp>
      <p:sp>
        <p:nvSpPr>
          <p:cNvPr id="2" name="TextBox 1">
            <a:extLst>
              <a:ext uri="{FF2B5EF4-FFF2-40B4-BE49-F238E27FC236}">
                <a16:creationId xmlns:a16="http://schemas.microsoft.com/office/drawing/2014/main" id="{63EF366F-BF3E-42E2-95E4-8192328BCFE4}"/>
              </a:ext>
            </a:extLst>
          </p:cNvPr>
          <p:cNvSpPr txBox="1"/>
          <p:nvPr/>
        </p:nvSpPr>
        <p:spPr>
          <a:xfrm>
            <a:off x="3431105" y="1691000"/>
            <a:ext cx="6819878" cy="1477328"/>
          </a:xfrm>
          <a:prstGeom prst="rect">
            <a:avLst/>
          </a:prstGeom>
          <a:noFill/>
        </p:spPr>
        <p:txBody>
          <a:bodyPr wrap="square" rtlCol="0">
            <a:spAutoFit/>
          </a:bodyPr>
          <a:lstStyle/>
          <a:p>
            <a:r>
              <a:rPr lang="en-US" dirty="0"/>
              <a:t>It is a good idea to set some cornerstone </a:t>
            </a:r>
            <a:r>
              <a:rPr lang="en-US" b="1" dirty="0">
                <a:solidFill>
                  <a:srgbClr val="3399FF"/>
                </a:solidFill>
              </a:rPr>
              <a:t>Events</a:t>
            </a:r>
            <a:r>
              <a:rPr lang="en-US" dirty="0"/>
              <a:t> like this one in the calendar. These are some dates, set in stone, that do not change, among other reasons because these must be announced way in advance, therefore the dates also appear in official documents, frequently distributed to the general public.</a:t>
            </a:r>
          </a:p>
        </p:txBody>
      </p:sp>
      <p:sp>
        <p:nvSpPr>
          <p:cNvPr id="33" name="TextBox 32">
            <a:extLst>
              <a:ext uri="{FF2B5EF4-FFF2-40B4-BE49-F238E27FC236}">
                <a16:creationId xmlns:a16="http://schemas.microsoft.com/office/drawing/2014/main" id="{14548868-C42B-4B75-B2D4-1BAC2A5C6A6C}"/>
              </a:ext>
            </a:extLst>
          </p:cNvPr>
          <p:cNvSpPr txBox="1"/>
          <p:nvPr/>
        </p:nvSpPr>
        <p:spPr>
          <a:xfrm>
            <a:off x="3431105" y="3267464"/>
            <a:ext cx="6819878" cy="2185214"/>
          </a:xfrm>
          <a:prstGeom prst="rect">
            <a:avLst/>
          </a:prstGeom>
          <a:noFill/>
        </p:spPr>
        <p:txBody>
          <a:bodyPr wrap="square" rtlCol="0">
            <a:spAutoFit/>
          </a:bodyPr>
          <a:lstStyle/>
          <a:p>
            <a:r>
              <a:rPr lang="en-US" dirty="0"/>
              <a:t>Let us </a:t>
            </a:r>
            <a:r>
              <a:rPr lang="cs-CZ" dirty="0"/>
              <a:t>look at this</a:t>
            </a:r>
            <a:r>
              <a:rPr lang="en-US" dirty="0"/>
              <a:t> one</a:t>
            </a:r>
            <a:r>
              <a:rPr lang="cs-CZ" dirty="0"/>
              <a:t> from the planning perspective. What we really have is this </a:t>
            </a:r>
            <a:r>
              <a:rPr lang="cs-CZ" b="1" dirty="0">
                <a:solidFill>
                  <a:schemeClr val="accent2"/>
                </a:solidFill>
              </a:rPr>
              <a:t>Task</a:t>
            </a:r>
            <a:r>
              <a:rPr lang="en-US" dirty="0"/>
              <a:t>:</a:t>
            </a:r>
          </a:p>
          <a:p>
            <a:pPr marL="365760" indent="-182880">
              <a:buFont typeface="Wingdings" panose="05000000000000000000" pitchFamily="2" charset="2"/>
              <a:buChar char="§"/>
            </a:pPr>
            <a:r>
              <a:rPr lang="en-US" sz="1600" dirty="0"/>
              <a:t>What: Review of new applicants with HR</a:t>
            </a:r>
          </a:p>
          <a:p>
            <a:pPr marL="365760" indent="-182880">
              <a:buFont typeface="Wingdings" panose="05000000000000000000" pitchFamily="2" charset="2"/>
              <a:buChar char="§"/>
            </a:pPr>
            <a:r>
              <a:rPr lang="en-US" sz="1600" dirty="0"/>
              <a:t>Who: Helen (head of HR for my department), her assistant Peter, and myself</a:t>
            </a:r>
          </a:p>
          <a:p>
            <a:pPr marL="365760" indent="-182880">
              <a:buFont typeface="Wingdings" panose="05000000000000000000" pitchFamily="2" charset="2"/>
              <a:buChar char="§"/>
            </a:pPr>
            <a:r>
              <a:rPr lang="en-US" sz="1600" dirty="0"/>
              <a:t>When: due before the end of the week</a:t>
            </a:r>
          </a:p>
          <a:p>
            <a:pPr marL="365760" indent="-182880">
              <a:buFont typeface="Wingdings" panose="05000000000000000000" pitchFamily="2" charset="2"/>
              <a:buChar char="§"/>
            </a:pPr>
            <a:r>
              <a:rPr lang="en-US" sz="1600" dirty="0"/>
              <a:t>How long: 2 hours</a:t>
            </a:r>
          </a:p>
          <a:p>
            <a:pPr marL="285750" indent="-285750">
              <a:buFont typeface="Wingdings" panose="05000000000000000000" pitchFamily="2" charset="2"/>
              <a:buChar char="§"/>
            </a:pPr>
            <a:endParaRPr lang="en-US" dirty="0"/>
          </a:p>
          <a:p>
            <a:endParaRPr lang="en-US" dirty="0"/>
          </a:p>
        </p:txBody>
      </p:sp>
      <p:sp>
        <p:nvSpPr>
          <p:cNvPr id="36" name="TextBox 35">
            <a:extLst>
              <a:ext uri="{FF2B5EF4-FFF2-40B4-BE49-F238E27FC236}">
                <a16:creationId xmlns:a16="http://schemas.microsoft.com/office/drawing/2014/main" id="{3BDC486F-7DEF-42FD-A489-9729ACE843EE}"/>
              </a:ext>
            </a:extLst>
          </p:cNvPr>
          <p:cNvSpPr txBox="1"/>
          <p:nvPr/>
        </p:nvSpPr>
        <p:spPr>
          <a:xfrm>
            <a:off x="1288869" y="5302420"/>
            <a:ext cx="8962114" cy="923330"/>
          </a:xfrm>
          <a:prstGeom prst="rect">
            <a:avLst/>
          </a:prstGeom>
          <a:noFill/>
        </p:spPr>
        <p:txBody>
          <a:bodyPr wrap="square" rtlCol="0">
            <a:spAutoFit/>
          </a:bodyPr>
          <a:lstStyle/>
          <a:p>
            <a:r>
              <a:rPr lang="en-US" dirty="0"/>
              <a:t>This is exactly how these are modelled in SCHEDULOGY. And when will the </a:t>
            </a:r>
            <a:r>
              <a:rPr lang="en-US" b="1" dirty="0">
                <a:solidFill>
                  <a:schemeClr val="accent2"/>
                </a:solidFill>
              </a:rPr>
              <a:t>Task</a:t>
            </a:r>
            <a:r>
              <a:rPr lang="en-US" dirty="0"/>
              <a:t> be scheduled in the calendar? Exactly when the conditions are met (before the due date, when there is enough time in everybody’s calendar at the same time).</a:t>
            </a:r>
          </a:p>
        </p:txBody>
      </p:sp>
    </p:spTree>
    <p:extLst>
      <p:ext uri="{BB962C8B-B14F-4D97-AF65-F5344CB8AC3E}">
        <p14:creationId xmlns:p14="http://schemas.microsoft.com/office/powerpoint/2010/main" val="7696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4736"/>
          </a:xfrm>
          <a:prstGeom prst="rect">
            <a:avLst/>
          </a:prstGeom>
        </p:spPr>
      </p:pic>
      <p:sp>
        <p:nvSpPr>
          <p:cNvPr id="4" name="TextBox 3"/>
          <p:cNvSpPr txBox="1"/>
          <p:nvPr/>
        </p:nvSpPr>
        <p:spPr>
          <a:xfrm>
            <a:off x="127491" y="48356"/>
            <a:ext cx="2589335" cy="461665"/>
          </a:xfrm>
          <a:prstGeom prst="rect">
            <a:avLst/>
          </a:prstGeom>
          <a:noFill/>
        </p:spPr>
        <p:txBody>
          <a:bodyPr wrap="square" rtlCol="0">
            <a:spAutoFit/>
          </a:bodyPr>
          <a:lstStyle/>
          <a:p>
            <a:r>
              <a:rPr lang="en-US" sz="2400" dirty="0">
                <a:solidFill>
                  <a:schemeClr val="bg1"/>
                </a:solidFill>
                <a:latin typeface="Compasse Light" panose="020B0506020203040204" pitchFamily="34" charset="0"/>
              </a:rPr>
              <a:t>     SCHEDULOGY</a:t>
            </a:r>
            <a:endParaRPr lang="en-US" sz="1400" dirty="0">
              <a:solidFill>
                <a:schemeClr val="bg1"/>
              </a:solidFill>
              <a:latin typeface="Compasse Light" panose="020B050602020304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4" y="74225"/>
            <a:ext cx="406285" cy="406285"/>
          </a:xfrm>
          <a:prstGeom prst="rect">
            <a:avLst/>
          </a:prstGeom>
        </p:spPr>
      </p:pic>
      <p:sp>
        <p:nvSpPr>
          <p:cNvPr id="13" name="TextBox 12"/>
          <p:cNvSpPr txBox="1"/>
          <p:nvPr/>
        </p:nvSpPr>
        <p:spPr>
          <a:xfrm>
            <a:off x="10324699" y="6565612"/>
            <a:ext cx="1867301" cy="292388"/>
          </a:xfrm>
          <a:prstGeom prst="rect">
            <a:avLst/>
          </a:prstGeom>
          <a:noFill/>
        </p:spPr>
        <p:txBody>
          <a:bodyPr wrap="square" rtlCol="0">
            <a:spAutoFit/>
          </a:bodyPr>
          <a:lstStyle/>
          <a:p>
            <a:pPr algn="ctr"/>
            <a:r>
              <a:rPr lang="en-US" sz="1300" dirty="0">
                <a:solidFill>
                  <a:srgbClr val="387EF5"/>
                </a:solidFill>
              </a:rPr>
              <a:t>www.schedulogy.com</a:t>
            </a:r>
          </a:p>
        </p:txBody>
      </p:sp>
      <p:sp>
        <p:nvSpPr>
          <p:cNvPr id="37" name="TextBox 36">
            <a:extLst>
              <a:ext uri="{FF2B5EF4-FFF2-40B4-BE49-F238E27FC236}">
                <a16:creationId xmlns:a16="http://schemas.microsoft.com/office/drawing/2014/main" id="{3114BAD2-2439-4A37-B799-DC87C69CFBDF}"/>
              </a:ext>
            </a:extLst>
          </p:cNvPr>
          <p:cNvSpPr txBox="1"/>
          <p:nvPr/>
        </p:nvSpPr>
        <p:spPr>
          <a:xfrm>
            <a:off x="1288869" y="715377"/>
            <a:ext cx="8962114" cy="646331"/>
          </a:xfrm>
          <a:prstGeom prst="rect">
            <a:avLst/>
          </a:prstGeom>
          <a:noFill/>
        </p:spPr>
        <p:txBody>
          <a:bodyPr wrap="square" rtlCol="0">
            <a:spAutoFit/>
          </a:bodyPr>
          <a:lstStyle/>
          <a:p>
            <a:r>
              <a:rPr lang="en-US" dirty="0"/>
              <a:t>Inspecting closely the model calendar, there is a problem with the previous re-thinking of some (most) of the calendar items into </a:t>
            </a:r>
            <a:r>
              <a:rPr lang="en-US" b="1" dirty="0">
                <a:solidFill>
                  <a:schemeClr val="accent2"/>
                </a:solidFill>
              </a:rPr>
              <a:t>Tasks</a:t>
            </a:r>
            <a:r>
              <a:rPr lang="en-US" dirty="0"/>
              <a:t>:</a:t>
            </a:r>
          </a:p>
        </p:txBody>
      </p:sp>
      <p:sp>
        <p:nvSpPr>
          <p:cNvPr id="36" name="TextBox 35">
            <a:extLst>
              <a:ext uri="{FF2B5EF4-FFF2-40B4-BE49-F238E27FC236}">
                <a16:creationId xmlns:a16="http://schemas.microsoft.com/office/drawing/2014/main" id="{3BDC486F-7DEF-42FD-A489-9729ACE843EE}"/>
              </a:ext>
            </a:extLst>
          </p:cNvPr>
          <p:cNvSpPr txBox="1"/>
          <p:nvPr/>
        </p:nvSpPr>
        <p:spPr>
          <a:xfrm>
            <a:off x="1288869" y="4811286"/>
            <a:ext cx="8962114" cy="1754326"/>
          </a:xfrm>
          <a:prstGeom prst="rect">
            <a:avLst/>
          </a:prstGeom>
          <a:noFill/>
        </p:spPr>
        <p:txBody>
          <a:bodyPr wrap="square" rtlCol="0">
            <a:spAutoFit/>
          </a:bodyPr>
          <a:lstStyle/>
          <a:p>
            <a:r>
              <a:rPr lang="en-US" dirty="0"/>
              <a:t>Again, this is exactly how these are modelled in SCHEDULOGY:</a:t>
            </a:r>
          </a:p>
          <a:p>
            <a:pPr marL="285750" indent="-285750">
              <a:buFont typeface="Wingdings" panose="05000000000000000000" pitchFamily="2" charset="2"/>
              <a:buChar char="§"/>
            </a:pPr>
            <a:r>
              <a:rPr lang="en-US" b="1" dirty="0">
                <a:solidFill>
                  <a:schemeClr val="accent2"/>
                </a:solidFill>
              </a:rPr>
              <a:t>Tasks</a:t>
            </a:r>
            <a:r>
              <a:rPr lang="en-US" dirty="0"/>
              <a:t> in SCHEDULOGY may depend on one another. </a:t>
            </a:r>
            <a:r>
              <a:rPr lang="en-US" b="1" dirty="0">
                <a:solidFill>
                  <a:schemeClr val="accent2"/>
                </a:solidFill>
              </a:rPr>
              <a:t>Task A </a:t>
            </a:r>
            <a:r>
              <a:rPr lang="en-US" dirty="0"/>
              <a:t>being dependent on </a:t>
            </a:r>
            <a:r>
              <a:rPr lang="en-US" b="1" dirty="0">
                <a:solidFill>
                  <a:schemeClr val="accent2"/>
                </a:solidFill>
              </a:rPr>
              <a:t>Task B</a:t>
            </a:r>
            <a:r>
              <a:rPr lang="en-US" dirty="0"/>
              <a:t> means that any work on </a:t>
            </a:r>
            <a:r>
              <a:rPr lang="en-US" b="1" dirty="0">
                <a:solidFill>
                  <a:schemeClr val="accent2"/>
                </a:solidFill>
              </a:rPr>
              <a:t>Task A </a:t>
            </a:r>
            <a:r>
              <a:rPr lang="en-US" dirty="0"/>
              <a:t>may be started only as soon as all work on </a:t>
            </a:r>
            <a:r>
              <a:rPr lang="en-US" b="1" dirty="0">
                <a:solidFill>
                  <a:schemeClr val="accent2"/>
                </a:solidFill>
              </a:rPr>
              <a:t>Task B </a:t>
            </a:r>
            <a:r>
              <a:rPr lang="en-US" dirty="0"/>
              <a:t>is finished.</a:t>
            </a:r>
          </a:p>
          <a:p>
            <a:pPr marL="285750" indent="-285750">
              <a:buFont typeface="Wingdings" panose="05000000000000000000" pitchFamily="2" charset="2"/>
              <a:buChar char="§"/>
            </a:pPr>
            <a:r>
              <a:rPr lang="en-US" b="1" dirty="0">
                <a:solidFill>
                  <a:schemeClr val="accent2"/>
                </a:solidFill>
              </a:rPr>
              <a:t>Tasks</a:t>
            </a:r>
            <a:r>
              <a:rPr lang="en-US" dirty="0"/>
              <a:t> can be also dependent on </a:t>
            </a:r>
            <a:r>
              <a:rPr lang="en-US" b="1" dirty="0">
                <a:solidFill>
                  <a:srgbClr val="3399FF"/>
                </a:solidFill>
              </a:rPr>
              <a:t>Events</a:t>
            </a:r>
            <a:r>
              <a:rPr lang="en-US" dirty="0"/>
              <a:t>, but </a:t>
            </a:r>
            <a:r>
              <a:rPr lang="en-US" b="1" dirty="0">
                <a:solidFill>
                  <a:srgbClr val="3399FF"/>
                </a:solidFill>
              </a:rPr>
              <a:t>Events</a:t>
            </a:r>
            <a:r>
              <a:rPr lang="en-US" dirty="0"/>
              <a:t> as they have fixed start, cannot depend on anything.</a:t>
            </a:r>
          </a:p>
        </p:txBody>
      </p:sp>
      <p:sp>
        <p:nvSpPr>
          <p:cNvPr id="12" name="Rectangle: Rounded Corners 11">
            <a:extLst>
              <a:ext uri="{FF2B5EF4-FFF2-40B4-BE49-F238E27FC236}">
                <a16:creationId xmlns:a16="http://schemas.microsoft.com/office/drawing/2014/main" id="{3FB0D83A-CE48-4EA8-AC2A-36AF2ECD797E}"/>
              </a:ext>
            </a:extLst>
          </p:cNvPr>
          <p:cNvSpPr/>
          <p:nvPr/>
        </p:nvSpPr>
        <p:spPr>
          <a:xfrm>
            <a:off x="3152521" y="1594583"/>
            <a:ext cx="1712928" cy="1385309"/>
          </a:xfrm>
          <a:prstGeom prst="roundRect">
            <a:avLst>
              <a:gd name="adj" fmla="val 17364"/>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a:t>Brainstorming session with IXB team about ESB implementation</a:t>
            </a:r>
          </a:p>
        </p:txBody>
      </p:sp>
      <p:sp>
        <p:nvSpPr>
          <p:cNvPr id="14" name="Rectangle: Rounded Corners 13">
            <a:extLst>
              <a:ext uri="{FF2B5EF4-FFF2-40B4-BE49-F238E27FC236}">
                <a16:creationId xmlns:a16="http://schemas.microsoft.com/office/drawing/2014/main" id="{2566C6D0-690A-4C41-BBE5-B7991A66F546}"/>
              </a:ext>
            </a:extLst>
          </p:cNvPr>
          <p:cNvSpPr/>
          <p:nvPr/>
        </p:nvSpPr>
        <p:spPr>
          <a:xfrm>
            <a:off x="1372281" y="2317522"/>
            <a:ext cx="1712928" cy="1385309"/>
          </a:xfrm>
          <a:prstGeom prst="roundRect">
            <a:avLst>
              <a:gd name="adj" fmla="val 17364"/>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a:t>Reserved time for ESB implementation readiness check</a:t>
            </a:r>
          </a:p>
        </p:txBody>
      </p:sp>
      <p:sp>
        <p:nvSpPr>
          <p:cNvPr id="15" name="TextBox 14">
            <a:extLst>
              <a:ext uri="{FF2B5EF4-FFF2-40B4-BE49-F238E27FC236}">
                <a16:creationId xmlns:a16="http://schemas.microsoft.com/office/drawing/2014/main" id="{E5BFA3D0-465A-4016-A187-2DE1F8156B71}"/>
              </a:ext>
            </a:extLst>
          </p:cNvPr>
          <p:cNvSpPr txBox="1"/>
          <p:nvPr/>
        </p:nvSpPr>
        <p:spPr>
          <a:xfrm>
            <a:off x="4985585" y="1594583"/>
            <a:ext cx="6570689" cy="3570208"/>
          </a:xfrm>
          <a:prstGeom prst="rect">
            <a:avLst/>
          </a:prstGeom>
          <a:noFill/>
        </p:spPr>
        <p:txBody>
          <a:bodyPr wrap="square" rtlCol="0">
            <a:spAutoFit/>
          </a:bodyPr>
          <a:lstStyle/>
          <a:p>
            <a:r>
              <a:rPr lang="en-US" dirty="0"/>
              <a:t>If we think (</a:t>
            </a:r>
            <a:r>
              <a:rPr lang="en-US" b="1" dirty="0"/>
              <a:t>regardless of the tool used</a:t>
            </a:r>
            <a:r>
              <a:rPr lang="en-US" dirty="0"/>
              <a:t>) of these two as </a:t>
            </a:r>
            <a:r>
              <a:rPr lang="cs-CZ" b="1" dirty="0">
                <a:solidFill>
                  <a:schemeClr val="accent2"/>
                </a:solidFill>
              </a:rPr>
              <a:t>Tasks</a:t>
            </a:r>
            <a:r>
              <a:rPr lang="en-US" dirty="0"/>
              <a:t>:</a:t>
            </a:r>
          </a:p>
          <a:p>
            <a:endParaRPr lang="en-US" dirty="0"/>
          </a:p>
          <a:p>
            <a:r>
              <a:rPr lang="en-US" b="1" dirty="0">
                <a:solidFill>
                  <a:schemeClr val="accent2"/>
                </a:solidFill>
              </a:rPr>
              <a:t>Reserved time for ESB implementation readiness check</a:t>
            </a:r>
          </a:p>
          <a:p>
            <a:pPr marL="365760" indent="-182880">
              <a:buFont typeface="Wingdings" panose="05000000000000000000" pitchFamily="2" charset="2"/>
              <a:buChar char="§"/>
            </a:pPr>
            <a:r>
              <a:rPr lang="en-US" dirty="0"/>
              <a:t>Who: just myself</a:t>
            </a:r>
          </a:p>
          <a:p>
            <a:pPr marL="365760" indent="-182880">
              <a:buFont typeface="Wingdings" panose="05000000000000000000" pitchFamily="2" charset="2"/>
              <a:buChar char="§"/>
            </a:pPr>
            <a:r>
              <a:rPr lang="en-US" dirty="0"/>
              <a:t>When: </a:t>
            </a:r>
            <a:r>
              <a:rPr lang="en-US" b="1" dirty="0"/>
              <a:t>anytime before the </a:t>
            </a:r>
            <a:r>
              <a:rPr lang="en-US" b="1" dirty="0">
                <a:solidFill>
                  <a:schemeClr val="accent2"/>
                </a:solidFill>
              </a:rPr>
              <a:t>Brainstorming session with IXB team</a:t>
            </a:r>
          </a:p>
          <a:p>
            <a:pPr marL="365760" indent="-182880">
              <a:buFont typeface="Wingdings" panose="05000000000000000000" pitchFamily="2" charset="2"/>
              <a:buChar char="§"/>
            </a:pPr>
            <a:r>
              <a:rPr lang="en-US" dirty="0"/>
              <a:t>How long: 2 hours</a:t>
            </a:r>
            <a:endParaRPr lang="en-US" sz="1600" dirty="0"/>
          </a:p>
          <a:p>
            <a:endParaRPr lang="en-US" sz="1600" dirty="0"/>
          </a:p>
          <a:p>
            <a:r>
              <a:rPr lang="en-US" b="1" dirty="0">
                <a:solidFill>
                  <a:schemeClr val="accent2"/>
                </a:solidFill>
              </a:rPr>
              <a:t>Brainstorming session with IXB team about ESB implementation</a:t>
            </a:r>
          </a:p>
          <a:p>
            <a:pPr marL="365760" indent="-182880">
              <a:buFont typeface="Wingdings" panose="05000000000000000000" pitchFamily="2" charset="2"/>
              <a:buChar char="§"/>
            </a:pPr>
            <a:r>
              <a:rPr lang="en-US" sz="1600" dirty="0"/>
              <a:t>Who: IXB team and myself</a:t>
            </a:r>
          </a:p>
          <a:p>
            <a:pPr marL="365760" indent="-182880">
              <a:buFont typeface="Wingdings" panose="05000000000000000000" pitchFamily="2" charset="2"/>
              <a:buChar char="§"/>
            </a:pPr>
            <a:r>
              <a:rPr lang="en-US" sz="1600" dirty="0"/>
              <a:t>When: due before the end of the week</a:t>
            </a:r>
          </a:p>
          <a:p>
            <a:pPr marL="365760" indent="-182880">
              <a:buFont typeface="Wingdings" panose="05000000000000000000" pitchFamily="2" charset="2"/>
              <a:buChar char="§"/>
            </a:pPr>
            <a:r>
              <a:rPr lang="en-US" sz="1600" dirty="0"/>
              <a:t>How long: 2 hours</a:t>
            </a:r>
          </a:p>
          <a:p>
            <a:pPr marL="285750" indent="-285750">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305581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4736"/>
          </a:xfrm>
          <a:prstGeom prst="rect">
            <a:avLst/>
          </a:prstGeom>
        </p:spPr>
      </p:pic>
      <p:sp>
        <p:nvSpPr>
          <p:cNvPr id="4" name="TextBox 3"/>
          <p:cNvSpPr txBox="1"/>
          <p:nvPr/>
        </p:nvSpPr>
        <p:spPr>
          <a:xfrm>
            <a:off x="127491" y="48356"/>
            <a:ext cx="2589335" cy="461665"/>
          </a:xfrm>
          <a:prstGeom prst="rect">
            <a:avLst/>
          </a:prstGeom>
          <a:noFill/>
        </p:spPr>
        <p:txBody>
          <a:bodyPr wrap="square" rtlCol="0">
            <a:spAutoFit/>
          </a:bodyPr>
          <a:lstStyle/>
          <a:p>
            <a:r>
              <a:rPr lang="en-US" sz="2400" dirty="0">
                <a:solidFill>
                  <a:schemeClr val="bg1"/>
                </a:solidFill>
                <a:latin typeface="Compasse Light" panose="020B0506020203040204" pitchFamily="34" charset="0"/>
              </a:rPr>
              <a:t>     SCHEDULOGY</a:t>
            </a:r>
            <a:endParaRPr lang="en-US" sz="1400" dirty="0">
              <a:solidFill>
                <a:schemeClr val="bg1"/>
              </a:solidFill>
              <a:latin typeface="Compasse Light" panose="020B050602020304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4" y="74225"/>
            <a:ext cx="406285" cy="406285"/>
          </a:xfrm>
          <a:prstGeom prst="rect">
            <a:avLst/>
          </a:prstGeom>
        </p:spPr>
      </p:pic>
      <p:sp>
        <p:nvSpPr>
          <p:cNvPr id="13" name="TextBox 12"/>
          <p:cNvSpPr txBox="1"/>
          <p:nvPr/>
        </p:nvSpPr>
        <p:spPr>
          <a:xfrm>
            <a:off x="10324699" y="6565612"/>
            <a:ext cx="1867301" cy="292388"/>
          </a:xfrm>
          <a:prstGeom prst="rect">
            <a:avLst/>
          </a:prstGeom>
          <a:noFill/>
        </p:spPr>
        <p:txBody>
          <a:bodyPr wrap="square" rtlCol="0">
            <a:spAutoFit/>
          </a:bodyPr>
          <a:lstStyle/>
          <a:p>
            <a:pPr algn="ctr"/>
            <a:r>
              <a:rPr lang="en-US" sz="1300" dirty="0">
                <a:solidFill>
                  <a:srgbClr val="387EF5"/>
                </a:solidFill>
              </a:rPr>
              <a:t>www.schedulogy.com</a:t>
            </a:r>
          </a:p>
        </p:txBody>
      </p:sp>
      <p:sp>
        <p:nvSpPr>
          <p:cNvPr id="37" name="TextBox 36">
            <a:extLst>
              <a:ext uri="{FF2B5EF4-FFF2-40B4-BE49-F238E27FC236}">
                <a16:creationId xmlns:a16="http://schemas.microsoft.com/office/drawing/2014/main" id="{3114BAD2-2439-4A37-B799-DC87C69CFBDF}"/>
              </a:ext>
            </a:extLst>
          </p:cNvPr>
          <p:cNvSpPr txBox="1"/>
          <p:nvPr/>
        </p:nvSpPr>
        <p:spPr>
          <a:xfrm>
            <a:off x="1288869" y="715377"/>
            <a:ext cx="9536974" cy="646331"/>
          </a:xfrm>
          <a:prstGeom prst="rect">
            <a:avLst/>
          </a:prstGeom>
          <a:noFill/>
        </p:spPr>
        <p:txBody>
          <a:bodyPr wrap="square" rtlCol="0">
            <a:spAutoFit/>
          </a:bodyPr>
          <a:lstStyle/>
          <a:p>
            <a:r>
              <a:rPr lang="en-US" dirty="0"/>
              <a:t>SCHEDULOGY does not “just” improve your Calendar. It also goes a step further, building on lessons learned in enterprise job scheduling, and mathematical theory of constraint satisfaction problems.</a:t>
            </a:r>
          </a:p>
        </p:txBody>
      </p:sp>
      <p:sp>
        <p:nvSpPr>
          <p:cNvPr id="36" name="TextBox 35">
            <a:extLst>
              <a:ext uri="{FF2B5EF4-FFF2-40B4-BE49-F238E27FC236}">
                <a16:creationId xmlns:a16="http://schemas.microsoft.com/office/drawing/2014/main" id="{3BDC486F-7DEF-42FD-A489-9729ACE843EE}"/>
              </a:ext>
            </a:extLst>
          </p:cNvPr>
          <p:cNvSpPr txBox="1"/>
          <p:nvPr/>
        </p:nvSpPr>
        <p:spPr>
          <a:xfrm>
            <a:off x="1288869" y="5819493"/>
            <a:ext cx="8962114" cy="369332"/>
          </a:xfrm>
          <a:prstGeom prst="rect">
            <a:avLst/>
          </a:prstGeom>
          <a:noFill/>
        </p:spPr>
        <p:txBody>
          <a:bodyPr wrap="square" rtlCol="0">
            <a:spAutoFit/>
          </a:bodyPr>
          <a:lstStyle/>
          <a:p>
            <a:r>
              <a:rPr lang="en-US" dirty="0"/>
              <a:t>Yet again, this is exactly how </a:t>
            </a:r>
            <a:r>
              <a:rPr lang="en-US" b="1" dirty="0">
                <a:solidFill>
                  <a:schemeClr val="accent2"/>
                </a:solidFill>
              </a:rPr>
              <a:t>Tasks</a:t>
            </a:r>
            <a:r>
              <a:rPr lang="en-US" dirty="0"/>
              <a:t> can be modelled in SCHEDULOGY.</a:t>
            </a:r>
          </a:p>
        </p:txBody>
      </p:sp>
      <p:sp>
        <p:nvSpPr>
          <p:cNvPr id="12" name="Rectangle: Rounded Corners 11">
            <a:extLst>
              <a:ext uri="{FF2B5EF4-FFF2-40B4-BE49-F238E27FC236}">
                <a16:creationId xmlns:a16="http://schemas.microsoft.com/office/drawing/2014/main" id="{3DD6F5AF-E27A-4EB8-A59C-3C41F6776AB4}"/>
              </a:ext>
            </a:extLst>
          </p:cNvPr>
          <p:cNvSpPr/>
          <p:nvPr/>
        </p:nvSpPr>
        <p:spPr>
          <a:xfrm>
            <a:off x="1379814" y="2490865"/>
            <a:ext cx="1712928" cy="645042"/>
          </a:xfrm>
          <a:prstGeom prst="roundRect">
            <a:avLst>
              <a:gd name="adj" fmla="val 26479"/>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a:t>Review the TER account</a:t>
            </a:r>
          </a:p>
        </p:txBody>
      </p:sp>
      <p:sp>
        <p:nvSpPr>
          <p:cNvPr id="14" name="Rectangle: Rounded Corners 13">
            <a:extLst>
              <a:ext uri="{FF2B5EF4-FFF2-40B4-BE49-F238E27FC236}">
                <a16:creationId xmlns:a16="http://schemas.microsoft.com/office/drawing/2014/main" id="{B27C7B9E-400C-48DD-B9D2-16858FCBE9E2}"/>
              </a:ext>
            </a:extLst>
          </p:cNvPr>
          <p:cNvSpPr/>
          <p:nvPr/>
        </p:nvSpPr>
        <p:spPr>
          <a:xfrm>
            <a:off x="1379814" y="1765026"/>
            <a:ext cx="1712928" cy="645042"/>
          </a:xfrm>
          <a:prstGeom prst="roundRect">
            <a:avLst>
              <a:gd name="adj" fmla="val 26479"/>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a:t>NBV study review</a:t>
            </a:r>
          </a:p>
        </p:txBody>
      </p:sp>
      <p:sp>
        <p:nvSpPr>
          <p:cNvPr id="15" name="TextBox 14">
            <a:extLst>
              <a:ext uri="{FF2B5EF4-FFF2-40B4-BE49-F238E27FC236}">
                <a16:creationId xmlns:a16="http://schemas.microsoft.com/office/drawing/2014/main" id="{2E822F9D-9880-4430-B666-BF639E1CE840}"/>
              </a:ext>
            </a:extLst>
          </p:cNvPr>
          <p:cNvSpPr txBox="1"/>
          <p:nvPr/>
        </p:nvSpPr>
        <p:spPr>
          <a:xfrm>
            <a:off x="3431105" y="1765026"/>
            <a:ext cx="6819878" cy="2031325"/>
          </a:xfrm>
          <a:prstGeom prst="rect">
            <a:avLst/>
          </a:prstGeom>
          <a:noFill/>
        </p:spPr>
        <p:txBody>
          <a:bodyPr wrap="square" rtlCol="0">
            <a:spAutoFit/>
          </a:bodyPr>
          <a:lstStyle/>
          <a:p>
            <a:r>
              <a:rPr lang="en-US" dirty="0"/>
              <a:t>Look at these two </a:t>
            </a:r>
            <a:r>
              <a:rPr lang="en-US" b="1" dirty="0">
                <a:solidFill>
                  <a:schemeClr val="accent2"/>
                </a:solidFill>
              </a:rPr>
              <a:t>Tasks</a:t>
            </a:r>
            <a:r>
              <a:rPr lang="en-US" dirty="0"/>
              <a:t>. They are in your calendar. But, let us try to model one of them regardless of the tool, and let us be open-minded:</a:t>
            </a:r>
          </a:p>
          <a:p>
            <a:endParaRPr lang="en-US" dirty="0"/>
          </a:p>
          <a:p>
            <a:r>
              <a:rPr lang="en-US" b="1" dirty="0">
                <a:solidFill>
                  <a:schemeClr val="accent2"/>
                </a:solidFill>
              </a:rPr>
              <a:t>NBV study review</a:t>
            </a:r>
          </a:p>
          <a:p>
            <a:pPr marL="365760" indent="-182880">
              <a:buFont typeface="Wingdings" panose="05000000000000000000" pitchFamily="2" charset="2"/>
              <a:buChar char="§"/>
            </a:pPr>
            <a:r>
              <a:rPr lang="en-US" dirty="0"/>
              <a:t>Who: </a:t>
            </a:r>
            <a:r>
              <a:rPr lang="en-US" b="1" dirty="0"/>
              <a:t>myself, or Joseph, or Cindy</a:t>
            </a:r>
          </a:p>
          <a:p>
            <a:pPr marL="365760" indent="-182880">
              <a:buFont typeface="Wingdings" panose="05000000000000000000" pitchFamily="2" charset="2"/>
              <a:buChar char="§"/>
            </a:pPr>
            <a:r>
              <a:rPr lang="en-US" dirty="0"/>
              <a:t>When: due before the end of the week</a:t>
            </a:r>
          </a:p>
          <a:p>
            <a:pPr marL="365760" indent="-182880">
              <a:buFont typeface="Wingdings" panose="05000000000000000000" pitchFamily="2" charset="2"/>
              <a:buChar char="§"/>
            </a:pPr>
            <a:r>
              <a:rPr lang="en-US" dirty="0"/>
              <a:t>How long: 1 hour</a:t>
            </a:r>
          </a:p>
        </p:txBody>
      </p:sp>
      <p:sp>
        <p:nvSpPr>
          <p:cNvPr id="16" name="TextBox 15">
            <a:extLst>
              <a:ext uri="{FF2B5EF4-FFF2-40B4-BE49-F238E27FC236}">
                <a16:creationId xmlns:a16="http://schemas.microsoft.com/office/drawing/2014/main" id="{95BA3788-5931-4BE6-A4A2-7CF0F00CD095}"/>
              </a:ext>
            </a:extLst>
          </p:cNvPr>
          <p:cNvSpPr txBox="1"/>
          <p:nvPr/>
        </p:nvSpPr>
        <p:spPr>
          <a:xfrm>
            <a:off x="1816826" y="3964161"/>
            <a:ext cx="8900160" cy="1754326"/>
          </a:xfrm>
          <a:prstGeom prst="rect">
            <a:avLst/>
          </a:prstGeom>
          <a:noFill/>
        </p:spPr>
        <p:txBody>
          <a:bodyPr wrap="square" rtlCol="0">
            <a:spAutoFit/>
          </a:bodyPr>
          <a:lstStyle/>
          <a:p>
            <a:r>
              <a:rPr lang="en-US" dirty="0"/>
              <a:t>Right, it is not necessarily myself who needs to do it.</a:t>
            </a:r>
          </a:p>
          <a:p>
            <a:r>
              <a:rPr lang="en-US" dirty="0"/>
              <a:t>That might have been agreed upon previously, but what if I can’t make it before the due date (something came up), and Joseph or Cindy would be perfectly able to? I would need another call or two, another inefficiency.</a:t>
            </a:r>
          </a:p>
          <a:p>
            <a:r>
              <a:rPr lang="en-US" dirty="0"/>
              <a:t>If I modelled it as the above, as soon as I were not able to do it, it would get automatically reassigned to whoever can.</a:t>
            </a:r>
          </a:p>
        </p:txBody>
      </p:sp>
    </p:spTree>
    <p:extLst>
      <p:ext uri="{BB962C8B-B14F-4D97-AF65-F5344CB8AC3E}">
        <p14:creationId xmlns:p14="http://schemas.microsoft.com/office/powerpoint/2010/main" val="369484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4736"/>
          </a:xfrm>
          <a:prstGeom prst="rect">
            <a:avLst/>
          </a:prstGeom>
        </p:spPr>
      </p:pic>
      <p:sp>
        <p:nvSpPr>
          <p:cNvPr id="4" name="TextBox 3"/>
          <p:cNvSpPr txBox="1"/>
          <p:nvPr/>
        </p:nvSpPr>
        <p:spPr>
          <a:xfrm>
            <a:off x="127491" y="48356"/>
            <a:ext cx="2589335" cy="461665"/>
          </a:xfrm>
          <a:prstGeom prst="rect">
            <a:avLst/>
          </a:prstGeom>
          <a:noFill/>
        </p:spPr>
        <p:txBody>
          <a:bodyPr wrap="square" rtlCol="0">
            <a:spAutoFit/>
          </a:bodyPr>
          <a:lstStyle/>
          <a:p>
            <a:r>
              <a:rPr lang="en-US" sz="2400" dirty="0">
                <a:solidFill>
                  <a:schemeClr val="bg1"/>
                </a:solidFill>
                <a:latin typeface="Compasse Light" panose="020B0506020203040204" pitchFamily="34" charset="0"/>
              </a:rPr>
              <a:t>     SCHEDULOGY</a:t>
            </a:r>
            <a:endParaRPr lang="en-US" sz="1400" dirty="0">
              <a:solidFill>
                <a:schemeClr val="bg1"/>
              </a:solidFill>
              <a:latin typeface="Compasse Light" panose="020B050602020304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4" y="74225"/>
            <a:ext cx="406285" cy="406285"/>
          </a:xfrm>
          <a:prstGeom prst="rect">
            <a:avLst/>
          </a:prstGeom>
        </p:spPr>
      </p:pic>
      <p:sp>
        <p:nvSpPr>
          <p:cNvPr id="11" name="Rectangle 10"/>
          <p:cNvSpPr/>
          <p:nvPr/>
        </p:nvSpPr>
        <p:spPr>
          <a:xfrm>
            <a:off x="161925" y="933899"/>
            <a:ext cx="11868150" cy="584775"/>
          </a:xfrm>
          <a:prstGeom prst="rect">
            <a:avLst/>
          </a:prstGeom>
        </p:spPr>
        <p:txBody>
          <a:bodyPr wrap="square">
            <a:spAutoFit/>
          </a:bodyPr>
          <a:lstStyle/>
          <a:p>
            <a:pPr algn="ctr"/>
            <a:r>
              <a:rPr lang="en-US" sz="3200" dirty="0">
                <a:latin typeface="Compasse Light" panose="020B0506020203040204" pitchFamily="34" charset="0"/>
              </a:rPr>
              <a:t>Use Case #1 – Personal Task Management</a:t>
            </a:r>
          </a:p>
        </p:txBody>
      </p:sp>
      <p:sp>
        <p:nvSpPr>
          <p:cNvPr id="5" name="TextBox 4"/>
          <p:cNvSpPr txBox="1"/>
          <p:nvPr/>
        </p:nvSpPr>
        <p:spPr>
          <a:xfrm>
            <a:off x="1801368" y="2020837"/>
            <a:ext cx="8942832" cy="3485570"/>
          </a:xfrm>
          <a:prstGeom prst="rect">
            <a:avLst/>
          </a:prstGeom>
          <a:noFill/>
        </p:spPr>
        <p:txBody>
          <a:bodyPr wrap="square" rtlCol="0">
            <a:spAutoFit/>
          </a:bodyPr>
          <a:lstStyle/>
          <a:p>
            <a:r>
              <a:rPr lang="en-US" sz="2200" dirty="0">
                <a:latin typeface="Compasse Light" panose="020B0506020203040204" pitchFamily="34" charset="0"/>
              </a:rPr>
              <a:t>No need to track items in your Calendar and the To-Do list separately.</a:t>
            </a:r>
          </a:p>
          <a:p>
            <a:endParaRPr lang="en-US" sz="2200" dirty="0">
              <a:latin typeface="Compasse Light" panose="020B0506020203040204" pitchFamily="34" charset="0"/>
            </a:endParaRPr>
          </a:p>
          <a:p>
            <a:r>
              <a:rPr lang="en-US" sz="2200" dirty="0">
                <a:latin typeface="Compasse Light" panose="020B0506020203040204" pitchFamily="34" charset="0"/>
              </a:rPr>
              <a:t>SCHEDULOGY will schedule tasks into precisely at-the-time available free slots, so that deadlines are met, and no overtime is needed.</a:t>
            </a:r>
          </a:p>
          <a:p>
            <a:endParaRPr lang="en-US" sz="2200" dirty="0">
              <a:latin typeface="Compasse Light" panose="020B0506020203040204" pitchFamily="34" charset="0"/>
            </a:endParaRPr>
          </a:p>
          <a:p>
            <a:r>
              <a:rPr lang="en-US" sz="2200" dirty="0">
                <a:latin typeface="Compasse Light" panose="020B0506020203040204" pitchFamily="34" charset="0"/>
              </a:rPr>
              <a:t>There is no need for the user to specify when exactly to reserve time to work on a task, if the task can be worked on anytime.</a:t>
            </a:r>
          </a:p>
          <a:p>
            <a:endParaRPr lang="en-US" sz="2200" dirty="0">
              <a:latin typeface="Compasse Light" panose="020B0506020203040204" pitchFamily="34" charset="0"/>
            </a:endParaRPr>
          </a:p>
          <a:p>
            <a:r>
              <a:rPr lang="en-US" sz="2200" dirty="0">
                <a:latin typeface="Compasse Light" panose="020B0506020203040204" pitchFamily="34" charset="0"/>
              </a:rPr>
              <a:t>No need to react to changes (new tasks, prolonged meetings) either – SCHEDULOGY takes care of this automatically.</a:t>
            </a:r>
          </a:p>
        </p:txBody>
      </p:sp>
      <p:sp>
        <p:nvSpPr>
          <p:cNvPr id="12" name="TextBox 11"/>
          <p:cNvSpPr txBox="1"/>
          <p:nvPr/>
        </p:nvSpPr>
        <p:spPr>
          <a:xfrm>
            <a:off x="10324699" y="6565612"/>
            <a:ext cx="1867301" cy="292388"/>
          </a:xfrm>
          <a:prstGeom prst="rect">
            <a:avLst/>
          </a:prstGeom>
          <a:noFill/>
        </p:spPr>
        <p:txBody>
          <a:bodyPr wrap="square" rtlCol="0">
            <a:spAutoFit/>
          </a:bodyPr>
          <a:lstStyle/>
          <a:p>
            <a:pPr algn="ctr"/>
            <a:r>
              <a:rPr lang="en-US" sz="1300" dirty="0">
                <a:solidFill>
                  <a:srgbClr val="387EF5"/>
                </a:solidFill>
              </a:rPr>
              <a:t>www.schedulogy.com</a:t>
            </a:r>
          </a:p>
        </p:txBody>
      </p:sp>
    </p:spTree>
    <p:extLst>
      <p:ext uri="{BB962C8B-B14F-4D97-AF65-F5344CB8AC3E}">
        <p14:creationId xmlns:p14="http://schemas.microsoft.com/office/powerpoint/2010/main" val="7552054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322</TotalTime>
  <Words>1226</Words>
  <Application>Microsoft Office PowerPoint</Application>
  <PresentationFormat>Widescreen</PresentationFormat>
  <Paragraphs>128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Compasse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Korous</dc:creator>
  <cp:lastModifiedBy>Lukas Korous</cp:lastModifiedBy>
  <cp:revision>42</cp:revision>
  <dcterms:created xsi:type="dcterms:W3CDTF">2017-03-03T11:42:22Z</dcterms:created>
  <dcterms:modified xsi:type="dcterms:W3CDTF">2019-05-18T09:38:59Z</dcterms:modified>
</cp:coreProperties>
</file>