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0D5A0-9798-4111-8F9D-D57884F273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D06A395-46C5-4600-84F2-50E9843882DE}">
      <dgm:prSet phldrT="[Text]" custT="1"/>
      <dgm:spPr/>
      <dgm:t>
        <a:bodyPr/>
        <a:lstStyle/>
        <a:p>
          <a:pPr algn="l"/>
          <a:r>
            <a:rPr lang="en-US" sz="900" dirty="0" smtClean="0">
              <a:latin typeface="Arial Narrow" panose="020B0606020202030204" pitchFamily="34" charset="0"/>
            </a:rPr>
            <a:t>Load Building Dataset and scrub:</a:t>
          </a:r>
        </a:p>
        <a:p>
          <a:pPr algn="l"/>
          <a:r>
            <a:rPr lang="en-US" sz="900" dirty="0" smtClean="0">
              <a:latin typeface="Arial Narrow" panose="020B0606020202030204" pitchFamily="34" charset="0"/>
            </a:rPr>
            <a:t>-- Remove duplicate Account IDs</a:t>
          </a:r>
        </a:p>
        <a:p>
          <a:pPr algn="l"/>
          <a:r>
            <a:rPr lang="en-US" sz="900" dirty="0" smtClean="0">
              <a:latin typeface="Arial Narrow" panose="020B0606020202030204" pitchFamily="34" charset="0"/>
            </a:rPr>
            <a:t>-- Delete unneeded columns</a:t>
          </a:r>
          <a:endParaRPr lang="en-US" sz="900" dirty="0">
            <a:latin typeface="Arial Narrow" panose="020B0606020202030204" pitchFamily="34" charset="0"/>
          </a:endParaRPr>
        </a:p>
      </dgm:t>
    </dgm:pt>
    <dgm:pt modelId="{1003CBFE-73A1-41AF-985C-5196CB8FA9C6}" type="parTrans" cxnId="{3AA68244-AAD4-4AEF-A94C-78F5FB921648}">
      <dgm:prSet/>
      <dgm:spPr/>
      <dgm:t>
        <a:bodyPr/>
        <a:lstStyle/>
        <a:p>
          <a:endParaRPr lang="en-US"/>
        </a:p>
      </dgm:t>
    </dgm:pt>
    <dgm:pt modelId="{14757A33-AC9A-49F9-BFB3-73C45A3B47F1}" type="sibTrans" cxnId="{3AA68244-AAD4-4AEF-A94C-78F5FB921648}">
      <dgm:prSet/>
      <dgm:spPr/>
      <dgm:t>
        <a:bodyPr/>
        <a:lstStyle/>
        <a:p>
          <a:endParaRPr lang="en-US"/>
        </a:p>
      </dgm:t>
    </dgm:pt>
    <dgm:pt modelId="{E338895D-3D01-406B-B3BC-3242C7B93B17}">
      <dgm:prSet phldrT="[Text]" custT="1"/>
      <dgm:spPr/>
      <dgm:t>
        <a:bodyPr/>
        <a:lstStyle/>
        <a:p>
          <a:r>
            <a:rPr lang="en-US" sz="900" dirty="0" smtClean="0">
              <a:latin typeface="Arial Narrow" panose="020B0606020202030204" pitchFamily="34" charset="0"/>
            </a:rPr>
            <a:t>Merge Building and Parcel datasets to combine all data into a single file</a:t>
          </a:r>
          <a:endParaRPr lang="en-US" sz="900" dirty="0">
            <a:latin typeface="Arial Narrow" panose="020B0606020202030204" pitchFamily="34" charset="0"/>
          </a:endParaRPr>
        </a:p>
      </dgm:t>
    </dgm:pt>
    <dgm:pt modelId="{A33C872A-6F5C-4FEA-AB53-224C67FBD14B}" type="parTrans" cxnId="{EF5AF0E3-4C6B-4790-8514-D2CDB42E5CE2}">
      <dgm:prSet/>
      <dgm:spPr/>
      <dgm:t>
        <a:bodyPr/>
        <a:lstStyle/>
        <a:p>
          <a:endParaRPr lang="en-US"/>
        </a:p>
      </dgm:t>
    </dgm:pt>
    <dgm:pt modelId="{1BADD5C0-58C5-4C80-AAF2-CC5158A9E50C}" type="sibTrans" cxnId="{EF5AF0E3-4C6B-4790-8514-D2CDB42E5CE2}">
      <dgm:prSet/>
      <dgm:spPr/>
      <dgm:t>
        <a:bodyPr/>
        <a:lstStyle/>
        <a:p>
          <a:endParaRPr lang="en-US"/>
        </a:p>
      </dgm:t>
    </dgm:pt>
    <dgm:pt modelId="{D5BD92A2-7ACC-4284-BB17-3710F6F9B404}">
      <dgm:prSet phldrT="[Text]" custT="1"/>
      <dgm:spPr/>
      <dgm:t>
        <a:bodyPr/>
        <a:lstStyle/>
        <a:p>
          <a:r>
            <a:rPr lang="en-US" sz="900" dirty="0" smtClean="0">
              <a:latin typeface="Arial Narrow" panose="020B0606020202030204" pitchFamily="34" charset="0"/>
            </a:rPr>
            <a:t>Convert subdivision names (text) into numerical codes</a:t>
          </a:r>
          <a:endParaRPr lang="en-US" sz="900" dirty="0">
            <a:latin typeface="Arial Narrow" panose="020B0606020202030204" pitchFamily="34" charset="0"/>
          </a:endParaRPr>
        </a:p>
      </dgm:t>
    </dgm:pt>
    <dgm:pt modelId="{F752A4A8-BC20-46AD-98B6-1B4CF0FE24E3}" type="parTrans" cxnId="{FAF602CE-46F2-42F7-968A-7D0C1D7BCA01}">
      <dgm:prSet/>
      <dgm:spPr/>
      <dgm:t>
        <a:bodyPr/>
        <a:lstStyle/>
        <a:p>
          <a:endParaRPr lang="en-US"/>
        </a:p>
      </dgm:t>
    </dgm:pt>
    <dgm:pt modelId="{A3FA05AB-8F6D-40FD-9E8F-F35D26609F06}" type="sibTrans" cxnId="{FAF602CE-46F2-42F7-968A-7D0C1D7BCA01}">
      <dgm:prSet/>
      <dgm:spPr/>
      <dgm:t>
        <a:bodyPr/>
        <a:lstStyle/>
        <a:p>
          <a:endParaRPr lang="en-US"/>
        </a:p>
      </dgm:t>
    </dgm:pt>
    <dgm:pt modelId="{D5CEC3D2-1E6E-41CA-A954-F9B60F7B7D31}">
      <dgm:prSet phldrT="[Text]" custT="1"/>
      <dgm:spPr/>
      <dgm:t>
        <a:bodyPr/>
        <a:lstStyle/>
        <a:p>
          <a:r>
            <a:rPr lang="en-US" sz="900" dirty="0" smtClean="0">
              <a:latin typeface="Arial Narrow" panose="020B0606020202030204" pitchFamily="34" charset="0"/>
            </a:rPr>
            <a:t>Perform correlation analysis to determine which variables have the greatest influence on price</a:t>
          </a:r>
          <a:endParaRPr lang="en-US" sz="900" dirty="0">
            <a:latin typeface="Arial Narrow" panose="020B0606020202030204" pitchFamily="34" charset="0"/>
          </a:endParaRPr>
        </a:p>
      </dgm:t>
    </dgm:pt>
    <dgm:pt modelId="{F4264224-56A9-4EFE-ACEA-5B737205495D}" type="parTrans" cxnId="{6E106E40-DDA3-4FFC-9E6E-8A3525A784E2}">
      <dgm:prSet/>
      <dgm:spPr/>
      <dgm:t>
        <a:bodyPr/>
        <a:lstStyle/>
        <a:p>
          <a:endParaRPr lang="en-US"/>
        </a:p>
      </dgm:t>
    </dgm:pt>
    <dgm:pt modelId="{89C5E45B-3F0E-4A8D-BFC0-81B43A4D8E5A}" type="sibTrans" cxnId="{6E106E40-DDA3-4FFC-9E6E-8A3525A784E2}">
      <dgm:prSet/>
      <dgm:spPr/>
      <dgm:t>
        <a:bodyPr/>
        <a:lstStyle/>
        <a:p>
          <a:endParaRPr lang="en-US"/>
        </a:p>
      </dgm:t>
    </dgm:pt>
    <dgm:pt modelId="{455728CF-8D50-42B9-9703-F3955F7CED59}">
      <dgm:prSet phldrT="[Text]" custT="1"/>
      <dgm:spPr/>
      <dgm:t>
        <a:bodyPr/>
        <a:lstStyle/>
        <a:p>
          <a:r>
            <a:rPr lang="en-US" sz="900" dirty="0" smtClean="0">
              <a:latin typeface="Arial Narrow" panose="020B0606020202030204" pitchFamily="34" charset="0"/>
            </a:rPr>
            <a:t>Perform linear regression analysis with and without intercept</a:t>
          </a:r>
          <a:endParaRPr lang="en-US" sz="900" dirty="0">
            <a:latin typeface="Arial Narrow" panose="020B0606020202030204" pitchFamily="34" charset="0"/>
          </a:endParaRPr>
        </a:p>
      </dgm:t>
    </dgm:pt>
    <dgm:pt modelId="{49AA205C-2372-4AD0-8CFA-EF1928F22D38}" type="parTrans" cxnId="{3F0FAD3A-5308-4464-B70E-4F526669B1AD}">
      <dgm:prSet/>
      <dgm:spPr/>
      <dgm:t>
        <a:bodyPr/>
        <a:lstStyle/>
        <a:p>
          <a:endParaRPr lang="en-US"/>
        </a:p>
      </dgm:t>
    </dgm:pt>
    <dgm:pt modelId="{B570CA79-A746-4933-977C-AAB35180B944}" type="sibTrans" cxnId="{3F0FAD3A-5308-4464-B70E-4F526669B1AD}">
      <dgm:prSet/>
      <dgm:spPr/>
      <dgm:t>
        <a:bodyPr/>
        <a:lstStyle/>
        <a:p>
          <a:endParaRPr lang="en-US"/>
        </a:p>
      </dgm:t>
    </dgm:pt>
    <dgm:pt modelId="{CD89D19B-EDAE-4167-AF9B-BC037B69379E}">
      <dgm:prSet phldrT="[Text]" custT="1"/>
      <dgm:spPr/>
      <dgm:t>
        <a:bodyPr/>
        <a:lstStyle/>
        <a:p>
          <a:r>
            <a:rPr lang="en-US" sz="900" dirty="0" smtClean="0">
              <a:latin typeface="Arial Narrow" panose="020B0606020202030204" pitchFamily="34" charset="0"/>
            </a:rPr>
            <a:t>Plot data to perform visual analysis</a:t>
          </a:r>
          <a:endParaRPr lang="en-US" sz="900" dirty="0">
            <a:latin typeface="Arial Narrow" panose="020B0606020202030204" pitchFamily="34" charset="0"/>
          </a:endParaRPr>
        </a:p>
      </dgm:t>
    </dgm:pt>
    <dgm:pt modelId="{8BE16697-09B9-403D-B64F-558621CEAC40}" type="parTrans" cxnId="{24EF8288-9306-4DC2-BBBF-1B9B51FF6B39}">
      <dgm:prSet/>
      <dgm:spPr/>
      <dgm:t>
        <a:bodyPr/>
        <a:lstStyle/>
        <a:p>
          <a:endParaRPr lang="en-US"/>
        </a:p>
      </dgm:t>
    </dgm:pt>
    <dgm:pt modelId="{F061B901-BA74-4BAC-9415-7415C8CDA7DB}" type="sibTrans" cxnId="{24EF8288-9306-4DC2-BBBF-1B9B51FF6B39}">
      <dgm:prSet/>
      <dgm:spPr/>
      <dgm:t>
        <a:bodyPr/>
        <a:lstStyle/>
        <a:p>
          <a:endParaRPr lang="en-US"/>
        </a:p>
      </dgm:t>
    </dgm:pt>
    <dgm:pt modelId="{D3F4A13B-FC8E-4563-A863-DCEC62B7B835}" type="pres">
      <dgm:prSet presAssocID="{3800D5A0-9798-4111-8F9D-D57884F27366}" presName="Name0" presStyleCnt="0">
        <dgm:presLayoutVars>
          <dgm:dir/>
          <dgm:resizeHandles val="exact"/>
        </dgm:presLayoutVars>
      </dgm:prSet>
      <dgm:spPr/>
    </dgm:pt>
    <dgm:pt modelId="{ABC6965F-E91B-4979-A2BB-889D80A0658F}" type="pres">
      <dgm:prSet presAssocID="{CD06A395-46C5-4600-84F2-50E9843882DE}" presName="node" presStyleLbl="node1" presStyleIdx="0" presStyleCnt="6" custScaleY="390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813D-A547-4663-8D6C-BFC15F38AEEB}" type="pres">
      <dgm:prSet presAssocID="{14757A33-AC9A-49F9-BFB3-73C45A3B47F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270C67A-2528-4E12-8F88-23C4BB5F477F}" type="pres">
      <dgm:prSet presAssocID="{14757A33-AC9A-49F9-BFB3-73C45A3B47F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D800FED-3DEB-4520-ACEC-A28760FD5568}" type="pres">
      <dgm:prSet presAssocID="{E338895D-3D01-406B-B3BC-3242C7B93B17}" presName="node" presStyleLbl="node1" presStyleIdx="1" presStyleCnt="6" custScaleY="390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C1F3F-8BD3-4A20-B88E-34E3A7A3C8D6}" type="pres">
      <dgm:prSet presAssocID="{1BADD5C0-58C5-4C80-AAF2-CC5158A9E50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4EA84CE-BBAA-4B21-A4C9-14EA9DCFE963}" type="pres">
      <dgm:prSet presAssocID="{1BADD5C0-58C5-4C80-AAF2-CC5158A9E50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C030EE5-669C-473E-9F87-16F909DF957C}" type="pres">
      <dgm:prSet presAssocID="{D5BD92A2-7ACC-4284-BB17-3710F6F9B404}" presName="node" presStyleLbl="node1" presStyleIdx="2" presStyleCnt="6" custScaleY="390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49C17-8B88-4DCC-A49E-B3EA2F21CF4F}" type="pres">
      <dgm:prSet presAssocID="{A3FA05AB-8F6D-40FD-9E8F-F35D26609F0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14A0955-84FF-4E09-8D6C-57AF5A97DA4B}" type="pres">
      <dgm:prSet presAssocID="{A3FA05AB-8F6D-40FD-9E8F-F35D26609F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FD5E5B1-CA9B-4CBD-AC10-78CBD4EBDE21}" type="pres">
      <dgm:prSet presAssocID="{D5CEC3D2-1E6E-41CA-A954-F9B60F7B7D31}" presName="node" presStyleLbl="node1" presStyleIdx="3" presStyleCnt="6" custScaleY="390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CD584-2D27-4E15-B052-34D39D2F3DD4}" type="pres">
      <dgm:prSet presAssocID="{89C5E45B-3F0E-4A8D-BFC0-81B43A4D8E5A}" presName="sibTrans" presStyleLbl="sibTrans2D1" presStyleIdx="3" presStyleCnt="5"/>
      <dgm:spPr/>
    </dgm:pt>
    <dgm:pt modelId="{D5D8761E-19B8-4312-B81C-6CE7409E7E65}" type="pres">
      <dgm:prSet presAssocID="{89C5E45B-3F0E-4A8D-BFC0-81B43A4D8E5A}" presName="connectorText" presStyleLbl="sibTrans2D1" presStyleIdx="3" presStyleCnt="5"/>
      <dgm:spPr/>
    </dgm:pt>
    <dgm:pt modelId="{32122A31-BEA1-49E5-83D5-C9A114BC4B33}" type="pres">
      <dgm:prSet presAssocID="{455728CF-8D50-42B9-9703-F3955F7CED59}" presName="node" presStyleLbl="node1" presStyleIdx="4" presStyleCnt="6" custScaleY="390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55CD3-0ED3-4AB4-9546-C75D08F7AEB0}" type="pres">
      <dgm:prSet presAssocID="{B570CA79-A746-4933-977C-AAB35180B944}" presName="sibTrans" presStyleLbl="sibTrans2D1" presStyleIdx="4" presStyleCnt="5"/>
      <dgm:spPr/>
    </dgm:pt>
    <dgm:pt modelId="{D2303678-4FE0-4B6E-B57E-13573925D5B7}" type="pres">
      <dgm:prSet presAssocID="{B570CA79-A746-4933-977C-AAB35180B944}" presName="connectorText" presStyleLbl="sibTrans2D1" presStyleIdx="4" presStyleCnt="5"/>
      <dgm:spPr/>
    </dgm:pt>
    <dgm:pt modelId="{3B23E6DD-2B20-4C29-BECF-3D98B7D47826}" type="pres">
      <dgm:prSet presAssocID="{CD89D19B-EDAE-4167-AF9B-BC037B69379E}" presName="node" presStyleLbl="node1" presStyleIdx="5" presStyleCnt="6" custScaleY="390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AF0E3-4C6B-4790-8514-D2CDB42E5CE2}" srcId="{3800D5A0-9798-4111-8F9D-D57884F27366}" destId="{E338895D-3D01-406B-B3BC-3242C7B93B17}" srcOrd="1" destOrd="0" parTransId="{A33C872A-6F5C-4FEA-AB53-224C67FBD14B}" sibTransId="{1BADD5C0-58C5-4C80-AAF2-CC5158A9E50C}"/>
    <dgm:cxn modelId="{FAF602CE-46F2-42F7-968A-7D0C1D7BCA01}" srcId="{3800D5A0-9798-4111-8F9D-D57884F27366}" destId="{D5BD92A2-7ACC-4284-BB17-3710F6F9B404}" srcOrd="2" destOrd="0" parTransId="{F752A4A8-BC20-46AD-98B6-1B4CF0FE24E3}" sibTransId="{A3FA05AB-8F6D-40FD-9E8F-F35D26609F06}"/>
    <dgm:cxn modelId="{5213021D-EB31-4B64-9AEB-777247DBE5A3}" type="presOf" srcId="{14757A33-AC9A-49F9-BFB3-73C45A3B47F1}" destId="{4C9C813D-A547-4663-8D6C-BFC15F38AEEB}" srcOrd="0" destOrd="0" presId="urn:microsoft.com/office/officeart/2005/8/layout/process1"/>
    <dgm:cxn modelId="{3AA68244-AAD4-4AEF-A94C-78F5FB921648}" srcId="{3800D5A0-9798-4111-8F9D-D57884F27366}" destId="{CD06A395-46C5-4600-84F2-50E9843882DE}" srcOrd="0" destOrd="0" parTransId="{1003CBFE-73A1-41AF-985C-5196CB8FA9C6}" sibTransId="{14757A33-AC9A-49F9-BFB3-73C45A3B47F1}"/>
    <dgm:cxn modelId="{566D7846-ED8C-44F2-9C34-58DF8F37B8B6}" type="presOf" srcId="{455728CF-8D50-42B9-9703-F3955F7CED59}" destId="{32122A31-BEA1-49E5-83D5-C9A114BC4B33}" srcOrd="0" destOrd="0" presId="urn:microsoft.com/office/officeart/2005/8/layout/process1"/>
    <dgm:cxn modelId="{8D2C731D-5C42-4BF7-9965-E0B5B01B0155}" type="presOf" srcId="{CD06A395-46C5-4600-84F2-50E9843882DE}" destId="{ABC6965F-E91B-4979-A2BB-889D80A0658F}" srcOrd="0" destOrd="0" presId="urn:microsoft.com/office/officeart/2005/8/layout/process1"/>
    <dgm:cxn modelId="{898646C1-69ED-46E9-BC90-13585E47469B}" type="presOf" srcId="{CD89D19B-EDAE-4167-AF9B-BC037B69379E}" destId="{3B23E6DD-2B20-4C29-BECF-3D98B7D47826}" srcOrd="0" destOrd="0" presId="urn:microsoft.com/office/officeart/2005/8/layout/process1"/>
    <dgm:cxn modelId="{71AD3ED9-A47B-4CE3-A031-3404914D92F9}" type="presOf" srcId="{A3FA05AB-8F6D-40FD-9E8F-F35D26609F06}" destId="{C14A0955-84FF-4E09-8D6C-57AF5A97DA4B}" srcOrd="1" destOrd="0" presId="urn:microsoft.com/office/officeart/2005/8/layout/process1"/>
    <dgm:cxn modelId="{5911C6BF-C320-4E8D-A29A-DD54C09CE77B}" type="presOf" srcId="{89C5E45B-3F0E-4A8D-BFC0-81B43A4D8E5A}" destId="{D5D8761E-19B8-4312-B81C-6CE7409E7E65}" srcOrd="1" destOrd="0" presId="urn:microsoft.com/office/officeart/2005/8/layout/process1"/>
    <dgm:cxn modelId="{D49A7A85-4E05-423A-8E85-350015B3DA36}" type="presOf" srcId="{B570CA79-A746-4933-977C-AAB35180B944}" destId="{D2303678-4FE0-4B6E-B57E-13573925D5B7}" srcOrd="1" destOrd="0" presId="urn:microsoft.com/office/officeart/2005/8/layout/process1"/>
    <dgm:cxn modelId="{6E106E40-DDA3-4FFC-9E6E-8A3525A784E2}" srcId="{3800D5A0-9798-4111-8F9D-D57884F27366}" destId="{D5CEC3D2-1E6E-41CA-A954-F9B60F7B7D31}" srcOrd="3" destOrd="0" parTransId="{F4264224-56A9-4EFE-ACEA-5B737205495D}" sibTransId="{89C5E45B-3F0E-4A8D-BFC0-81B43A4D8E5A}"/>
    <dgm:cxn modelId="{5BB51DFF-33BD-4D6E-B11A-6D81E61C9FC5}" type="presOf" srcId="{14757A33-AC9A-49F9-BFB3-73C45A3B47F1}" destId="{7270C67A-2528-4E12-8F88-23C4BB5F477F}" srcOrd="1" destOrd="0" presId="urn:microsoft.com/office/officeart/2005/8/layout/process1"/>
    <dgm:cxn modelId="{3D489A3A-2688-41D7-B4D6-06DACE6E057A}" type="presOf" srcId="{A3FA05AB-8F6D-40FD-9E8F-F35D26609F06}" destId="{58D49C17-8B88-4DCC-A49E-B3EA2F21CF4F}" srcOrd="0" destOrd="0" presId="urn:microsoft.com/office/officeart/2005/8/layout/process1"/>
    <dgm:cxn modelId="{8D5E7B21-BF38-4872-A809-6BC2AFAB6648}" type="presOf" srcId="{D5CEC3D2-1E6E-41CA-A954-F9B60F7B7D31}" destId="{3FD5E5B1-CA9B-4CBD-AC10-78CBD4EBDE21}" srcOrd="0" destOrd="0" presId="urn:microsoft.com/office/officeart/2005/8/layout/process1"/>
    <dgm:cxn modelId="{AD43F554-1259-40F9-BDB0-59037022B71F}" type="presOf" srcId="{E338895D-3D01-406B-B3BC-3242C7B93B17}" destId="{8D800FED-3DEB-4520-ACEC-A28760FD5568}" srcOrd="0" destOrd="0" presId="urn:microsoft.com/office/officeart/2005/8/layout/process1"/>
    <dgm:cxn modelId="{F67865FF-FDED-4835-8A61-55A02654C935}" type="presOf" srcId="{B570CA79-A746-4933-977C-AAB35180B944}" destId="{BA955CD3-0ED3-4AB4-9546-C75D08F7AEB0}" srcOrd="0" destOrd="0" presId="urn:microsoft.com/office/officeart/2005/8/layout/process1"/>
    <dgm:cxn modelId="{24EF8288-9306-4DC2-BBBF-1B9B51FF6B39}" srcId="{3800D5A0-9798-4111-8F9D-D57884F27366}" destId="{CD89D19B-EDAE-4167-AF9B-BC037B69379E}" srcOrd="5" destOrd="0" parTransId="{8BE16697-09B9-403D-B64F-558621CEAC40}" sibTransId="{F061B901-BA74-4BAC-9415-7415C8CDA7DB}"/>
    <dgm:cxn modelId="{37DAEBF1-40C8-4313-BEF4-608D7434825A}" type="presOf" srcId="{1BADD5C0-58C5-4C80-AAF2-CC5158A9E50C}" destId="{454C1F3F-8BD3-4A20-B88E-34E3A7A3C8D6}" srcOrd="0" destOrd="0" presId="urn:microsoft.com/office/officeart/2005/8/layout/process1"/>
    <dgm:cxn modelId="{26BCFC5B-56F4-4826-972B-99BBB52DDB50}" type="presOf" srcId="{D5BD92A2-7ACC-4284-BB17-3710F6F9B404}" destId="{2C030EE5-669C-473E-9F87-16F909DF957C}" srcOrd="0" destOrd="0" presId="urn:microsoft.com/office/officeart/2005/8/layout/process1"/>
    <dgm:cxn modelId="{A986BAC0-0C78-47BE-B20B-7F51F0D96A37}" type="presOf" srcId="{1BADD5C0-58C5-4C80-AAF2-CC5158A9E50C}" destId="{84EA84CE-BBAA-4B21-A4C9-14EA9DCFE963}" srcOrd="1" destOrd="0" presId="urn:microsoft.com/office/officeart/2005/8/layout/process1"/>
    <dgm:cxn modelId="{0E825C75-36FE-428E-A585-041CB7597C70}" type="presOf" srcId="{3800D5A0-9798-4111-8F9D-D57884F27366}" destId="{D3F4A13B-FC8E-4563-A863-DCEC62B7B835}" srcOrd="0" destOrd="0" presId="urn:microsoft.com/office/officeart/2005/8/layout/process1"/>
    <dgm:cxn modelId="{1160F61C-2600-4508-8472-0AF7C0F53D3F}" type="presOf" srcId="{89C5E45B-3F0E-4A8D-BFC0-81B43A4D8E5A}" destId="{4DACD584-2D27-4E15-B052-34D39D2F3DD4}" srcOrd="0" destOrd="0" presId="urn:microsoft.com/office/officeart/2005/8/layout/process1"/>
    <dgm:cxn modelId="{3F0FAD3A-5308-4464-B70E-4F526669B1AD}" srcId="{3800D5A0-9798-4111-8F9D-D57884F27366}" destId="{455728CF-8D50-42B9-9703-F3955F7CED59}" srcOrd="4" destOrd="0" parTransId="{49AA205C-2372-4AD0-8CFA-EF1928F22D38}" sibTransId="{B570CA79-A746-4933-977C-AAB35180B944}"/>
    <dgm:cxn modelId="{2DEED164-913A-43D4-8B99-86FCF3AB204F}" type="presParOf" srcId="{D3F4A13B-FC8E-4563-A863-DCEC62B7B835}" destId="{ABC6965F-E91B-4979-A2BB-889D80A0658F}" srcOrd="0" destOrd="0" presId="urn:microsoft.com/office/officeart/2005/8/layout/process1"/>
    <dgm:cxn modelId="{745A7E6A-7E3C-4F89-B1CB-DF49186CE3E0}" type="presParOf" srcId="{D3F4A13B-FC8E-4563-A863-DCEC62B7B835}" destId="{4C9C813D-A547-4663-8D6C-BFC15F38AEEB}" srcOrd="1" destOrd="0" presId="urn:microsoft.com/office/officeart/2005/8/layout/process1"/>
    <dgm:cxn modelId="{454A1C83-151F-47AF-B978-7BD39C64AB11}" type="presParOf" srcId="{4C9C813D-A547-4663-8D6C-BFC15F38AEEB}" destId="{7270C67A-2528-4E12-8F88-23C4BB5F477F}" srcOrd="0" destOrd="0" presId="urn:microsoft.com/office/officeart/2005/8/layout/process1"/>
    <dgm:cxn modelId="{CFFEF763-F3C5-4F8A-A08F-3E679E6D13A1}" type="presParOf" srcId="{D3F4A13B-FC8E-4563-A863-DCEC62B7B835}" destId="{8D800FED-3DEB-4520-ACEC-A28760FD5568}" srcOrd="2" destOrd="0" presId="urn:microsoft.com/office/officeart/2005/8/layout/process1"/>
    <dgm:cxn modelId="{8F998C85-22B2-41E4-B05F-1CB2895B904C}" type="presParOf" srcId="{D3F4A13B-FC8E-4563-A863-DCEC62B7B835}" destId="{454C1F3F-8BD3-4A20-B88E-34E3A7A3C8D6}" srcOrd="3" destOrd="0" presId="urn:microsoft.com/office/officeart/2005/8/layout/process1"/>
    <dgm:cxn modelId="{2B7763C4-4727-4623-BD7C-781372E20E32}" type="presParOf" srcId="{454C1F3F-8BD3-4A20-B88E-34E3A7A3C8D6}" destId="{84EA84CE-BBAA-4B21-A4C9-14EA9DCFE963}" srcOrd="0" destOrd="0" presId="urn:microsoft.com/office/officeart/2005/8/layout/process1"/>
    <dgm:cxn modelId="{1DB436E5-1E37-4A87-8AEE-C4FE53A5D574}" type="presParOf" srcId="{D3F4A13B-FC8E-4563-A863-DCEC62B7B835}" destId="{2C030EE5-669C-473E-9F87-16F909DF957C}" srcOrd="4" destOrd="0" presId="urn:microsoft.com/office/officeart/2005/8/layout/process1"/>
    <dgm:cxn modelId="{875D741B-8A9C-4D79-B134-52D2CF5994CB}" type="presParOf" srcId="{D3F4A13B-FC8E-4563-A863-DCEC62B7B835}" destId="{58D49C17-8B88-4DCC-A49E-B3EA2F21CF4F}" srcOrd="5" destOrd="0" presId="urn:microsoft.com/office/officeart/2005/8/layout/process1"/>
    <dgm:cxn modelId="{4D252875-CC4B-4663-8CAB-E96B3E8413EE}" type="presParOf" srcId="{58D49C17-8B88-4DCC-A49E-B3EA2F21CF4F}" destId="{C14A0955-84FF-4E09-8D6C-57AF5A97DA4B}" srcOrd="0" destOrd="0" presId="urn:microsoft.com/office/officeart/2005/8/layout/process1"/>
    <dgm:cxn modelId="{206B870F-4391-47F6-AED3-799C5D7CC0F8}" type="presParOf" srcId="{D3F4A13B-FC8E-4563-A863-DCEC62B7B835}" destId="{3FD5E5B1-CA9B-4CBD-AC10-78CBD4EBDE21}" srcOrd="6" destOrd="0" presId="urn:microsoft.com/office/officeart/2005/8/layout/process1"/>
    <dgm:cxn modelId="{0F69856D-EEDA-431B-89F4-F9C4033F56DE}" type="presParOf" srcId="{D3F4A13B-FC8E-4563-A863-DCEC62B7B835}" destId="{4DACD584-2D27-4E15-B052-34D39D2F3DD4}" srcOrd="7" destOrd="0" presId="urn:microsoft.com/office/officeart/2005/8/layout/process1"/>
    <dgm:cxn modelId="{200BCEF8-9FE2-4FB9-8B03-35A655A84E4D}" type="presParOf" srcId="{4DACD584-2D27-4E15-B052-34D39D2F3DD4}" destId="{D5D8761E-19B8-4312-B81C-6CE7409E7E65}" srcOrd="0" destOrd="0" presId="urn:microsoft.com/office/officeart/2005/8/layout/process1"/>
    <dgm:cxn modelId="{D7697551-4744-4A0A-AC2D-BE4466930A3A}" type="presParOf" srcId="{D3F4A13B-FC8E-4563-A863-DCEC62B7B835}" destId="{32122A31-BEA1-49E5-83D5-C9A114BC4B33}" srcOrd="8" destOrd="0" presId="urn:microsoft.com/office/officeart/2005/8/layout/process1"/>
    <dgm:cxn modelId="{97C66328-BFBD-4B7D-B63D-906CDA8A9093}" type="presParOf" srcId="{D3F4A13B-FC8E-4563-A863-DCEC62B7B835}" destId="{BA955CD3-0ED3-4AB4-9546-C75D08F7AEB0}" srcOrd="9" destOrd="0" presId="urn:microsoft.com/office/officeart/2005/8/layout/process1"/>
    <dgm:cxn modelId="{A9B36C1A-97BD-46FE-B8E2-37E0AEC37F5A}" type="presParOf" srcId="{BA955CD3-0ED3-4AB4-9546-C75D08F7AEB0}" destId="{D2303678-4FE0-4B6E-B57E-13573925D5B7}" srcOrd="0" destOrd="0" presId="urn:microsoft.com/office/officeart/2005/8/layout/process1"/>
    <dgm:cxn modelId="{530B870A-9555-4E5B-8871-5C5D2DE15B75}" type="presParOf" srcId="{D3F4A13B-FC8E-4563-A863-DCEC62B7B835}" destId="{3B23E6DD-2B20-4C29-BECF-3D98B7D4782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6965F-E91B-4979-A2BB-889D80A0658F}">
      <dsp:nvSpPr>
        <dsp:cNvPr id="0" name=""/>
        <dsp:cNvSpPr/>
      </dsp:nvSpPr>
      <dsp:spPr>
        <a:xfrm>
          <a:off x="0" y="681645"/>
          <a:ext cx="981940" cy="3699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 Narrow" panose="020B0606020202030204" pitchFamily="34" charset="0"/>
            </a:rPr>
            <a:t>Load Building Dataset and scrub: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 Narrow" panose="020B0606020202030204" pitchFamily="34" charset="0"/>
            </a:rPr>
            <a:t>-- Remove duplicate Account IDs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 Narrow" panose="020B0606020202030204" pitchFamily="34" charset="0"/>
            </a:rPr>
            <a:t>-- Delete unneeded columns</a:t>
          </a:r>
          <a:endParaRPr lang="en-US" sz="900" kern="1200" dirty="0">
            <a:latin typeface="Arial Narrow" panose="020B0606020202030204" pitchFamily="34" charset="0"/>
          </a:endParaRPr>
        </a:p>
      </dsp:txBody>
      <dsp:txXfrm>
        <a:off x="28760" y="710405"/>
        <a:ext cx="924420" cy="3641640"/>
      </dsp:txXfrm>
    </dsp:sp>
    <dsp:sp modelId="{4C9C813D-A547-4663-8D6C-BFC15F38AEEB}">
      <dsp:nvSpPr>
        <dsp:cNvPr id="0" name=""/>
        <dsp:cNvSpPr/>
      </dsp:nvSpPr>
      <dsp:spPr>
        <a:xfrm>
          <a:off x="1080134" y="2409464"/>
          <a:ext cx="208171" cy="243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0134" y="2458168"/>
        <a:ext cx="145720" cy="146113"/>
      </dsp:txXfrm>
    </dsp:sp>
    <dsp:sp modelId="{8D800FED-3DEB-4520-ACEC-A28760FD5568}">
      <dsp:nvSpPr>
        <dsp:cNvPr id="0" name=""/>
        <dsp:cNvSpPr/>
      </dsp:nvSpPr>
      <dsp:spPr>
        <a:xfrm>
          <a:off x="1374717" y="681645"/>
          <a:ext cx="981940" cy="3699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 Narrow" panose="020B0606020202030204" pitchFamily="34" charset="0"/>
            </a:rPr>
            <a:t>Merge Building and Parcel datasets to combine all data into a single file</a:t>
          </a:r>
          <a:endParaRPr lang="en-US" sz="900" kern="1200" dirty="0">
            <a:latin typeface="Arial Narrow" panose="020B0606020202030204" pitchFamily="34" charset="0"/>
          </a:endParaRPr>
        </a:p>
      </dsp:txBody>
      <dsp:txXfrm>
        <a:off x="1403477" y="710405"/>
        <a:ext cx="924420" cy="3641640"/>
      </dsp:txXfrm>
    </dsp:sp>
    <dsp:sp modelId="{454C1F3F-8BD3-4A20-B88E-34E3A7A3C8D6}">
      <dsp:nvSpPr>
        <dsp:cNvPr id="0" name=""/>
        <dsp:cNvSpPr/>
      </dsp:nvSpPr>
      <dsp:spPr>
        <a:xfrm>
          <a:off x="2454851" y="2409464"/>
          <a:ext cx="208171" cy="243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54851" y="2458168"/>
        <a:ext cx="145720" cy="146113"/>
      </dsp:txXfrm>
    </dsp:sp>
    <dsp:sp modelId="{2C030EE5-669C-473E-9F87-16F909DF957C}">
      <dsp:nvSpPr>
        <dsp:cNvPr id="0" name=""/>
        <dsp:cNvSpPr/>
      </dsp:nvSpPr>
      <dsp:spPr>
        <a:xfrm>
          <a:off x="2749434" y="681645"/>
          <a:ext cx="981940" cy="3699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 Narrow" panose="020B0606020202030204" pitchFamily="34" charset="0"/>
            </a:rPr>
            <a:t>Convert subdivision names (text) into numerical codes</a:t>
          </a:r>
          <a:endParaRPr lang="en-US" sz="900" kern="1200" dirty="0">
            <a:latin typeface="Arial Narrow" panose="020B0606020202030204" pitchFamily="34" charset="0"/>
          </a:endParaRPr>
        </a:p>
      </dsp:txBody>
      <dsp:txXfrm>
        <a:off x="2778194" y="710405"/>
        <a:ext cx="924420" cy="3641640"/>
      </dsp:txXfrm>
    </dsp:sp>
    <dsp:sp modelId="{58D49C17-8B88-4DCC-A49E-B3EA2F21CF4F}">
      <dsp:nvSpPr>
        <dsp:cNvPr id="0" name=""/>
        <dsp:cNvSpPr/>
      </dsp:nvSpPr>
      <dsp:spPr>
        <a:xfrm>
          <a:off x="3829568" y="2409464"/>
          <a:ext cx="208171" cy="243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29568" y="2458168"/>
        <a:ext cx="145720" cy="146113"/>
      </dsp:txXfrm>
    </dsp:sp>
    <dsp:sp modelId="{3FD5E5B1-CA9B-4CBD-AC10-78CBD4EBDE21}">
      <dsp:nvSpPr>
        <dsp:cNvPr id="0" name=""/>
        <dsp:cNvSpPr/>
      </dsp:nvSpPr>
      <dsp:spPr>
        <a:xfrm>
          <a:off x="4124151" y="681645"/>
          <a:ext cx="981940" cy="3699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 Narrow" panose="020B0606020202030204" pitchFamily="34" charset="0"/>
            </a:rPr>
            <a:t>Perform correlation analysis to determine which variables have the greatest influence on price</a:t>
          </a:r>
          <a:endParaRPr lang="en-US" sz="900" kern="1200" dirty="0">
            <a:latin typeface="Arial Narrow" panose="020B0606020202030204" pitchFamily="34" charset="0"/>
          </a:endParaRPr>
        </a:p>
      </dsp:txBody>
      <dsp:txXfrm>
        <a:off x="4152911" y="710405"/>
        <a:ext cx="924420" cy="3641640"/>
      </dsp:txXfrm>
    </dsp:sp>
    <dsp:sp modelId="{4DACD584-2D27-4E15-B052-34D39D2F3DD4}">
      <dsp:nvSpPr>
        <dsp:cNvPr id="0" name=""/>
        <dsp:cNvSpPr/>
      </dsp:nvSpPr>
      <dsp:spPr>
        <a:xfrm>
          <a:off x="5204285" y="2409464"/>
          <a:ext cx="208171" cy="243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04285" y="2458168"/>
        <a:ext cx="145720" cy="146113"/>
      </dsp:txXfrm>
    </dsp:sp>
    <dsp:sp modelId="{32122A31-BEA1-49E5-83D5-C9A114BC4B33}">
      <dsp:nvSpPr>
        <dsp:cNvPr id="0" name=""/>
        <dsp:cNvSpPr/>
      </dsp:nvSpPr>
      <dsp:spPr>
        <a:xfrm>
          <a:off x="5498868" y="681645"/>
          <a:ext cx="981940" cy="3699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 Narrow" panose="020B0606020202030204" pitchFamily="34" charset="0"/>
            </a:rPr>
            <a:t>Perform linear regression analysis with and without intercept</a:t>
          </a:r>
          <a:endParaRPr lang="en-US" sz="900" kern="1200" dirty="0">
            <a:latin typeface="Arial Narrow" panose="020B0606020202030204" pitchFamily="34" charset="0"/>
          </a:endParaRPr>
        </a:p>
      </dsp:txBody>
      <dsp:txXfrm>
        <a:off x="5527628" y="710405"/>
        <a:ext cx="924420" cy="3641640"/>
      </dsp:txXfrm>
    </dsp:sp>
    <dsp:sp modelId="{BA955CD3-0ED3-4AB4-9546-C75D08F7AEB0}">
      <dsp:nvSpPr>
        <dsp:cNvPr id="0" name=""/>
        <dsp:cNvSpPr/>
      </dsp:nvSpPr>
      <dsp:spPr>
        <a:xfrm>
          <a:off x="6579003" y="2409464"/>
          <a:ext cx="208171" cy="243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579003" y="2458168"/>
        <a:ext cx="145720" cy="146113"/>
      </dsp:txXfrm>
    </dsp:sp>
    <dsp:sp modelId="{3B23E6DD-2B20-4C29-BECF-3D98B7D47826}">
      <dsp:nvSpPr>
        <dsp:cNvPr id="0" name=""/>
        <dsp:cNvSpPr/>
      </dsp:nvSpPr>
      <dsp:spPr>
        <a:xfrm>
          <a:off x="6873585" y="681645"/>
          <a:ext cx="981940" cy="3699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 Narrow" panose="020B0606020202030204" pitchFamily="34" charset="0"/>
            </a:rPr>
            <a:t>Plot data to perform visual analysis</a:t>
          </a:r>
          <a:endParaRPr lang="en-US" sz="900" kern="1200" dirty="0">
            <a:latin typeface="Arial Narrow" panose="020B0606020202030204" pitchFamily="34" charset="0"/>
          </a:endParaRPr>
        </a:p>
      </dsp:txBody>
      <dsp:txXfrm>
        <a:off x="6902345" y="710405"/>
        <a:ext cx="924420" cy="364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0BF6-5D0D-47BF-9199-97FA9CC79EB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AF53E-8DD0-4740-80A9-694CDD5F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929A-E0D4-46F5-B7DA-21344D5E044C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9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88CC-860F-4717-9382-7BE9E9189075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7D34-0367-42E9-9BF3-8D5B9F36C942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2CC2-48E0-408A-8B0C-8E54A60BAE5A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9641-B5D9-4BE1-8375-BFF9CAD2E452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083-AC53-4C8E-B7AC-6874607E2ECE}" type="datetime1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8BF3-68D6-4C63-BAC1-91A8F8B2C71E}" type="datetime1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95F1-E4E6-45B4-8377-87508A4A73FB}" type="datetime1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264-7385-413E-B007-AD226B8CF1E5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47C9-8C2A-4865-B913-545A4DBB79AA}" type="datetime1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B37-95F8-4482-8852-6447779D290D}" type="datetime1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8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090E-A59C-4E2D-8389-D05F098C947E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8AD9-A233-4E4C-AEC5-104F92AB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Larry Larkin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828" y="249081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Objective: To determine what house features/characteristics have the greatest influence on sales price within Montgomery County.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6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 fontScale="92500" lnSpcReduction="10000"/>
          </a:bodyPr>
          <a:lstStyle/>
          <a:p>
            <a:pPr marL="385763" indent="-385763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Maryland State Dept. of Assessments and Taxation (SDAT) Montgomery County Parcel Dataset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Contains ownership, address and basic information about the land and structures(s) associated with every single parcel of land in the State of Maryland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108,233 parcels x 29 features/characteristics</a:t>
            </a:r>
          </a:p>
          <a:p>
            <a:pPr marL="385763" indent="-385763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SDAT Montgomery County Building Dataset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Contains building characteristics associated with a given building on a given parcel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181,543 buildings x 17 features/characteristics</a:t>
            </a:r>
            <a:endParaRPr lang="en-US" dirty="0"/>
          </a:p>
          <a:p>
            <a:pPr marL="342900" lvl="1" indent="0" algn="ctr">
              <a:lnSpc>
                <a:spcPct val="120000"/>
              </a:lnSpc>
              <a:spcBef>
                <a:spcPts val="1350"/>
              </a:spcBef>
              <a:buNone/>
            </a:pPr>
            <a:endParaRPr lang="en-US" b="1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Used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of the datasets contained part of the data needed for the analysis</a:t>
            </a:r>
          </a:p>
          <a:p>
            <a:r>
              <a:rPr lang="en-US" dirty="0" smtClean="0"/>
              <a:t>The two datasets were cleaned up, merged and un-needed characteristics (columns) were deleted prior to the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AD9-A233-4E4C-AEC5-104F92AB335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64624179"/>
              </p:ext>
            </p:extLst>
          </p:nvPr>
        </p:nvGraphicFramePr>
        <p:xfrm>
          <a:off x="822961" y="1388225"/>
          <a:ext cx="7855526" cy="506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8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199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Course Project</vt:lpstr>
      <vt:lpstr>Objective: To determine what house features/characteristics have the greatest influence on sales price within Montgomery County.</vt:lpstr>
      <vt:lpstr>Datasets Used</vt:lpstr>
      <vt:lpstr>Datasets Used (cont.)</vt:lpstr>
      <vt:lpstr>Process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To determine what house features/characteristics have the greatest influence on sales price within Montgomery County.</dc:title>
  <dc:creator>Montgomery College</dc:creator>
  <cp:lastModifiedBy>Montgomery College</cp:lastModifiedBy>
  <cp:revision>10</cp:revision>
  <dcterms:created xsi:type="dcterms:W3CDTF">2019-07-31T00:42:35Z</dcterms:created>
  <dcterms:modified xsi:type="dcterms:W3CDTF">2019-08-02T01:23:06Z</dcterms:modified>
</cp:coreProperties>
</file>