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52"/>
  </p:notesMasterIdLst>
  <p:handoutMasterIdLst>
    <p:handoutMasterId r:id="rId53"/>
  </p:handoutMasterIdLst>
  <p:sldIdLst>
    <p:sldId id="256" r:id="rId2"/>
    <p:sldId id="260" r:id="rId3"/>
    <p:sldId id="306" r:id="rId4"/>
    <p:sldId id="261" r:id="rId5"/>
    <p:sldId id="313" r:id="rId6"/>
    <p:sldId id="291" r:id="rId7"/>
    <p:sldId id="264" r:id="rId8"/>
    <p:sldId id="265" r:id="rId9"/>
    <p:sldId id="271" r:id="rId10"/>
    <p:sldId id="274" r:id="rId11"/>
    <p:sldId id="275" r:id="rId12"/>
    <p:sldId id="324" r:id="rId13"/>
    <p:sldId id="309" r:id="rId14"/>
    <p:sldId id="308" r:id="rId15"/>
    <p:sldId id="325" r:id="rId16"/>
    <p:sldId id="326" r:id="rId17"/>
    <p:sldId id="327" r:id="rId18"/>
    <p:sldId id="34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10" r:id="rId31"/>
    <p:sldId id="315" r:id="rId32"/>
    <p:sldId id="316" r:id="rId33"/>
    <p:sldId id="323" r:id="rId34"/>
    <p:sldId id="339" r:id="rId35"/>
    <p:sldId id="303" r:id="rId36"/>
    <p:sldId id="294" r:id="rId37"/>
    <p:sldId id="295" r:id="rId38"/>
    <p:sldId id="296" r:id="rId39"/>
    <p:sldId id="297" r:id="rId40"/>
    <p:sldId id="298" r:id="rId41"/>
    <p:sldId id="340" r:id="rId42"/>
    <p:sldId id="299" r:id="rId43"/>
    <p:sldId id="341" r:id="rId44"/>
    <p:sldId id="300" r:id="rId45"/>
    <p:sldId id="342" r:id="rId46"/>
    <p:sldId id="321" r:id="rId47"/>
    <p:sldId id="344" r:id="rId48"/>
    <p:sldId id="304" r:id="rId49"/>
    <p:sldId id="345" r:id="rId50"/>
    <p:sldId id="346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44546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-6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44" y="6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8CE5BE-2C71-45B9-8723-60AD87775AF7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4D58A090-93C6-4EFF-B2AE-2EBEA5830EC8}">
      <dgm:prSet phldrT="[文本]" custT="1"/>
      <dgm:spPr/>
      <dgm:t>
        <a:bodyPr/>
        <a:lstStyle/>
        <a:p>
          <a:r>
            <a:rPr lang="zh-CN" altLang="en-US" sz="3200" dirty="0" smtClean="0">
              <a:latin typeface="微软雅黑" pitchFamily="34" charset="-122"/>
              <a:ea typeface="微软雅黑" pitchFamily="34" charset="-122"/>
            </a:rPr>
            <a:t>原始下机</a:t>
          </a:r>
          <a:r>
            <a:rPr lang="en-US" altLang="zh-CN" sz="3200" dirty="0" smtClean="0">
              <a:latin typeface="微软雅黑" pitchFamily="34" charset="-122"/>
              <a:ea typeface="微软雅黑" pitchFamily="34" charset="-122"/>
            </a:rPr>
            <a:t>raw data</a:t>
          </a:r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E97CD2CD-D9BB-48CD-B55A-3F66FDC51397}" type="parTrans" cxnId="{54378A7A-AAA1-4BE3-A878-C4C7E1212552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F5EA53CD-4914-45F1-B3C1-576B2783BC7F}" type="sibTrans" cxnId="{54378A7A-AAA1-4BE3-A878-C4C7E1212552}">
      <dgm:prSet custT="1"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44B581EA-D595-4B9F-8D97-77A11E1BF1DE}">
      <dgm:prSet phldrT="[文本]" custT="1"/>
      <dgm:spPr/>
      <dgm:t>
        <a:bodyPr/>
        <a:lstStyle/>
        <a:p>
          <a:r>
            <a:rPr lang="zh-CN" altLang="en-US" sz="3200" dirty="0" smtClean="0">
              <a:latin typeface="微软雅黑" pitchFamily="34" charset="-122"/>
              <a:ea typeface="微软雅黑" pitchFamily="34" charset="-122"/>
            </a:rPr>
            <a:t>去除接头污染</a:t>
          </a:r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DFF330B0-9EC1-426F-8EA9-F7CBF16773DA}" type="parTrans" cxnId="{C98FCB32-3BBC-4590-8052-D5445775F500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9BD43C1E-2AE3-4567-AA05-50B4D7958645}" type="sibTrans" cxnId="{C98FCB32-3BBC-4590-8052-D5445775F500}">
      <dgm:prSet custT="1"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FE0B1AEC-54CF-4FAB-BD7F-48E22165F0DF}">
      <dgm:prSet phldrT="[文本]" custT="1"/>
      <dgm:spPr/>
      <dgm:t>
        <a:bodyPr/>
        <a:lstStyle/>
        <a:p>
          <a:r>
            <a:rPr lang="zh-CN" altLang="en-US" sz="3200" dirty="0" smtClean="0">
              <a:latin typeface="微软雅黑" pitchFamily="34" charset="-122"/>
              <a:ea typeface="微软雅黑" pitchFamily="34" charset="-122"/>
            </a:rPr>
            <a:t>去除低质量</a:t>
          </a:r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FD854B80-C301-4613-A4DA-B1B9D97A5E7B}" type="parTrans" cxnId="{B9F2392F-C5DE-48AF-8E57-352681DCBF81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FF9EA24F-0450-4114-A93D-AFE0DF4159A9}" type="sibTrans" cxnId="{B9F2392F-C5DE-48AF-8E57-352681DCBF81}">
      <dgm:prSet custT="1"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D1686CB2-663E-47DC-BDF4-91AC43D6E855}">
      <dgm:prSet phldrT="[文本]" custT="1"/>
      <dgm:spPr/>
      <dgm:t>
        <a:bodyPr/>
        <a:lstStyle/>
        <a:p>
          <a:r>
            <a:rPr lang="zh-CN" altLang="en-US" sz="3200" dirty="0" smtClean="0">
              <a:latin typeface="微软雅黑" pitchFamily="34" charset="-122"/>
              <a:ea typeface="微软雅黑" pitchFamily="34" charset="-122"/>
            </a:rPr>
            <a:t>合格的序列</a:t>
          </a:r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4C73B098-A540-4889-A210-097982C81512}" type="parTrans" cxnId="{13412780-DB04-47DC-A85F-AE355EDD200C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D96953FA-36EE-485C-9BD2-42D585AA8945}" type="sibTrans" cxnId="{13412780-DB04-47DC-A85F-AE355EDD200C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A28FBAB7-ADAE-49CC-AC9A-A34436678122}">
      <dgm:prSet phldrT="[文本]" custT="1"/>
      <dgm:spPr>
        <a:ln w="47625">
          <a:solidFill>
            <a:schemeClr val="bg1">
              <a:lumMod val="65000"/>
            </a:schemeClr>
          </a:solidFill>
          <a:prstDash val="sysDash"/>
        </a:ln>
      </dgm:spPr>
      <dgm:t>
        <a:bodyPr/>
        <a:lstStyle/>
        <a:p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特殊处理（根据文库）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4C106A29-F82D-44AD-ABB3-D97642D81690}" type="parTrans" cxnId="{8C876CB6-33C3-4B62-BF3B-A87C183F30DE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A5AC2B15-A204-4A1F-9D11-CCBB51D01316}" type="sibTrans" cxnId="{8C876CB6-33C3-4B62-BF3B-A87C183F30DE}">
      <dgm:prSet custT="1"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5D48AEA5-A712-403A-9562-96DA267F7B91}" type="pres">
      <dgm:prSet presAssocID="{7C8CE5BE-2C71-45B9-8723-60AD87775AF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3D9EF4B-64FF-4CE7-924B-29C5EECBAFCA}" type="pres">
      <dgm:prSet presAssocID="{4D58A090-93C6-4EFF-B2AE-2EBEA5830EC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F49C16-6260-467C-ACF7-1519B9E55B9B}" type="pres">
      <dgm:prSet presAssocID="{F5EA53CD-4914-45F1-B3C1-576B2783BC7F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F5192486-A5A7-40B0-A6BB-5ED1FCC55443}" type="pres">
      <dgm:prSet presAssocID="{F5EA53CD-4914-45F1-B3C1-576B2783BC7F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6DC94998-5BCC-43B1-8841-362CF2841E56}" type="pres">
      <dgm:prSet presAssocID="{44B581EA-D595-4B9F-8D97-77A11E1BF1D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EB5814-49A7-4B80-B381-46F402491474}" type="pres">
      <dgm:prSet presAssocID="{9BD43C1E-2AE3-4567-AA05-50B4D7958645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F6383406-1209-4864-9D22-E773B46FBC11}" type="pres">
      <dgm:prSet presAssocID="{9BD43C1E-2AE3-4567-AA05-50B4D7958645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6361AEF-6694-4ADD-945F-9FFDDBEF9C6A}" type="pres">
      <dgm:prSet presAssocID="{FE0B1AEC-54CF-4FAB-BD7F-48E22165F0D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24963E-BB39-49B9-81A2-630222A26E6F}" type="pres">
      <dgm:prSet presAssocID="{FF9EA24F-0450-4114-A93D-AFE0DF4159A9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4DE5247-BF59-4F61-BDB9-EA62F6E9565D}" type="pres">
      <dgm:prSet presAssocID="{FF9EA24F-0450-4114-A93D-AFE0DF4159A9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FE243C63-8CCF-4CF7-93C9-81F38BCDBAAB}" type="pres">
      <dgm:prSet presAssocID="{A28FBAB7-ADAE-49CC-AC9A-A3443667812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4C83A4-D838-4EEF-B7C6-2E35A3317755}" type="pres">
      <dgm:prSet presAssocID="{A5AC2B15-A204-4A1F-9D11-CCBB51D0131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DE490ADC-1A91-41D6-8084-4B582B2FB572}" type="pres">
      <dgm:prSet presAssocID="{A5AC2B15-A204-4A1F-9D11-CCBB51D0131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60561FDD-5630-47E6-9AC6-B6A20482823F}" type="pres">
      <dgm:prSet presAssocID="{D1686CB2-663E-47DC-BDF4-91AC43D6E85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986DBFA-7369-4CC5-AE6C-9A6BE88F93CA}" type="presOf" srcId="{A5AC2B15-A204-4A1F-9D11-CCBB51D01316}" destId="{664C83A4-D838-4EEF-B7C6-2E35A3317755}" srcOrd="0" destOrd="0" presId="urn:microsoft.com/office/officeart/2005/8/layout/process5"/>
    <dgm:cxn modelId="{3169F0B1-03ED-4BC5-92E8-6B4A41B2FB1E}" type="presOf" srcId="{F5EA53CD-4914-45F1-B3C1-576B2783BC7F}" destId="{ABF49C16-6260-467C-ACF7-1519B9E55B9B}" srcOrd="0" destOrd="0" presId="urn:microsoft.com/office/officeart/2005/8/layout/process5"/>
    <dgm:cxn modelId="{51B15DD9-6E03-4387-B88F-517ABD3EB8CE}" type="presOf" srcId="{9BD43C1E-2AE3-4567-AA05-50B4D7958645}" destId="{F6383406-1209-4864-9D22-E773B46FBC11}" srcOrd="1" destOrd="0" presId="urn:microsoft.com/office/officeart/2005/8/layout/process5"/>
    <dgm:cxn modelId="{AF1875F5-6FB8-4211-BD97-3F6BB55734E4}" type="presOf" srcId="{FE0B1AEC-54CF-4FAB-BD7F-48E22165F0DF}" destId="{E6361AEF-6694-4ADD-945F-9FFDDBEF9C6A}" srcOrd="0" destOrd="0" presId="urn:microsoft.com/office/officeart/2005/8/layout/process5"/>
    <dgm:cxn modelId="{F7D7AB77-E4AD-4951-81AA-6AF43749E98F}" type="presOf" srcId="{FF9EA24F-0450-4114-A93D-AFE0DF4159A9}" destId="{A4DE5247-BF59-4F61-BDB9-EA62F6E9565D}" srcOrd="1" destOrd="0" presId="urn:microsoft.com/office/officeart/2005/8/layout/process5"/>
    <dgm:cxn modelId="{19E36257-EBF5-49A4-A06F-70EF73FEB2D0}" type="presOf" srcId="{D1686CB2-663E-47DC-BDF4-91AC43D6E855}" destId="{60561FDD-5630-47E6-9AC6-B6A20482823F}" srcOrd="0" destOrd="0" presId="urn:microsoft.com/office/officeart/2005/8/layout/process5"/>
    <dgm:cxn modelId="{B9F2392F-C5DE-48AF-8E57-352681DCBF81}" srcId="{7C8CE5BE-2C71-45B9-8723-60AD87775AF7}" destId="{FE0B1AEC-54CF-4FAB-BD7F-48E22165F0DF}" srcOrd="2" destOrd="0" parTransId="{FD854B80-C301-4613-A4DA-B1B9D97A5E7B}" sibTransId="{FF9EA24F-0450-4114-A93D-AFE0DF4159A9}"/>
    <dgm:cxn modelId="{E261020A-57ED-4274-A5A6-4F557C62CCE2}" type="presOf" srcId="{7C8CE5BE-2C71-45B9-8723-60AD87775AF7}" destId="{5D48AEA5-A712-403A-9562-96DA267F7B91}" srcOrd="0" destOrd="0" presId="urn:microsoft.com/office/officeart/2005/8/layout/process5"/>
    <dgm:cxn modelId="{54378A7A-AAA1-4BE3-A878-C4C7E1212552}" srcId="{7C8CE5BE-2C71-45B9-8723-60AD87775AF7}" destId="{4D58A090-93C6-4EFF-B2AE-2EBEA5830EC8}" srcOrd="0" destOrd="0" parTransId="{E97CD2CD-D9BB-48CD-B55A-3F66FDC51397}" sibTransId="{F5EA53CD-4914-45F1-B3C1-576B2783BC7F}"/>
    <dgm:cxn modelId="{13412780-DB04-47DC-A85F-AE355EDD200C}" srcId="{7C8CE5BE-2C71-45B9-8723-60AD87775AF7}" destId="{D1686CB2-663E-47DC-BDF4-91AC43D6E855}" srcOrd="4" destOrd="0" parTransId="{4C73B098-A540-4889-A210-097982C81512}" sibTransId="{D96953FA-36EE-485C-9BD2-42D585AA8945}"/>
    <dgm:cxn modelId="{8C876CB6-33C3-4B62-BF3B-A87C183F30DE}" srcId="{7C8CE5BE-2C71-45B9-8723-60AD87775AF7}" destId="{A28FBAB7-ADAE-49CC-AC9A-A34436678122}" srcOrd="3" destOrd="0" parTransId="{4C106A29-F82D-44AD-ABB3-D97642D81690}" sibTransId="{A5AC2B15-A204-4A1F-9D11-CCBB51D01316}"/>
    <dgm:cxn modelId="{36A358BC-7AB5-49A2-8895-ECB9F3D11AC8}" type="presOf" srcId="{A28FBAB7-ADAE-49CC-AC9A-A34436678122}" destId="{FE243C63-8CCF-4CF7-93C9-81F38BCDBAAB}" srcOrd="0" destOrd="0" presId="urn:microsoft.com/office/officeart/2005/8/layout/process5"/>
    <dgm:cxn modelId="{4F88AA1C-E003-463B-8DF4-89A11557157E}" type="presOf" srcId="{4D58A090-93C6-4EFF-B2AE-2EBEA5830EC8}" destId="{F3D9EF4B-64FF-4CE7-924B-29C5EECBAFCA}" srcOrd="0" destOrd="0" presId="urn:microsoft.com/office/officeart/2005/8/layout/process5"/>
    <dgm:cxn modelId="{21CCFB03-F122-4C3E-B80C-955075E689DA}" type="presOf" srcId="{FF9EA24F-0450-4114-A93D-AFE0DF4159A9}" destId="{D524963E-BB39-49B9-81A2-630222A26E6F}" srcOrd="0" destOrd="0" presId="urn:microsoft.com/office/officeart/2005/8/layout/process5"/>
    <dgm:cxn modelId="{8FB8DE7B-FF9A-4788-AC62-B00760CA30B8}" type="presOf" srcId="{F5EA53CD-4914-45F1-B3C1-576B2783BC7F}" destId="{F5192486-A5A7-40B0-A6BB-5ED1FCC55443}" srcOrd="1" destOrd="0" presId="urn:microsoft.com/office/officeart/2005/8/layout/process5"/>
    <dgm:cxn modelId="{DDC10DBD-82D6-4776-87FB-34F67E36993F}" type="presOf" srcId="{9BD43C1E-2AE3-4567-AA05-50B4D7958645}" destId="{0EEB5814-49A7-4B80-B381-46F402491474}" srcOrd="0" destOrd="0" presId="urn:microsoft.com/office/officeart/2005/8/layout/process5"/>
    <dgm:cxn modelId="{ABBDCF95-9C20-48B7-8641-AAA06FDC5511}" type="presOf" srcId="{A5AC2B15-A204-4A1F-9D11-CCBB51D01316}" destId="{DE490ADC-1A91-41D6-8084-4B582B2FB572}" srcOrd="1" destOrd="0" presId="urn:microsoft.com/office/officeart/2005/8/layout/process5"/>
    <dgm:cxn modelId="{2FF88A51-3083-432F-94D6-2E3EF81FB424}" type="presOf" srcId="{44B581EA-D595-4B9F-8D97-77A11E1BF1DE}" destId="{6DC94998-5BCC-43B1-8841-362CF2841E56}" srcOrd="0" destOrd="0" presId="urn:microsoft.com/office/officeart/2005/8/layout/process5"/>
    <dgm:cxn modelId="{C98FCB32-3BBC-4590-8052-D5445775F500}" srcId="{7C8CE5BE-2C71-45B9-8723-60AD87775AF7}" destId="{44B581EA-D595-4B9F-8D97-77A11E1BF1DE}" srcOrd="1" destOrd="0" parTransId="{DFF330B0-9EC1-426F-8EA9-F7CBF16773DA}" sibTransId="{9BD43C1E-2AE3-4567-AA05-50B4D7958645}"/>
    <dgm:cxn modelId="{CB71DC91-CE2E-4CC6-AAC0-5D48B3237FE4}" type="presParOf" srcId="{5D48AEA5-A712-403A-9562-96DA267F7B91}" destId="{F3D9EF4B-64FF-4CE7-924B-29C5EECBAFCA}" srcOrd="0" destOrd="0" presId="urn:microsoft.com/office/officeart/2005/8/layout/process5"/>
    <dgm:cxn modelId="{8C79F8B8-5177-4DF1-AA57-FBE0115D979E}" type="presParOf" srcId="{5D48AEA5-A712-403A-9562-96DA267F7B91}" destId="{ABF49C16-6260-467C-ACF7-1519B9E55B9B}" srcOrd="1" destOrd="0" presId="urn:microsoft.com/office/officeart/2005/8/layout/process5"/>
    <dgm:cxn modelId="{2F155AE3-573C-4124-9A5B-7D8BF0C8362B}" type="presParOf" srcId="{ABF49C16-6260-467C-ACF7-1519B9E55B9B}" destId="{F5192486-A5A7-40B0-A6BB-5ED1FCC55443}" srcOrd="0" destOrd="0" presId="urn:microsoft.com/office/officeart/2005/8/layout/process5"/>
    <dgm:cxn modelId="{02D607CC-1961-44A6-9523-7352D140ACAA}" type="presParOf" srcId="{5D48AEA5-A712-403A-9562-96DA267F7B91}" destId="{6DC94998-5BCC-43B1-8841-362CF2841E56}" srcOrd="2" destOrd="0" presId="urn:microsoft.com/office/officeart/2005/8/layout/process5"/>
    <dgm:cxn modelId="{AF67E2A6-DF87-4EE9-B866-39BBCB113518}" type="presParOf" srcId="{5D48AEA5-A712-403A-9562-96DA267F7B91}" destId="{0EEB5814-49A7-4B80-B381-46F402491474}" srcOrd="3" destOrd="0" presId="urn:microsoft.com/office/officeart/2005/8/layout/process5"/>
    <dgm:cxn modelId="{55F26DB4-249C-426E-86E2-3C481AD0256F}" type="presParOf" srcId="{0EEB5814-49A7-4B80-B381-46F402491474}" destId="{F6383406-1209-4864-9D22-E773B46FBC11}" srcOrd="0" destOrd="0" presId="urn:microsoft.com/office/officeart/2005/8/layout/process5"/>
    <dgm:cxn modelId="{94FDDCDE-8F43-46A1-8A8F-02FC9EF67EAA}" type="presParOf" srcId="{5D48AEA5-A712-403A-9562-96DA267F7B91}" destId="{E6361AEF-6694-4ADD-945F-9FFDDBEF9C6A}" srcOrd="4" destOrd="0" presId="urn:microsoft.com/office/officeart/2005/8/layout/process5"/>
    <dgm:cxn modelId="{6117F223-46E3-47DF-A7DA-E0CEC8789027}" type="presParOf" srcId="{5D48AEA5-A712-403A-9562-96DA267F7B91}" destId="{D524963E-BB39-49B9-81A2-630222A26E6F}" srcOrd="5" destOrd="0" presId="urn:microsoft.com/office/officeart/2005/8/layout/process5"/>
    <dgm:cxn modelId="{46CD486B-17E5-4EEF-8111-FE9E700A1507}" type="presParOf" srcId="{D524963E-BB39-49B9-81A2-630222A26E6F}" destId="{A4DE5247-BF59-4F61-BDB9-EA62F6E9565D}" srcOrd="0" destOrd="0" presId="urn:microsoft.com/office/officeart/2005/8/layout/process5"/>
    <dgm:cxn modelId="{917DEDF3-D507-4B89-975C-8B10B271F346}" type="presParOf" srcId="{5D48AEA5-A712-403A-9562-96DA267F7B91}" destId="{FE243C63-8CCF-4CF7-93C9-81F38BCDBAAB}" srcOrd="6" destOrd="0" presId="urn:microsoft.com/office/officeart/2005/8/layout/process5"/>
    <dgm:cxn modelId="{7B7AC904-28BC-4CDE-BC47-DBECA784E760}" type="presParOf" srcId="{5D48AEA5-A712-403A-9562-96DA267F7B91}" destId="{664C83A4-D838-4EEF-B7C6-2E35A3317755}" srcOrd="7" destOrd="0" presId="urn:microsoft.com/office/officeart/2005/8/layout/process5"/>
    <dgm:cxn modelId="{45AFF6A3-53C3-4E50-B50E-912545A7F869}" type="presParOf" srcId="{664C83A4-D838-4EEF-B7C6-2E35A3317755}" destId="{DE490ADC-1A91-41D6-8084-4B582B2FB572}" srcOrd="0" destOrd="0" presId="urn:microsoft.com/office/officeart/2005/8/layout/process5"/>
    <dgm:cxn modelId="{E4F5D461-D289-4D8F-B5A2-6352A8E1496E}" type="presParOf" srcId="{5D48AEA5-A712-403A-9562-96DA267F7B91}" destId="{60561FDD-5630-47E6-9AC6-B6A20482823F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3D9EF4B-64FF-4CE7-924B-29C5EECBAFCA}">
      <dsp:nvSpPr>
        <dsp:cNvPr id="0" name=""/>
        <dsp:cNvSpPr/>
      </dsp:nvSpPr>
      <dsp:spPr>
        <a:xfrm>
          <a:off x="7848" y="386345"/>
          <a:ext cx="2345795" cy="14074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itchFamily="34" charset="-122"/>
              <a:ea typeface="微软雅黑" pitchFamily="34" charset="-122"/>
            </a:rPr>
            <a:t>原始下机</a:t>
          </a:r>
          <a:r>
            <a:rPr lang="en-US" altLang="zh-CN" sz="3200" kern="1200" dirty="0" smtClean="0">
              <a:latin typeface="微软雅黑" pitchFamily="34" charset="-122"/>
              <a:ea typeface="微软雅黑" pitchFamily="34" charset="-122"/>
            </a:rPr>
            <a:t>raw data</a:t>
          </a:r>
          <a:endParaRPr lang="zh-CN" altLang="en-US" sz="3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7848" y="386345"/>
        <a:ext cx="2345795" cy="1407477"/>
      </dsp:txXfrm>
    </dsp:sp>
    <dsp:sp modelId="{ABF49C16-6260-467C-ACF7-1519B9E55B9B}">
      <dsp:nvSpPr>
        <dsp:cNvPr id="0" name=""/>
        <dsp:cNvSpPr/>
      </dsp:nvSpPr>
      <dsp:spPr>
        <a:xfrm>
          <a:off x="2560073" y="799205"/>
          <a:ext cx="497308" cy="5817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>
            <a:latin typeface="微软雅黑" pitchFamily="34" charset="-122"/>
            <a:ea typeface="微软雅黑" pitchFamily="34" charset="-122"/>
          </a:endParaRPr>
        </a:p>
      </dsp:txBody>
      <dsp:txXfrm>
        <a:off x="2560073" y="799205"/>
        <a:ext cx="497308" cy="581757"/>
      </dsp:txXfrm>
    </dsp:sp>
    <dsp:sp modelId="{6DC94998-5BCC-43B1-8841-362CF2841E56}">
      <dsp:nvSpPr>
        <dsp:cNvPr id="0" name=""/>
        <dsp:cNvSpPr/>
      </dsp:nvSpPr>
      <dsp:spPr>
        <a:xfrm>
          <a:off x="3291961" y="386345"/>
          <a:ext cx="2345795" cy="1407477"/>
        </a:xfrm>
        <a:prstGeom prst="roundRect">
          <a:avLst>
            <a:gd name="adj" fmla="val 1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itchFamily="34" charset="-122"/>
              <a:ea typeface="微软雅黑" pitchFamily="34" charset="-122"/>
            </a:rPr>
            <a:t>去除接头污染</a:t>
          </a:r>
          <a:endParaRPr lang="zh-CN" altLang="en-US" sz="3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291961" y="386345"/>
        <a:ext cx="2345795" cy="1407477"/>
      </dsp:txXfrm>
    </dsp:sp>
    <dsp:sp modelId="{0EEB5814-49A7-4B80-B381-46F402491474}">
      <dsp:nvSpPr>
        <dsp:cNvPr id="0" name=""/>
        <dsp:cNvSpPr/>
      </dsp:nvSpPr>
      <dsp:spPr>
        <a:xfrm>
          <a:off x="5844186" y="799205"/>
          <a:ext cx="497308" cy="5817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>
            <a:latin typeface="微软雅黑" pitchFamily="34" charset="-122"/>
            <a:ea typeface="微软雅黑" pitchFamily="34" charset="-122"/>
          </a:endParaRPr>
        </a:p>
      </dsp:txBody>
      <dsp:txXfrm>
        <a:off x="5844186" y="799205"/>
        <a:ext cx="497308" cy="581757"/>
      </dsp:txXfrm>
    </dsp:sp>
    <dsp:sp modelId="{E6361AEF-6694-4ADD-945F-9FFDDBEF9C6A}">
      <dsp:nvSpPr>
        <dsp:cNvPr id="0" name=""/>
        <dsp:cNvSpPr/>
      </dsp:nvSpPr>
      <dsp:spPr>
        <a:xfrm>
          <a:off x="6576074" y="386345"/>
          <a:ext cx="2345795" cy="1407477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itchFamily="34" charset="-122"/>
              <a:ea typeface="微软雅黑" pitchFamily="34" charset="-122"/>
            </a:rPr>
            <a:t>去除低质量</a:t>
          </a:r>
          <a:endParaRPr lang="zh-CN" altLang="en-US" sz="3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576074" y="386345"/>
        <a:ext cx="2345795" cy="1407477"/>
      </dsp:txXfrm>
    </dsp:sp>
    <dsp:sp modelId="{D524963E-BB39-49B9-81A2-630222A26E6F}">
      <dsp:nvSpPr>
        <dsp:cNvPr id="0" name=""/>
        <dsp:cNvSpPr/>
      </dsp:nvSpPr>
      <dsp:spPr>
        <a:xfrm rot="5400000">
          <a:off x="7500317" y="1958028"/>
          <a:ext cx="497308" cy="5817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>
            <a:latin typeface="微软雅黑" pitchFamily="34" charset="-122"/>
            <a:ea typeface="微软雅黑" pitchFamily="34" charset="-122"/>
          </a:endParaRPr>
        </a:p>
      </dsp:txBody>
      <dsp:txXfrm rot="5400000">
        <a:off x="7500317" y="1958028"/>
        <a:ext cx="497308" cy="581757"/>
      </dsp:txXfrm>
    </dsp:sp>
    <dsp:sp modelId="{FE243C63-8CCF-4CF7-93C9-81F38BCDBAAB}">
      <dsp:nvSpPr>
        <dsp:cNvPr id="0" name=""/>
        <dsp:cNvSpPr/>
      </dsp:nvSpPr>
      <dsp:spPr>
        <a:xfrm>
          <a:off x="6576074" y="2732140"/>
          <a:ext cx="2345795" cy="1407477"/>
        </a:xfrm>
        <a:prstGeom prst="roundRect">
          <a:avLst>
            <a:gd name="adj" fmla="val 1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47625" cap="flat" cmpd="sng" algn="ctr">
          <a:solidFill>
            <a:schemeClr val="bg1">
              <a:lumMod val="6500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特殊处理（根据文库）</a:t>
          </a:r>
          <a:endParaRPr lang="zh-CN" altLang="en-US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576074" y="2732140"/>
        <a:ext cx="2345795" cy="1407477"/>
      </dsp:txXfrm>
    </dsp:sp>
    <dsp:sp modelId="{664C83A4-D838-4EEF-B7C6-2E35A3317755}">
      <dsp:nvSpPr>
        <dsp:cNvPr id="0" name=""/>
        <dsp:cNvSpPr/>
      </dsp:nvSpPr>
      <dsp:spPr>
        <a:xfrm rot="10800000">
          <a:off x="5872336" y="3145000"/>
          <a:ext cx="497308" cy="5817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>
            <a:latin typeface="微软雅黑" pitchFamily="34" charset="-122"/>
            <a:ea typeface="微软雅黑" pitchFamily="34" charset="-122"/>
          </a:endParaRPr>
        </a:p>
      </dsp:txBody>
      <dsp:txXfrm rot="10800000">
        <a:off x="5872336" y="3145000"/>
        <a:ext cx="497308" cy="581757"/>
      </dsp:txXfrm>
    </dsp:sp>
    <dsp:sp modelId="{60561FDD-5630-47E6-9AC6-B6A20482823F}">
      <dsp:nvSpPr>
        <dsp:cNvPr id="0" name=""/>
        <dsp:cNvSpPr/>
      </dsp:nvSpPr>
      <dsp:spPr>
        <a:xfrm>
          <a:off x="3291961" y="2732140"/>
          <a:ext cx="2345795" cy="1407477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itchFamily="34" charset="-122"/>
              <a:ea typeface="微软雅黑" pitchFamily="34" charset="-122"/>
            </a:rPr>
            <a:t>合格的序列</a:t>
          </a:r>
          <a:endParaRPr lang="zh-CN" altLang="en-US" sz="3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291961" y="2732140"/>
        <a:ext cx="2345795" cy="1407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0B187-0D8A-46D5-B4C5-FA91B536A995}" type="datetimeFigureOut">
              <a:rPr lang="zh-CN" altLang="en-US" smtClean="0"/>
              <a:pPr/>
              <a:t>2021/5/5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4085E-58D9-416A-BF7B-212520E38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7025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104E2-7165-427D-B20D-EB6DBA655554}" type="datetimeFigureOut">
              <a:rPr lang="zh-CN" altLang="en-US" smtClean="0"/>
              <a:pPr/>
              <a:t>2021/5/5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0A4C4-2CF2-4EF4-B23C-B4D53B457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0173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E817-7F17-4F82-8252-F3947C41C72B}" type="datetimeFigureOut">
              <a:rPr lang="zh-CN" altLang="en-US" smtClean="0"/>
              <a:pPr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CAFB-5835-4675-839E-DBC025B07F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E817-7F17-4F82-8252-F3947C41C72B}" type="datetimeFigureOut">
              <a:rPr lang="zh-CN" altLang="en-US" smtClean="0"/>
              <a:pPr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CAFB-5835-4675-839E-DBC025B07F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E817-7F17-4F82-8252-F3947C41C72B}" type="datetimeFigureOut">
              <a:rPr lang="zh-CN" altLang="en-US" smtClean="0"/>
              <a:pPr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CAFB-5835-4675-839E-DBC025B07F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157" y="521206"/>
            <a:ext cx="3031928" cy="7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7382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93054" y="270932"/>
            <a:ext cx="1971129" cy="51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4293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93054" y="270932"/>
            <a:ext cx="1971129" cy="51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4293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E817-7F17-4F82-8252-F3947C41C72B}" type="datetimeFigureOut">
              <a:rPr lang="zh-CN" altLang="en-US" smtClean="0"/>
              <a:pPr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CAFB-5835-4675-839E-DBC025B07F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4971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93054" y="270932"/>
            <a:ext cx="1971129" cy="51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3541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93054" y="270932"/>
            <a:ext cx="1971129" cy="51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9431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E817-7F17-4F82-8252-F3947C41C72B}" type="datetimeFigureOut">
              <a:rPr lang="zh-CN" altLang="en-US" smtClean="0"/>
              <a:pPr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CAFB-5835-4675-839E-DBC025B07F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E817-7F17-4F82-8252-F3947C41C72B}" type="datetimeFigureOut">
              <a:rPr lang="zh-CN" altLang="en-US" smtClean="0"/>
              <a:pPr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CAFB-5835-4675-839E-DBC025B07F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E817-7F17-4F82-8252-F3947C41C72B}" type="datetimeFigureOut">
              <a:rPr lang="zh-CN" altLang="en-US" smtClean="0"/>
              <a:pPr/>
              <a:t>2021/5/5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CAFB-5835-4675-839E-DBC025B07F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E817-7F17-4F82-8252-F3947C41C72B}" type="datetimeFigureOut">
              <a:rPr lang="zh-CN" altLang="en-US" smtClean="0"/>
              <a:pPr/>
              <a:t>2021/5/5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CAFB-5835-4675-839E-DBC025B07F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E817-7F17-4F82-8252-F3947C41C72B}" type="datetimeFigureOut">
              <a:rPr lang="zh-CN" altLang="en-US" smtClean="0"/>
              <a:pPr/>
              <a:t>2021/5/5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CAFB-5835-4675-839E-DBC025B07F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214414" y="1135783"/>
            <a:ext cx="6585976" cy="3899143"/>
            <a:chOff x="1214414" y="1135783"/>
            <a:chExt cx="6585976" cy="3899143"/>
          </a:xfrm>
        </p:grpSpPr>
        <p:sp>
          <p:nvSpPr>
            <p:cNvPr id="6" name="TextBox 5"/>
            <p:cNvSpPr txBox="1"/>
            <p:nvPr/>
          </p:nvSpPr>
          <p:spPr>
            <a:xfrm>
              <a:off x="6300192" y="2171634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  <a:endParaRPr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>
              <a:off x="1948963" y="2874641"/>
              <a:ext cx="248604" cy="214314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8" name="TextBox 4"/>
            <p:cNvSpPr txBox="1"/>
            <p:nvPr/>
          </p:nvSpPr>
          <p:spPr>
            <a:xfrm>
              <a:off x="6300192" y="1135783"/>
              <a:ext cx="1357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  <a:endParaRPr lang="zh-CN" altLang="en-US" sz="36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214414" y="2062889"/>
              <a:ext cx="6429420" cy="158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1500166" y="1920013"/>
              <a:ext cx="6143668" cy="714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1214414" y="1635849"/>
              <a:ext cx="747337" cy="355874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1948963" y="3517583"/>
              <a:ext cx="248604" cy="214314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948963" y="4160525"/>
              <a:ext cx="248604" cy="214314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1948963" y="4803467"/>
              <a:ext cx="248604" cy="214314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E817-7F17-4F82-8252-F3947C41C72B}" type="datetimeFigureOut">
              <a:rPr lang="zh-CN" altLang="en-US" smtClean="0"/>
              <a:pPr/>
              <a:t>2021/5/5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CAFB-5835-4675-839E-DBC025B07F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E817-7F17-4F82-8252-F3947C41C72B}" type="datetimeFigureOut">
              <a:rPr lang="zh-CN" altLang="en-US" smtClean="0"/>
              <a:pPr/>
              <a:t>2021/5/5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CAFB-5835-4675-839E-DBC025B07F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7E817-7F17-4F82-8252-F3947C41C72B}" type="datetimeFigureOut">
              <a:rPr lang="zh-CN" altLang="en-US" smtClean="0"/>
              <a:pPr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6CAFB-5835-4675-839E-DBC025B07F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50" r:id="rId15"/>
    <p:sldLayoutId id="2147483661" r:id="rId16"/>
    <p:sldLayoutId id="2147483662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oinformatics.org/sms/iupac.html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hannonlab.cshl.edu/fastx_toolkit/commandline.html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informatics.babraham.ac.uk/projects/fastqc/Help/3%20Analysis%20Modules/" TargetMode="External"/><Relationship Id="rId2" Type="http://schemas.openxmlformats.org/officeDocument/2006/relationships/hyperlink" Target="http://www.bioinformatics.babraham.ac.uk/projects/fastqc/" TargetMode="Externa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214554"/>
            <a:ext cx="9144000" cy="1785950"/>
          </a:xfrm>
          <a:prstGeom prst="rect">
            <a:avLst/>
          </a:prstGeom>
          <a:solidFill>
            <a:srgbClr val="0070C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F497D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269231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数据质控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458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52592" y="714356"/>
            <a:ext cx="4563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接头污染     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低质量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2" name="文本占位符 3"/>
          <p:cNvSpPr txBox="1">
            <a:spLocks/>
          </p:cNvSpPr>
          <p:nvPr/>
        </p:nvSpPr>
        <p:spPr>
          <a:xfrm>
            <a:off x="0" y="1778467"/>
            <a:ext cx="3008313" cy="1408486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原因：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、接头二聚体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、插入片段短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622439" y="1803125"/>
            <a:ext cx="4997125" cy="5715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ADAPTERADAPTERADAPT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671878" y="2350423"/>
            <a:ext cx="5472122" cy="1268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ADAPTER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ATCGATCGATCGXXX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XXXATCGATCGATCG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ADAPTER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921219" y="4784746"/>
            <a:ext cx="7138904" cy="1406769"/>
            <a:chOff x="1028796" y="4206522"/>
            <a:chExt cx="7138904" cy="1406769"/>
          </a:xfrm>
        </p:grpSpPr>
        <p:pic>
          <p:nvPicPr>
            <p:cNvPr id="15" name="Picture 3" descr="DNA-RNA_workFlows_forChris-ppt.jpg"/>
            <p:cNvPicPr>
              <a:picLocks noChangeAspect="1"/>
            </p:cNvPicPr>
            <p:nvPr/>
          </p:nvPicPr>
          <p:blipFill>
            <a:blip r:embed="rId2" cstate="print"/>
            <a:srcRect l="1163" t="87968" r="1452" b="3525"/>
            <a:stretch>
              <a:fillRect/>
            </a:stretch>
          </p:blipFill>
          <p:spPr>
            <a:xfrm>
              <a:off x="1028796" y="4206522"/>
              <a:ext cx="7138904" cy="1406769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  <p:grpSp>
          <p:nvGrpSpPr>
            <p:cNvPr id="16" name="Group 5"/>
            <p:cNvGrpSpPr/>
            <p:nvPr/>
          </p:nvGrpSpPr>
          <p:grpSpPr>
            <a:xfrm>
              <a:off x="2056998" y="4382998"/>
              <a:ext cx="5312793" cy="1130489"/>
              <a:chOff x="2056998" y="3036632"/>
              <a:chExt cx="5312793" cy="1130489"/>
            </a:xfrm>
          </p:grpSpPr>
          <p:sp>
            <p:nvSpPr>
              <p:cNvPr id="18" name="Rounded Rectangle 20"/>
              <p:cNvSpPr/>
              <p:nvPr/>
            </p:nvSpPr>
            <p:spPr bwMode="auto">
              <a:xfrm>
                <a:off x="2056998" y="3152633"/>
                <a:ext cx="1259408" cy="723337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BAC14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smtClean="0">
                  <a:solidFill>
                    <a:srgbClr val="4D4D4F"/>
                  </a:solidFill>
                </a:endParaRPr>
              </a:p>
            </p:txBody>
          </p:sp>
          <p:sp>
            <p:nvSpPr>
              <p:cNvPr id="19" name="Rounded Rectangle 21"/>
              <p:cNvSpPr/>
              <p:nvPr/>
            </p:nvSpPr>
            <p:spPr bwMode="auto">
              <a:xfrm>
                <a:off x="5621339" y="3452889"/>
                <a:ext cx="1259408" cy="714232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BAC14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smtClean="0">
                  <a:solidFill>
                    <a:srgbClr val="4D4D4F"/>
                  </a:solidFill>
                </a:endParaRPr>
              </a:p>
            </p:txBody>
          </p:sp>
          <p:sp>
            <p:nvSpPr>
              <p:cNvPr id="20" name="Rounded Rectangle 22"/>
              <p:cNvSpPr/>
              <p:nvPr/>
            </p:nvSpPr>
            <p:spPr bwMode="auto">
              <a:xfrm>
                <a:off x="6728346" y="3036632"/>
                <a:ext cx="641445" cy="852986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BAC14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smtClean="0">
                  <a:solidFill>
                    <a:srgbClr val="4D4D4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73488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4440" y="3267625"/>
            <a:ext cx="6690360" cy="3377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文本占位符 3"/>
          <p:cNvSpPr txBox="1">
            <a:spLocks/>
          </p:cNvSpPr>
          <p:nvPr/>
        </p:nvSpPr>
        <p:spPr>
          <a:xfrm>
            <a:off x="883920" y="1653987"/>
            <a:ext cx="7696200" cy="1675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ts val="1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类型：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、含Ｎ比例过高（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的质量值一般为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、整体质量过低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1852592" y="714356"/>
            <a:ext cx="4563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接头污染    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低质量</a:t>
            </a:r>
          </a:p>
        </p:txBody>
      </p:sp>
      <p:sp>
        <p:nvSpPr>
          <p:cNvPr id="11" name="矩形 10"/>
          <p:cNvSpPr/>
          <p:nvPr/>
        </p:nvSpPr>
        <p:spPr>
          <a:xfrm>
            <a:off x="1234440" y="4099560"/>
            <a:ext cx="661416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376160" y="5821680"/>
            <a:ext cx="487680" cy="8077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61560" y="5867400"/>
            <a:ext cx="411480" cy="8077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3488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96440" y="685800"/>
            <a:ext cx="3063240" cy="5029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过滤流程</a:t>
            </a:r>
            <a:endParaRPr lang="zh-CN" altLang="en-US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20"/>
          <p:cNvSpPr/>
          <p:nvPr/>
        </p:nvSpPr>
        <p:spPr>
          <a:xfrm>
            <a:off x="3440326" y="3939383"/>
            <a:ext cx="2263347" cy="13250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kern="1200" dirty="0" smtClean="0">
                <a:latin typeface="微软雅黑" pitchFamily="34" charset="-122"/>
                <a:ea typeface="微软雅黑" pitchFamily="34" charset="-122"/>
              </a:rPr>
              <a:t>合格的列</a:t>
            </a:r>
            <a:endParaRPr lang="zh-CN" altLang="en-US" sz="3200" kern="12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0" name="内容占位符 3"/>
          <p:cNvGraphicFramePr>
            <a:graphicFrameLocks/>
          </p:cNvGraphicFramePr>
          <p:nvPr/>
        </p:nvGraphicFramePr>
        <p:xfrm>
          <a:off x="92362" y="1590869"/>
          <a:ext cx="892971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7348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E:\PPT图片资源\240390-14091PF648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88720"/>
            <a:ext cx="3842543" cy="4525963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321233" y="2167364"/>
            <a:ext cx="5357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、用什么软件过滤？</a:t>
            </a:r>
            <a:endParaRPr lang="en-US" altLang="zh-CN" sz="32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2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     过滤的标准是什么？</a:t>
            </a:r>
            <a:endParaRPr lang="en-US" altLang="zh-CN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48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1852592" y="714356"/>
            <a:ext cx="5843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、去除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adapter</a:t>
            </a:r>
            <a:endParaRPr lang="zh-CN" altLang="en-US" sz="3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8120" y="2545080"/>
            <a:ext cx="8702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软件：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cutadapt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软件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标准：匹配上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adapter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序列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n(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&gt;=5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个碱基的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reads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认为被污染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安装：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sudo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apt install python-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cutadapt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48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301240" y="2643182"/>
            <a:ext cx="4983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软件介绍</a:t>
            </a:r>
            <a:r>
              <a:rPr lang="en-US" altLang="zh-CN" sz="4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4400" b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cutadapt</a:t>
            </a:r>
            <a:endParaRPr lang="zh-CN" altLang="en-US" sz="44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等腰三角形 3"/>
          <p:cNvSpPr/>
          <p:nvPr/>
        </p:nvSpPr>
        <p:spPr>
          <a:xfrm rot="16200000">
            <a:off x="1737889" y="2837085"/>
            <a:ext cx="612326" cy="428628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7148113" y="2837085"/>
            <a:ext cx="612326" cy="428628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571868" y="3605759"/>
            <a:ext cx="4357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软件介绍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基础用法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进阶用法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407920" y="3459480"/>
            <a:ext cx="4556760" cy="4572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/>
          <p:cNvSpPr/>
          <p:nvPr/>
        </p:nvSpPr>
        <p:spPr>
          <a:xfrm rot="16200000">
            <a:off x="3342774" y="3739058"/>
            <a:ext cx="214314" cy="18475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6200000">
            <a:off x="3342774" y="4048622"/>
            <a:ext cx="214314" cy="18475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6200000">
            <a:off x="3342774" y="4362949"/>
            <a:ext cx="214314" cy="18475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23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9" y="714356"/>
            <a:ext cx="4000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endParaRPr lang="zh-CN" altLang="en-US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1032734" y="2713436"/>
            <a:ext cx="6953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、了解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cutadapt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软件的用途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atinLnBrk="1">
              <a:lnSpc>
                <a:spcPct val="150000"/>
              </a:lnSpc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、使用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cutadapt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软件进行接头污染去除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9" y="714356"/>
            <a:ext cx="4000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软件介绍</a:t>
            </a:r>
            <a:endParaRPr lang="zh-CN" altLang="en-US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259081" y="2008810"/>
            <a:ext cx="8564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基于高通量测序的数据，在一定容错概率的情况下进行识别、剪切（或者去除含有）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adapters,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primers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,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poly_A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等序列（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你不想要的序列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网址：</a:t>
            </a:r>
            <a:r>
              <a:rPr lang="en-US" altLang="zh-CN" sz="2400" u="sng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http://cutadapt.readthedocs.org/en/stable/guide.html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9" y="714356"/>
            <a:ext cx="4000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软件安装</a:t>
            </a:r>
            <a:endParaRPr lang="zh-CN" altLang="en-US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666973" y="1733722"/>
            <a:ext cx="82157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cutadapt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python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，因此安装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python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以后安装方式如下：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法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2400" dirty="0" smtClean="0"/>
              <a:t>pip install --user --upgrade </a:t>
            </a:r>
            <a:r>
              <a:rPr lang="en-US" altLang="zh-CN" sz="2400" dirty="0" err="1" smtClean="0"/>
              <a:t>cutadapt</a:t>
            </a:r>
            <a:endParaRPr lang="en-US" altLang="zh-CN" sz="2400" dirty="0" smtClean="0"/>
          </a:p>
          <a:p>
            <a:pPr latinLnBrk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再添加环境变量；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法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sudo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python3 -m pip install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cutadapt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注意：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本机安装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python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版本不同命令有区别，因此需要先查询本机安装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python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版本是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python2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还是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python3.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9" y="714356"/>
            <a:ext cx="4000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软件介绍</a:t>
            </a:r>
            <a:endParaRPr lang="zh-CN" altLang="en-US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335280" y="1643050"/>
            <a:ext cx="84582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支持的文件格式：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1.FASTA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2.FASTQ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支持压缩文件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</a:b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说明：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、它可以通过文件的扩展名自动识别文件格式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—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针对输入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、输出文件格式与输入文件格式一样，与给定的输出文件的扩展名无关；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、可以自动从文件名识别是否需要（解）压缩；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、支持通配符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IUPAC nucleotide codes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" y="1478280"/>
            <a:ext cx="661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4"/>
          <p:cNvSpPr txBox="1"/>
          <p:nvPr/>
        </p:nvSpPr>
        <p:spPr>
          <a:xfrm>
            <a:off x="2063472" y="1227223"/>
            <a:ext cx="2813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内容提要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214414" y="2062889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500166" y="1920013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1214414" y="1635849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7" name="文本框 7"/>
          <p:cNvSpPr txBox="1"/>
          <p:nvPr/>
        </p:nvSpPr>
        <p:spPr>
          <a:xfrm>
            <a:off x="904695" y="2450048"/>
            <a:ext cx="6568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、学会使用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cutadapt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软件进行数据过滤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、学会使用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FastQC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软件的评估序列质量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482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9" y="714356"/>
            <a:ext cx="4000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软件介绍</a:t>
            </a:r>
            <a:endParaRPr lang="zh-CN" altLang="en-US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" name="组合 5"/>
          <p:cNvGrpSpPr/>
          <p:nvPr/>
        </p:nvGrpSpPr>
        <p:grpSpPr>
          <a:xfrm>
            <a:off x="1828800" y="1524000"/>
            <a:ext cx="5172092" cy="5098754"/>
            <a:chOff x="1714480" y="928670"/>
            <a:chExt cx="4929222" cy="5567047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85918" y="928670"/>
              <a:ext cx="4857784" cy="5567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椭圆 8"/>
            <p:cNvSpPr/>
            <p:nvPr/>
          </p:nvSpPr>
          <p:spPr>
            <a:xfrm>
              <a:off x="1714480" y="5786454"/>
              <a:ext cx="571504" cy="35719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9" y="714356"/>
            <a:ext cx="4000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基础用法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常见参数</a:t>
            </a:r>
            <a:endParaRPr lang="zh-CN" altLang="en-US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6680" y="1929748"/>
          <a:ext cx="9006840" cy="355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44"/>
                <a:gridCol w="6935096"/>
              </a:tblGrid>
              <a:tr h="293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参数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作用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2005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latin typeface="微软雅黑" pitchFamily="34" charset="-122"/>
                          <a:ea typeface="微软雅黑" pitchFamily="34" charset="-122"/>
                        </a:rPr>
                        <a:t>-a </a:t>
                      </a:r>
                      <a:endParaRPr lang="zh-CN" altLang="en-US" sz="18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剪切连接到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3’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端的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adapter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序列（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$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锚定，允许一个插入）</a:t>
                      </a:r>
                    </a:p>
                  </a:txBody>
                  <a:tcPr anchor="ctr"/>
                </a:tc>
              </a:tr>
              <a:tr h="552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微软雅黑" pitchFamily="34" charset="-122"/>
                          <a:ea typeface="微软雅黑" pitchFamily="34" charset="-122"/>
                        </a:rPr>
                        <a:t>-g</a:t>
                      </a:r>
                      <a:endParaRPr lang="zh-CN" altLang="en-US" sz="1800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剪切连接到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5’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端的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adapter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序列（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^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锚定，允许一个插入）</a:t>
                      </a:r>
                    </a:p>
                  </a:txBody>
                  <a:tcPr anchor="ctr"/>
                </a:tc>
              </a:tr>
              <a:tr h="552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微软雅黑" pitchFamily="34" charset="-122"/>
                          <a:ea typeface="微软雅黑" pitchFamily="34" charset="-122"/>
                        </a:rPr>
                        <a:t>-O</a:t>
                      </a:r>
                      <a:endParaRPr lang="zh-CN" altLang="en-US" sz="1800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最小的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overlap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长度（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default:3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anchor="ctr"/>
                </a:tc>
              </a:tr>
              <a:tr h="552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微软雅黑" pitchFamily="34" charset="-122"/>
                          <a:ea typeface="微软雅黑" pitchFamily="34" charset="-122"/>
                        </a:rPr>
                        <a:t>-o</a:t>
                      </a:r>
                      <a:endParaRPr lang="zh-CN" altLang="en-US" sz="1800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输出文件</a:t>
                      </a:r>
                    </a:p>
                  </a:txBody>
                  <a:tcPr anchor="ctr"/>
                </a:tc>
              </a:tr>
              <a:tr h="5529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--info-file</a:t>
                      </a:r>
                      <a:endParaRPr lang="zh-CN" altLang="en-US" sz="1800" b="1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adapter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和对应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reads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写入该文件（双端，输出第一个文件的信息）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5529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--discard-trimmed</a:t>
                      </a:r>
                      <a:endParaRPr lang="zh-CN" altLang="en-US" sz="1800" b="1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将含有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adapter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的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reads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丢弃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9" y="714356"/>
            <a:ext cx="4000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基础用法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常见参数</a:t>
            </a:r>
            <a:endParaRPr lang="zh-CN" altLang="en-US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448" y="2956560"/>
            <a:ext cx="7655230" cy="355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746760" y="1751646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基础用法：</a:t>
            </a:r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solidFill>
                  <a:srgbClr val="000000"/>
                </a:solidFill>
                <a:latin typeface="Arial Unicode MS" pitchFamily="34" charset="-122"/>
                <a:ea typeface="宋体" pitchFamily="2" charset="-122"/>
                <a:cs typeface="宋体" pitchFamily="2" charset="-122"/>
              </a:rPr>
              <a:t>cutadapt</a:t>
            </a:r>
            <a:r>
              <a:rPr lang="en-US" altLang="zh-CN" sz="2400" dirty="0" smtClean="0">
                <a:solidFill>
                  <a:srgbClr val="000000"/>
                </a:solidFill>
                <a:latin typeface="Arial Unicode MS" pitchFamily="34" charset="-122"/>
                <a:ea typeface="宋体" pitchFamily="2" charset="-122"/>
                <a:cs typeface="宋体" pitchFamily="2" charset="-122"/>
              </a:rPr>
              <a:t>  -</a:t>
            </a:r>
            <a:r>
              <a:rPr lang="en-US" altLang="zh-CN" sz="2400" dirty="0" smtClean="0">
                <a:solidFill>
                  <a:srgbClr val="7030A0"/>
                </a:solidFill>
                <a:latin typeface="Arial Unicode MS" pitchFamily="34" charset="-122"/>
                <a:ea typeface="宋体" pitchFamily="2" charset="-122"/>
                <a:cs typeface="宋体" pitchFamily="2" charset="-122"/>
              </a:rPr>
              <a:t>a/-g  ADAPTER</a:t>
            </a:r>
            <a:r>
              <a:rPr lang="en-US" altLang="zh-CN" sz="2400" dirty="0" smtClean="0">
                <a:solidFill>
                  <a:srgbClr val="000000"/>
                </a:solidFill>
                <a:latin typeface="Arial Unicode MS" pitchFamily="34" charset="-122"/>
                <a:ea typeface="宋体" pitchFamily="2" charset="-122"/>
                <a:cs typeface="宋体" pitchFamily="2" charset="-122"/>
              </a:rPr>
              <a:t> 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 Unicode MS" pitchFamily="34" charset="-122"/>
                <a:ea typeface="宋体" pitchFamily="2" charset="-122"/>
                <a:cs typeface="宋体" pitchFamily="2" charset="-122"/>
              </a:rPr>
              <a:t>input.fq</a:t>
            </a:r>
            <a:r>
              <a:rPr lang="en-US" altLang="zh-CN" sz="2400" dirty="0" smtClean="0">
                <a:solidFill>
                  <a:srgbClr val="000000"/>
                </a:solidFill>
                <a:latin typeface="Arial Unicode MS" pitchFamily="34" charset="-122"/>
                <a:ea typeface="宋体" pitchFamily="2" charset="-122"/>
                <a:cs typeface="宋体" pitchFamily="2" charset="-122"/>
              </a:rPr>
              <a:t>  &gt; 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 Unicode MS" pitchFamily="34" charset="-122"/>
                <a:ea typeface="宋体" pitchFamily="2" charset="-122"/>
                <a:cs typeface="宋体" pitchFamily="2" charset="-122"/>
              </a:rPr>
              <a:t>output.fq</a:t>
            </a:r>
            <a:endParaRPr lang="en-US" altLang="zh-CN" sz="2400" dirty="0" smtClean="0">
              <a:solidFill>
                <a:srgbClr val="FF0000"/>
              </a:solidFill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9" y="714356"/>
            <a:ext cx="4000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基础用法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381000" y="1627810"/>
            <a:ext cx="6396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cutadapt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a/-g  ADAPTER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input.fq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&gt;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output.fq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98120" y="2301239"/>
          <a:ext cx="8763000" cy="4329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/>
                <a:gridCol w="3855720"/>
                <a:gridCol w="2286000"/>
                <a:gridCol w="1752600"/>
              </a:tblGrid>
              <a:tr h="7116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序号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序列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7030A0"/>
                          </a:solidFill>
                        </a:rPr>
                        <a:t>剪切后序列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剪切类型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7116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MYSEQUENCE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ADAPTER</a:t>
                      </a:r>
                      <a:r>
                        <a:rPr lang="en-US" sz="2400" dirty="0" smtClean="0"/>
                        <a:t> </a:t>
                      </a:r>
                      <a:endParaRPr lang="zh-CN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MYSEQUENCE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3’  adapter 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7116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MYSEQUENCE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ADAP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MYSEQUENCE</a:t>
                      </a:r>
                      <a:endParaRPr lang="zh-CN" altLang="en-US" sz="2400" dirty="0" smtClean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3’ adapter </a:t>
                      </a:r>
                      <a:endParaRPr lang="zh-CN" altLang="en-US" sz="2400" dirty="0" smtClean="0"/>
                    </a:p>
                  </a:txBody>
                  <a:tcPr anchor="ctr"/>
                </a:tc>
              </a:tr>
              <a:tr h="7116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MYSEQUENCE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ADAPTER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THERE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MYSEQUENCE</a:t>
                      </a:r>
                      <a:endParaRPr lang="zh-CN" altLang="en-US" sz="2400" dirty="0" smtClean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3’ adapter </a:t>
                      </a:r>
                      <a:endParaRPr lang="zh-CN" altLang="en-US" sz="2400" dirty="0" smtClean="0"/>
                    </a:p>
                  </a:txBody>
                  <a:tcPr anchor="ctr"/>
                </a:tc>
              </a:tr>
              <a:tr h="421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HELLO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ADAPTER</a:t>
                      </a:r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THERE</a:t>
                      </a:r>
                      <a:endParaRPr lang="zh-CN" altLang="en-US" sz="2400" dirty="0" smtClean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THERE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5’ adapter </a:t>
                      </a:r>
                      <a:endParaRPr lang="zh-CN" altLang="en-US" sz="2400" dirty="0" smtClean="0"/>
                    </a:p>
                  </a:txBody>
                  <a:tcPr anchor="ctr"/>
                </a:tc>
              </a:tr>
              <a:tr h="421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PTER</a:t>
                      </a:r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THERE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THERE</a:t>
                      </a:r>
                      <a:endParaRPr lang="zh-CN" altLang="en-US" sz="2400" dirty="0" smtClean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5’ adapter </a:t>
                      </a:r>
                      <a:endParaRPr lang="zh-CN" altLang="en-US" sz="2400" dirty="0" smtClean="0"/>
                    </a:p>
                  </a:txBody>
                  <a:tcPr anchor="ctr"/>
                </a:tc>
              </a:tr>
              <a:tr h="421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TER</a:t>
                      </a:r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THERE</a:t>
                      </a:r>
                      <a:endParaRPr lang="zh-CN" alt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THERE</a:t>
                      </a:r>
                      <a:endParaRPr lang="zh-CN" altLang="en-US" sz="2400" dirty="0" smtClean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5’ adapter </a:t>
                      </a:r>
                      <a:endParaRPr lang="zh-CN" altLang="en-US" sz="24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9" y="714356"/>
            <a:ext cx="4000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基础用法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实际操作</a:t>
            </a:r>
            <a:endParaRPr lang="zh-CN" altLang="en-US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356461" y="2185491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实操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cutadapt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-a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AGATCGGAAGAGCACACGTCTGAACTCCAGTC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-O 5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ERR500.R2.fq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-o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ERR500.R2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_out1.fq --discard-trimmed</a:t>
            </a:r>
          </a:p>
          <a:p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实操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cutadapt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-a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AGATCGGAAGAGCACACGTCTGAACTCCAGTC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ERR500.R2.fq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&gt;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ERR500.R2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_out1.fq 2&gt; report1.txt</a:t>
            </a:r>
          </a:p>
          <a:p>
            <a:endParaRPr lang="en-US" altLang="zh-CN" sz="2000" i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sz="2000" i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sz="2000" i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9" y="714356"/>
            <a:ext cx="4000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基础用法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结果解读</a:t>
            </a:r>
            <a:endParaRPr lang="zh-CN" altLang="en-US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411" y="1555696"/>
            <a:ext cx="8159236" cy="5046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椭圆 7"/>
          <p:cNvSpPr/>
          <p:nvPr/>
        </p:nvSpPr>
        <p:spPr>
          <a:xfrm>
            <a:off x="325467" y="3564610"/>
            <a:ext cx="1844295" cy="4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3953" y="2309247"/>
            <a:ext cx="4773478" cy="8679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8" y="714356"/>
            <a:ext cx="568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进阶用法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双端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reads</a:t>
            </a:r>
            <a:endParaRPr lang="zh-CN" altLang="en-US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0" y="136873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例如：</a:t>
            </a:r>
          </a:p>
          <a:p>
            <a:r>
              <a:rPr lang="en-US" sz="2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cutadapt</a:t>
            </a:r>
            <a:r>
              <a:rPr 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ADAPTER_FWD </a:t>
            </a:r>
            <a:r>
              <a:rPr 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-A</a:t>
            </a: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ADAPTER_REV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-o out.1.fq -p out.2.fq </a:t>
            </a:r>
            <a:r>
              <a:rPr 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reads.1.fq reads.2.fq</a:t>
            </a:r>
            <a:endParaRPr lang="zh-CN" altLang="en-US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0960" y="2890520"/>
          <a:ext cx="8945880" cy="379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2940"/>
                <a:gridCol w="447294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参数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作用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-A</a:t>
                      </a:r>
                      <a:endParaRPr lang="zh-CN" altLang="en-US" sz="1800" b="1" i="0" kern="1200" dirty="0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read2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文件的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adapter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-p </a:t>
                      </a:r>
                      <a:endParaRPr lang="zh-CN" altLang="en-US" sz="1800" b="1" i="0" kern="1200" dirty="0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第二个输出文件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--max-n </a:t>
                      </a:r>
                      <a:endParaRPr lang="zh-CN" altLang="en-US" sz="1800" b="1" i="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两条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reads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中有一条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N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含量过高，同时丢弃两条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reads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--discard-trimmed </a:t>
                      </a:r>
                      <a:endParaRPr lang="zh-CN" altLang="en-US" sz="1800" b="1" i="0" kern="1200" dirty="0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两条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reads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中有一条包含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adapter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，同时丢弃两条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--minimum-length   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-m</a:t>
                      </a:r>
                      <a:endParaRPr lang="zh-CN" altLang="en-US" sz="1800" b="1" i="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有一条</a:t>
                      </a:r>
                      <a:r>
                        <a:rPr 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reads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过短就会丢弃两条</a:t>
                      </a:r>
                      <a:r>
                        <a:rPr 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reads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--maximum-length   -M </a:t>
                      </a:r>
                      <a:endParaRPr lang="zh-CN" altLang="en-US" sz="1800" b="1" i="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有一条</a:t>
                      </a:r>
                      <a:r>
                        <a:rPr 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reads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过长就会丢弃两条</a:t>
                      </a:r>
                      <a:r>
                        <a:rPr 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reads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--untrimmed-paired-output</a:t>
                      </a:r>
                      <a:endParaRPr lang="zh-CN" altLang="en-US" sz="1800" b="1" i="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如果第一条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read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中没有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adapter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，对应的第二条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read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输出文件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9" y="714356"/>
            <a:ext cx="4000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进阶用法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双端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reads</a:t>
            </a:r>
            <a:endParaRPr lang="zh-CN" altLang="en-US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20040" y="1945641"/>
          <a:ext cx="8641080" cy="4248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6126480"/>
              </a:tblGrid>
              <a:tr h="43528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参数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作用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41921">
                <a:tc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-o </a:t>
                      </a:r>
                      <a:endParaRPr lang="zh-CN" altLang="en-US" sz="1800" b="1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输出文件，可以通过文件名识别是否压缩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32306">
                <a:tc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--info-file</a:t>
                      </a:r>
                      <a:endParaRPr lang="zh-CN" altLang="en-US" sz="1800" b="1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adapter</a:t>
                      </a:r>
                      <a:r>
                        <a:rPr lang="zh-CN" altLang="en-US" sz="1800" b="1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和对应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reads</a:t>
                      </a:r>
                      <a:r>
                        <a:rPr lang="zh-CN" altLang="en-US" sz="1800" b="1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写入该文件</a:t>
                      </a:r>
                      <a:endParaRPr lang="en-US" altLang="zh-CN" sz="1800" b="1" dirty="0" smtClean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r>
                        <a:rPr lang="zh-CN" altLang="en-US" sz="1800" b="1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（双端，输出第一个文件的信息）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26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-m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--minimum-length   </a:t>
                      </a:r>
                      <a:endParaRPr lang="zh-CN" altLang="en-US" sz="1800" b="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丢弃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cut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后过短的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reads(paired end)</a:t>
                      </a:r>
                      <a:endParaRPr lang="zh-CN" altLang="en-US" sz="18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8867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--too-short-output</a:t>
                      </a:r>
                      <a:endParaRPr lang="zh-CN" altLang="en-US" sz="1800" b="1" i="0" kern="120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cut</a:t>
                      </a:r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后的过短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reads</a:t>
                      </a:r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输出文件       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(paired end)</a:t>
                      </a:r>
                      <a:endParaRPr lang="zh-CN" altLang="en-US" sz="18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674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-M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--maximum-length </a:t>
                      </a:r>
                      <a:endParaRPr lang="zh-CN" altLang="en-US" sz="1800" b="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丢弃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cut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后过长的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reads                (paired end)</a:t>
                      </a:r>
                      <a:endParaRPr lang="zh-CN" altLang="en-US" sz="18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75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--too-long-output</a:t>
                      </a:r>
                      <a:endParaRPr lang="zh-CN" altLang="en-US" sz="1800" b="1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cut</a:t>
                      </a:r>
                      <a:r>
                        <a:rPr lang="zh-CN" altLang="en-US" sz="1800" b="1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后的过长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reads</a:t>
                      </a:r>
                      <a:r>
                        <a:rPr lang="zh-CN" altLang="en-US" sz="1800" b="1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输出文件        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(paired end)</a:t>
                      </a:r>
                      <a:endParaRPr lang="zh-CN" altLang="en-US" sz="1800" b="1" dirty="0" smtClean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2164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--discard-untrimmed</a:t>
                      </a:r>
                      <a:endParaRPr lang="zh-CN" altLang="en-US" sz="1800" b="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丢弃不含有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adapter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的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reads         (paired end)</a:t>
                      </a:r>
                      <a:endParaRPr lang="zh-CN" altLang="en-US" sz="18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8867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--untrimmed-output</a:t>
                      </a:r>
                      <a:endParaRPr lang="zh-CN" altLang="en-US" sz="1800" b="1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不含有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adapter</a:t>
                      </a:r>
                      <a:r>
                        <a:rPr lang="zh-CN" altLang="en-US" sz="1800" b="1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的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reads</a:t>
                      </a:r>
                      <a:r>
                        <a:rPr lang="zh-CN" altLang="en-US" sz="1800" b="1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输出文件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(paired end)</a:t>
                      </a:r>
                      <a:endParaRPr lang="zh-CN" altLang="en-US" sz="1800" b="1" dirty="0" smtClean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9" y="714356"/>
            <a:ext cx="4000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进阶用法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其他参数</a:t>
            </a:r>
            <a:endParaRPr lang="zh-CN" altLang="en-US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98120" y="2052320"/>
          <a:ext cx="873252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/>
                <a:gridCol w="7071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参数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用法</a:t>
                      </a:r>
                      <a:endParaRPr lang="en-US" altLang="zh-CN" sz="2000" dirty="0" smtClean="0">
                        <a:solidFill>
                          <a:schemeClr val="bg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-q</a:t>
                      </a:r>
                      <a:endParaRPr lang="zh-CN" altLang="en-US" sz="2000" b="1" i="0" kern="120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过滤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reads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中两端的低质量碱基（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before cut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）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-u</a:t>
                      </a:r>
                      <a:endParaRPr lang="zh-CN" altLang="en-US" sz="2000" b="1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正数：</a:t>
                      </a:r>
                      <a:r>
                        <a:rPr lang="en-US" altLang="zh-CN" sz="20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cut</a:t>
                      </a:r>
                      <a:r>
                        <a:rPr lang="en-US" altLang="zh-CN" sz="2000" baseline="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lang="zh-CN" altLang="en-US" sz="2000" baseline="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前端碱基</a:t>
                      </a:r>
                      <a:endParaRPr lang="en-US" altLang="zh-CN" sz="2000" baseline="0" dirty="0" smtClean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r>
                        <a:rPr lang="zh-CN" altLang="en-US" sz="2000" baseline="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负数：</a:t>
                      </a:r>
                      <a:r>
                        <a:rPr lang="en-US" altLang="zh-CN" sz="2000" baseline="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cut </a:t>
                      </a:r>
                      <a:r>
                        <a:rPr lang="zh-CN" altLang="en-US" sz="2000" baseline="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尾端碱基</a:t>
                      </a:r>
                      <a:endParaRPr lang="zh-CN" altLang="en-US" sz="20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-n  --times</a:t>
                      </a:r>
                      <a:endParaRPr lang="zh-CN" altLang="en-US" sz="2000" b="1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cut</a:t>
                      </a:r>
                      <a:r>
                        <a:rPr lang="en-US" altLang="zh-CN" sz="2000" baseline="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lang="zh-CN" altLang="en-US" sz="2000" baseline="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的最大次数（</a:t>
                      </a:r>
                      <a:r>
                        <a:rPr lang="en-US" altLang="zh-CN" sz="2000" baseline="0" dirty="0" err="1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defult</a:t>
                      </a:r>
                      <a:r>
                        <a:rPr lang="en-US" altLang="zh-CN" sz="2000" baseline="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:1</a:t>
                      </a:r>
                      <a:r>
                        <a:rPr lang="zh-CN" altLang="en-US" sz="2000" baseline="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）</a:t>
                      </a:r>
                      <a:endParaRPr lang="zh-CN" altLang="en-US" sz="20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-O</a:t>
                      </a:r>
                      <a:endParaRPr lang="zh-CN" altLang="en-US" sz="2000" b="1" i="0" kern="120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最小的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overlap 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长度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(default : 3)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-f </a:t>
                      </a:r>
                      <a:endParaRPr lang="zh-CN" altLang="en-US" sz="2000" b="1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输入文件格式</a:t>
                      </a:r>
                      <a:endParaRPr lang="zh-CN" altLang="en-US" sz="20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--no-trim </a:t>
                      </a:r>
                      <a:endParaRPr lang="zh-CN" altLang="en-US" sz="2000" b="1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不剪切</a:t>
                      </a:r>
                      <a:r>
                        <a:rPr lang="en-US" altLang="zh-CN" sz="20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reads</a:t>
                      </a:r>
                      <a:endParaRPr lang="zh-CN" altLang="en-US" sz="20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8" y="714356"/>
            <a:ext cx="613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进阶用法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32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Multiple_adapters</a:t>
            </a:r>
            <a:endParaRPr lang="en-US" altLang="zh-CN" sz="3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0" y="1643051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、使用多个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-a ,-g ,-b 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的组合，选择</a:t>
            </a:r>
            <a:r>
              <a:rPr lang="zh-CN" altLang="en-US" sz="20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匹配的最佳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adapter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进行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cut 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-g 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优先于 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–a 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例如：</a:t>
            </a:r>
            <a:r>
              <a:rPr lang="en-US" sz="20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cutadapt</a:t>
            </a:r>
            <a:r>
              <a:rPr lang="en-US" sz="20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-a </a:t>
            </a:r>
            <a:r>
              <a:rPr lang="en-US" sz="20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TGAGACACGCA 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-a</a:t>
            </a:r>
            <a:r>
              <a:rPr lang="en-US" sz="20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AGGCACACAGGG  -o  </a:t>
            </a:r>
            <a:r>
              <a:rPr lang="en-US" sz="20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output.fq</a:t>
            </a:r>
            <a:r>
              <a:rPr lang="en-US" sz="20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sz="20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input.fq</a:t>
            </a:r>
            <a:endParaRPr lang="en-US" sz="2000" i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、可以用</a:t>
            </a:r>
            <a:r>
              <a:rPr lang="en-US" altLang="zh-CN" sz="2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fasta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文件作为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adapter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输入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cutadapt</a:t>
            </a:r>
            <a:r>
              <a:rPr lang="en-US" sz="20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-a file:adapters.fa </a:t>
            </a:r>
            <a:r>
              <a:rPr lang="en-US" sz="20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-o </a:t>
            </a:r>
            <a:r>
              <a:rPr lang="en-US" sz="20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output.fq</a:t>
            </a:r>
            <a:r>
              <a:rPr lang="en-US" sz="20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sz="20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input.fq</a:t>
            </a:r>
            <a:r>
              <a:rPr lang="en-US" sz="20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、可以给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adapter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命名：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cutadapt</a:t>
            </a:r>
            <a:r>
              <a:rPr lang="en-US" sz="20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-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en-US" sz="2000" b="1" i="1" dirty="0" err="1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My_Adapter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=AACCGGTT </a:t>
            </a:r>
            <a:r>
              <a:rPr lang="en-US" sz="20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-o </a:t>
            </a:r>
            <a:r>
              <a:rPr lang="en-US" sz="20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output.fq</a:t>
            </a:r>
            <a:r>
              <a:rPr lang="en-US" sz="20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input.fq</a:t>
            </a:r>
            <a:endParaRPr lang="en-US" sz="2000" i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、将匹配到不同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adapter 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reads 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输出到不同的文件中：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cutadapt</a:t>
            </a:r>
            <a:r>
              <a:rPr lang="en-US" sz="20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-a TATA -a GCGC </a:t>
            </a:r>
            <a:r>
              <a:rPr lang="en-US" altLang="zh-CN" sz="20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–no-trim</a:t>
            </a:r>
            <a:r>
              <a:rPr lang="en-US" sz="20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-o 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trimmed-{name}.</a:t>
            </a:r>
            <a:r>
              <a:rPr lang="en-US" sz="2000" b="1" i="1" dirty="0" err="1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fq</a:t>
            </a:r>
            <a:r>
              <a:rPr lang="en-US" sz="2000" b="1" i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en-US" sz="20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input.fq.gz</a:t>
            </a:r>
            <a:endParaRPr lang="zh-CN" altLang="en-US" sz="2000" i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7"/>
          <p:cNvSpPr txBox="1"/>
          <p:nvPr/>
        </p:nvSpPr>
        <p:spPr>
          <a:xfrm>
            <a:off x="2230958" y="2786058"/>
            <a:ext cx="3975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过滤基本内容</a:t>
            </a:r>
            <a:endParaRPr lang="zh-CN" altLang="en-US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9"/>
          <p:cNvSpPr txBox="1"/>
          <p:nvPr/>
        </p:nvSpPr>
        <p:spPr>
          <a:xfrm>
            <a:off x="2230958" y="4071942"/>
            <a:ext cx="3975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Cutadapt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endParaRPr lang="zh-CN" altLang="en-US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等腰三角形 30"/>
          <p:cNvSpPr/>
          <p:nvPr/>
        </p:nvSpPr>
        <p:spPr>
          <a:xfrm rot="5400000">
            <a:off x="1948963" y="2874641"/>
            <a:ext cx="248604" cy="2143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F497D"/>
              </a:solidFill>
              <a:ea typeface="微软雅黑" pitchFamily="34" charset="-122"/>
            </a:endParaRPr>
          </a:p>
        </p:txBody>
      </p:sp>
      <p:sp>
        <p:nvSpPr>
          <p:cNvPr id="33" name="等腰三角形 32"/>
          <p:cNvSpPr/>
          <p:nvPr/>
        </p:nvSpPr>
        <p:spPr>
          <a:xfrm rot="5400000">
            <a:off x="1948963" y="4160525"/>
            <a:ext cx="248604" cy="2143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F497D"/>
              </a:solidFill>
              <a:ea typeface="微软雅黑" pitchFamily="34" charset="-122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6300192" y="2171634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6300192" y="1135783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214414" y="2062889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500166" y="1920013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1214414" y="1635849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1903243" y="5471165"/>
            <a:ext cx="248604" cy="2143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F497D"/>
              </a:solidFill>
              <a:ea typeface="微软雅黑" pitchFamily="34" charset="-122"/>
            </a:endParaRPr>
          </a:p>
        </p:txBody>
      </p:sp>
      <p:sp>
        <p:nvSpPr>
          <p:cNvPr id="16" name="TextBox 9"/>
          <p:cNvSpPr txBox="1"/>
          <p:nvPr/>
        </p:nvSpPr>
        <p:spPr>
          <a:xfrm>
            <a:off x="2215718" y="5321622"/>
            <a:ext cx="3975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FastQC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endParaRPr lang="zh-CN" altLang="en-US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482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1852592" y="714356"/>
            <a:ext cx="5843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、去除低质量序列</a:t>
            </a:r>
          </a:p>
        </p:txBody>
      </p:sp>
      <p:grpSp>
        <p:nvGrpSpPr>
          <p:cNvPr id="2" name="组合 39"/>
          <p:cNvGrpSpPr/>
          <p:nvPr/>
        </p:nvGrpSpPr>
        <p:grpSpPr>
          <a:xfrm>
            <a:off x="1051560" y="1828899"/>
            <a:ext cx="6766560" cy="4830981"/>
            <a:chOff x="1127760" y="1987550"/>
            <a:chExt cx="6766560" cy="4830981"/>
          </a:xfrm>
        </p:grpSpPr>
        <p:grpSp>
          <p:nvGrpSpPr>
            <p:cNvPr id="3" name="组合 38"/>
            <p:cNvGrpSpPr/>
            <p:nvPr/>
          </p:nvGrpSpPr>
          <p:grpSpPr>
            <a:xfrm>
              <a:off x="1132205" y="1987550"/>
              <a:ext cx="6487795" cy="4077970"/>
              <a:chOff x="1132205" y="1987550"/>
              <a:chExt cx="6487795" cy="4077970"/>
            </a:xfrm>
          </p:grpSpPr>
          <p:sp>
            <p:nvSpPr>
              <p:cNvPr id="22" name="Freeform 7"/>
              <p:cNvSpPr>
                <a:spLocks/>
              </p:cNvSpPr>
              <p:nvPr/>
            </p:nvSpPr>
            <p:spPr bwMode="auto">
              <a:xfrm>
                <a:off x="1132205" y="1987550"/>
                <a:ext cx="6487795" cy="4077970"/>
              </a:xfrm>
              <a:custGeom>
                <a:avLst/>
                <a:gdLst>
                  <a:gd name="T0" fmla="*/ 0 w 625"/>
                  <a:gd name="T1" fmla="*/ 0 h 495"/>
                  <a:gd name="T2" fmla="*/ 625 w 625"/>
                  <a:gd name="T3" fmla="*/ 495 h 495"/>
                </a:gdLst>
                <a:ahLst/>
                <a:cxnLst>
                  <a:cxn ang="0">
                    <a:pos x="0" y="455"/>
                  </a:cxn>
                  <a:cxn ang="0">
                    <a:pos x="117" y="455"/>
                  </a:cxn>
                  <a:cxn ang="0">
                    <a:pos x="117" y="378"/>
                  </a:cxn>
                  <a:cxn ang="0">
                    <a:pos x="117" y="337"/>
                  </a:cxn>
                  <a:cxn ang="0">
                    <a:pos x="158" y="337"/>
                  </a:cxn>
                  <a:cxn ang="0">
                    <a:pos x="235" y="337"/>
                  </a:cxn>
                  <a:cxn ang="0">
                    <a:pos x="235" y="260"/>
                  </a:cxn>
                  <a:cxn ang="0">
                    <a:pos x="235" y="219"/>
                  </a:cxn>
                  <a:cxn ang="0">
                    <a:pos x="276" y="219"/>
                  </a:cxn>
                  <a:cxn ang="0">
                    <a:pos x="353" y="219"/>
                  </a:cxn>
                  <a:cxn ang="0">
                    <a:pos x="353" y="142"/>
                  </a:cxn>
                  <a:cxn ang="0">
                    <a:pos x="353" y="101"/>
                  </a:cxn>
                  <a:cxn ang="0">
                    <a:pos x="394" y="101"/>
                  </a:cxn>
                  <a:cxn ang="0">
                    <a:pos x="495" y="101"/>
                  </a:cxn>
                  <a:cxn ang="0">
                    <a:pos x="568" y="29"/>
                  </a:cxn>
                  <a:cxn ang="0">
                    <a:pos x="560" y="21"/>
                  </a:cxn>
                  <a:cxn ang="0">
                    <a:pos x="593" y="10"/>
                  </a:cxn>
                  <a:cxn ang="0">
                    <a:pos x="625" y="0"/>
                  </a:cxn>
                  <a:cxn ang="0">
                    <a:pos x="615" y="32"/>
                  </a:cxn>
                  <a:cxn ang="0">
                    <a:pos x="604" y="65"/>
                  </a:cxn>
                  <a:cxn ang="0">
                    <a:pos x="596" y="57"/>
                  </a:cxn>
                  <a:cxn ang="0">
                    <a:pos x="512" y="142"/>
                  </a:cxn>
                  <a:cxn ang="0">
                    <a:pos x="394" y="142"/>
                  </a:cxn>
                  <a:cxn ang="0">
                    <a:pos x="394" y="219"/>
                  </a:cxn>
                  <a:cxn ang="0">
                    <a:pos x="394" y="260"/>
                  </a:cxn>
                  <a:cxn ang="0">
                    <a:pos x="353" y="260"/>
                  </a:cxn>
                  <a:cxn ang="0">
                    <a:pos x="276" y="260"/>
                  </a:cxn>
                  <a:cxn ang="0">
                    <a:pos x="276" y="337"/>
                  </a:cxn>
                  <a:cxn ang="0">
                    <a:pos x="276" y="378"/>
                  </a:cxn>
                  <a:cxn ang="0">
                    <a:pos x="235" y="378"/>
                  </a:cxn>
                  <a:cxn ang="0">
                    <a:pos x="158" y="378"/>
                  </a:cxn>
                  <a:cxn ang="0">
                    <a:pos x="158" y="455"/>
                  </a:cxn>
                  <a:cxn ang="0">
                    <a:pos x="158" y="495"/>
                  </a:cxn>
                  <a:cxn ang="0">
                    <a:pos x="117" y="495"/>
                  </a:cxn>
                  <a:cxn ang="0">
                    <a:pos x="0" y="495"/>
                  </a:cxn>
                  <a:cxn ang="0">
                    <a:pos x="0" y="455"/>
                  </a:cxn>
                </a:cxnLst>
                <a:rect l="T0" t="T1" r="T2" b="T3"/>
                <a:pathLst>
                  <a:path w="625" h="495">
                    <a:moveTo>
                      <a:pt x="0" y="455"/>
                    </a:moveTo>
                    <a:lnTo>
                      <a:pt x="117" y="455"/>
                    </a:lnTo>
                    <a:lnTo>
                      <a:pt x="117" y="378"/>
                    </a:lnTo>
                    <a:lnTo>
                      <a:pt x="117" y="337"/>
                    </a:lnTo>
                    <a:lnTo>
                      <a:pt x="158" y="337"/>
                    </a:lnTo>
                    <a:lnTo>
                      <a:pt x="235" y="337"/>
                    </a:lnTo>
                    <a:lnTo>
                      <a:pt x="235" y="260"/>
                    </a:lnTo>
                    <a:lnTo>
                      <a:pt x="235" y="219"/>
                    </a:lnTo>
                    <a:lnTo>
                      <a:pt x="276" y="219"/>
                    </a:lnTo>
                    <a:lnTo>
                      <a:pt x="353" y="219"/>
                    </a:lnTo>
                    <a:lnTo>
                      <a:pt x="353" y="142"/>
                    </a:lnTo>
                    <a:lnTo>
                      <a:pt x="353" y="101"/>
                    </a:lnTo>
                    <a:lnTo>
                      <a:pt x="394" y="101"/>
                    </a:lnTo>
                    <a:lnTo>
                      <a:pt x="495" y="101"/>
                    </a:lnTo>
                    <a:lnTo>
                      <a:pt x="568" y="29"/>
                    </a:lnTo>
                    <a:lnTo>
                      <a:pt x="560" y="21"/>
                    </a:lnTo>
                    <a:lnTo>
                      <a:pt x="593" y="10"/>
                    </a:lnTo>
                    <a:lnTo>
                      <a:pt x="625" y="0"/>
                    </a:lnTo>
                    <a:lnTo>
                      <a:pt x="615" y="32"/>
                    </a:lnTo>
                    <a:lnTo>
                      <a:pt x="604" y="65"/>
                    </a:lnTo>
                    <a:lnTo>
                      <a:pt x="596" y="57"/>
                    </a:lnTo>
                    <a:lnTo>
                      <a:pt x="512" y="142"/>
                    </a:lnTo>
                    <a:lnTo>
                      <a:pt x="394" y="142"/>
                    </a:lnTo>
                    <a:lnTo>
                      <a:pt x="394" y="219"/>
                    </a:lnTo>
                    <a:lnTo>
                      <a:pt x="394" y="260"/>
                    </a:lnTo>
                    <a:lnTo>
                      <a:pt x="353" y="260"/>
                    </a:lnTo>
                    <a:lnTo>
                      <a:pt x="276" y="260"/>
                    </a:lnTo>
                    <a:lnTo>
                      <a:pt x="276" y="337"/>
                    </a:lnTo>
                    <a:lnTo>
                      <a:pt x="276" y="378"/>
                    </a:lnTo>
                    <a:lnTo>
                      <a:pt x="235" y="378"/>
                    </a:lnTo>
                    <a:lnTo>
                      <a:pt x="158" y="378"/>
                    </a:lnTo>
                    <a:lnTo>
                      <a:pt x="158" y="455"/>
                    </a:lnTo>
                    <a:lnTo>
                      <a:pt x="158" y="495"/>
                    </a:lnTo>
                    <a:lnTo>
                      <a:pt x="117" y="495"/>
                    </a:lnTo>
                    <a:lnTo>
                      <a:pt x="0" y="495"/>
                    </a:lnTo>
                    <a:lnTo>
                      <a:pt x="0" y="455"/>
                    </a:lnTo>
                  </a:path>
                </a:pathLst>
              </a:custGeom>
              <a:gradFill rotWithShape="1"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grpSp>
            <p:nvGrpSpPr>
              <p:cNvPr id="4" name="组合 27"/>
              <p:cNvGrpSpPr/>
              <p:nvPr/>
            </p:nvGrpSpPr>
            <p:grpSpPr>
              <a:xfrm>
                <a:off x="1302985" y="5273040"/>
                <a:ext cx="876335" cy="412675"/>
                <a:chOff x="1287745" y="5288280"/>
                <a:chExt cx="876335" cy="412675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1325880" y="528828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smtClean="0">
                      <a:latin typeface="微软雅黑" pitchFamily="34" charset="-122"/>
                      <a:ea typeface="微软雅黑" pitchFamily="34" charset="-122"/>
                    </a:rPr>
                    <a:t>5,0.5</a:t>
                  </a:r>
                  <a:endParaRPr lang="zh-CN" altLang="en-US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4" name="直接连接符 7"/>
                <p:cNvSpPr>
                  <a:spLocks noChangeShapeType="1"/>
                </p:cNvSpPr>
                <p:nvPr/>
              </p:nvSpPr>
              <p:spPr bwMode="auto">
                <a:xfrm>
                  <a:off x="1287745" y="5699679"/>
                  <a:ext cx="857663" cy="1276"/>
                </a:xfrm>
                <a:prstGeom prst="line">
                  <a:avLst/>
                </a:prstGeom>
                <a:noFill/>
                <a:ln w="635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组合 28"/>
              <p:cNvGrpSpPr/>
              <p:nvPr/>
            </p:nvGrpSpPr>
            <p:grpSpPr>
              <a:xfrm>
                <a:off x="2491705" y="4282441"/>
                <a:ext cx="983015" cy="427914"/>
                <a:chOff x="2339305" y="4373881"/>
                <a:chExt cx="983015" cy="427914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2362200" y="4373881"/>
                  <a:ext cx="960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smtClean="0">
                      <a:latin typeface="微软雅黑" pitchFamily="34" charset="-122"/>
                      <a:ea typeface="微软雅黑" pitchFamily="34" charset="-122"/>
                    </a:rPr>
                    <a:t>5,0.15</a:t>
                  </a:r>
                  <a:endParaRPr lang="zh-CN" altLang="en-US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" name="直接连接符 7"/>
                <p:cNvSpPr>
                  <a:spLocks noChangeShapeType="1"/>
                </p:cNvSpPr>
                <p:nvPr/>
              </p:nvSpPr>
              <p:spPr bwMode="auto">
                <a:xfrm>
                  <a:off x="2339305" y="4800519"/>
                  <a:ext cx="857663" cy="1276"/>
                </a:xfrm>
                <a:prstGeom prst="line">
                  <a:avLst/>
                </a:prstGeom>
                <a:noFill/>
                <a:ln w="635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组合 29"/>
              <p:cNvGrpSpPr/>
              <p:nvPr/>
            </p:nvGrpSpPr>
            <p:grpSpPr>
              <a:xfrm>
                <a:off x="3764280" y="3337560"/>
                <a:ext cx="1066800" cy="397435"/>
                <a:chOff x="3429000" y="3444240"/>
                <a:chExt cx="1066800" cy="397435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3429000" y="3444240"/>
                  <a:ext cx="1066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smtClean="0">
                      <a:latin typeface="微软雅黑" pitchFamily="34" charset="-122"/>
                      <a:ea typeface="微软雅黑" pitchFamily="34" charset="-122"/>
                    </a:rPr>
                    <a:t>19,0.5</a:t>
                  </a:r>
                  <a:endParaRPr lang="zh-CN" altLang="en-US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直接连接符 7"/>
                <p:cNvSpPr>
                  <a:spLocks noChangeShapeType="1"/>
                </p:cNvSpPr>
                <p:nvPr/>
              </p:nvSpPr>
              <p:spPr bwMode="auto">
                <a:xfrm>
                  <a:off x="3436585" y="3840399"/>
                  <a:ext cx="857663" cy="1276"/>
                </a:xfrm>
                <a:prstGeom prst="line">
                  <a:avLst/>
                </a:prstGeom>
                <a:noFill/>
                <a:ln w="635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30"/>
              <p:cNvGrpSpPr/>
              <p:nvPr/>
            </p:nvGrpSpPr>
            <p:grpSpPr>
              <a:xfrm>
                <a:off x="4998720" y="2392681"/>
                <a:ext cx="1188720" cy="382194"/>
                <a:chOff x="4404360" y="2590801"/>
                <a:chExt cx="1188720" cy="382194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4404360" y="2590801"/>
                  <a:ext cx="11887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smtClean="0">
                      <a:latin typeface="微软雅黑" pitchFamily="34" charset="-122"/>
                      <a:ea typeface="微软雅黑" pitchFamily="34" charset="-122"/>
                    </a:rPr>
                    <a:t>19,0.15</a:t>
                  </a:r>
                  <a:endParaRPr lang="zh-CN" altLang="en-US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直接连接符 7"/>
                <p:cNvSpPr>
                  <a:spLocks noChangeShapeType="1"/>
                </p:cNvSpPr>
                <p:nvPr/>
              </p:nvSpPr>
              <p:spPr bwMode="auto">
                <a:xfrm>
                  <a:off x="4488145" y="2971719"/>
                  <a:ext cx="857663" cy="1276"/>
                </a:xfrm>
                <a:prstGeom prst="line">
                  <a:avLst/>
                </a:prstGeom>
                <a:noFill/>
                <a:ln w="635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2" name="TextBox 31"/>
            <p:cNvSpPr txBox="1"/>
            <p:nvPr/>
          </p:nvSpPr>
          <p:spPr>
            <a:xfrm>
              <a:off x="5349240" y="3307080"/>
              <a:ext cx="2545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标准最严格，得到高质量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reads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84320" y="4434840"/>
              <a:ext cx="2499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标准较严格</a:t>
              </a:r>
              <a:endParaRPr lang="zh-CN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49880" y="5303520"/>
              <a:ext cx="2468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标准较宽松</a:t>
              </a:r>
              <a:endParaRPr lang="zh-CN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27760" y="6172200"/>
              <a:ext cx="2468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标准最宽松</a:t>
              </a:r>
              <a:r>
                <a:rPr lang="en-US" altLang="zh-CN" dirty="0" smtClean="0"/>
                <a:t>,</a:t>
              </a:r>
              <a:r>
                <a:rPr lang="zh-CN" altLang="en-US" dirty="0" smtClean="0"/>
                <a:t>得到低质量</a:t>
              </a:r>
              <a:r>
                <a:rPr lang="en-US" altLang="zh-CN" dirty="0" smtClean="0"/>
                <a:t>reads</a:t>
              </a:r>
              <a:r>
                <a:rPr lang="zh-CN" altLang="en-US" dirty="0" smtClean="0"/>
                <a:t>的</a:t>
              </a:r>
              <a:r>
                <a:rPr lang="zh-CN" altLang="en-US" b="1" dirty="0" smtClean="0"/>
                <a:t>几率</a:t>
              </a:r>
              <a:r>
                <a:rPr lang="zh-CN" altLang="en-US" dirty="0" smtClean="0"/>
                <a:t>大</a:t>
              </a:r>
              <a:endParaRPr lang="zh-CN" altLang="en-US" dirty="0"/>
            </a:p>
          </p:txBody>
        </p:sp>
      </p:grpSp>
      <p:sp>
        <p:nvSpPr>
          <p:cNvPr id="37" name="矩形 36"/>
          <p:cNvSpPr/>
          <p:nvPr/>
        </p:nvSpPr>
        <p:spPr>
          <a:xfrm>
            <a:off x="4770120" y="2087880"/>
            <a:ext cx="1600200" cy="86868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240" y="1417321"/>
            <a:ext cx="45720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低质量序列：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质量值低于给定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阈值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）的碱基比例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大于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给定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百分比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0.15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reads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93080" y="5318761"/>
            <a:ext cx="309372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含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比例过高：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碱基比例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大于给定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百分数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0.5/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0.05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reads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488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1852592" y="714356"/>
            <a:ext cx="5843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去除低质量序列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1361777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常用软件：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FASTX-Toolkit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：解压，添加到环境变量即可使用</a:t>
            </a:r>
            <a:endParaRPr 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sz="2000" dirty="0" smtClean="0">
              <a:hlinkClick r:id="rId2"/>
            </a:endParaRPr>
          </a:p>
          <a:p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FASTQ  QUALITY  FILTER</a:t>
            </a:r>
          </a:p>
          <a:p>
            <a:r>
              <a:rPr lang="en-US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http://hannonlab.cshl.edu/fastx_toolkit/commandline.html#fastq_quality_filter_usage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6894" y="3789998"/>
            <a:ext cx="6006465" cy="294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3488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1852592" y="714356"/>
            <a:ext cx="5843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去除低质量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演示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1591" y="1871671"/>
            <a:ext cx="86824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去除低质量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fastq_quality_filter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-q 19 -p 85 -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ERR500.cutAd2.fq -o ERR500.cutAd2.fasttookit.fq -v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57941" y="3377164"/>
          <a:ext cx="8059117" cy="24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33"/>
                <a:gridCol w="4050584"/>
              </a:tblGrid>
              <a:tr h="4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Sample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test</a:t>
                      </a:r>
                    </a:p>
                  </a:txBody>
                  <a:tcPr marL="9525" marR="9525" marT="9525" marB="0" anchor="ctr"/>
                </a:tc>
              </a:tr>
              <a:tr h="4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Raw Reads Number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1000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4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I</a:t>
                      </a:r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nput reads Number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979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4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Clean Reads Number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882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4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Clean Reads Rate(%)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 smtClean="0">
                          <a:solidFill>
                            <a:srgbClr val="FF0000"/>
                          </a:solidFill>
                          <a:latin typeface="微软雅黑"/>
                        </a:rPr>
                        <a:t>97</a:t>
                      </a:r>
                      <a:endParaRPr lang="en-US" altLang="zh-CN" sz="1800" b="1" i="0" u="none" strike="noStrike" dirty="0">
                        <a:solidFill>
                          <a:srgbClr val="FF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4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Low-quality Reads Number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21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3488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1852592" y="714356"/>
            <a:ext cx="5843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数据过滤演示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548" y="2641170"/>
            <a:ext cx="8063503" cy="2541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348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1852592" y="714356"/>
            <a:ext cx="5843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、去除低质量序列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-N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比例高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46543" y="1754152"/>
            <a:ext cx="6046147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含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比例过高：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碱基比例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大于给定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百分数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0.5/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0.05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reads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7536" y="3297514"/>
            <a:ext cx="7799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./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removeN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ERR500.cutAd1.fasttookit.fq ERR500.clean1.fq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./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removeN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ERR500.cutAd2.fasttookit.fq ERR500.clean2.fq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489" y="4892891"/>
            <a:ext cx="8764511" cy="79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3488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301240" y="2643182"/>
            <a:ext cx="4983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4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软件介绍</a:t>
            </a:r>
            <a:r>
              <a:rPr lang="en-US" altLang="zh-CN" sz="4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4400" b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FastQC</a:t>
            </a:r>
            <a:endParaRPr lang="zh-CN" altLang="en-US" sz="44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等腰三角形 3"/>
          <p:cNvSpPr/>
          <p:nvPr/>
        </p:nvSpPr>
        <p:spPr>
          <a:xfrm rot="16200000">
            <a:off x="1737889" y="2837085"/>
            <a:ext cx="612326" cy="428628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7148113" y="2837085"/>
            <a:ext cx="612326" cy="428628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571868" y="3605759"/>
            <a:ext cx="4357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软件介绍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基础用法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报告解读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407920" y="3459480"/>
            <a:ext cx="4556760" cy="4572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/>
          <p:cNvSpPr/>
          <p:nvPr/>
        </p:nvSpPr>
        <p:spPr>
          <a:xfrm rot="16200000">
            <a:off x="3342774" y="3739058"/>
            <a:ext cx="214314" cy="18475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6200000">
            <a:off x="3342774" y="4048622"/>
            <a:ext cx="214314" cy="18475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6200000">
            <a:off x="3342774" y="4362949"/>
            <a:ext cx="214314" cy="18475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23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8" y="714356"/>
            <a:ext cx="613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软件介绍</a:t>
            </a:r>
            <a:endParaRPr lang="en-US" altLang="zh-CN" sz="3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0" y="2466011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作用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：评估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reads 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的质量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sz="20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支持的文件格式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2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fastq,bam,sam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FASTQC </a:t>
            </a:r>
            <a:r>
              <a:rPr 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sz="2000" u="sng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hlinkClick r:id="rId2"/>
              </a:rPr>
              <a:t>http://www.bioinformatics.babraham.ac.uk/projects/fastqc/</a:t>
            </a:r>
            <a:r>
              <a:rPr 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</a:t>
            </a:r>
            <a:endParaRPr lang="zh-CN" altLang="en-US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sz="20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结果说明：</a:t>
            </a:r>
            <a:endParaRPr lang="en-US" sz="20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hlinkClick r:id="rId3"/>
              </a:rPr>
              <a:t>http://www.bioinformatics.babraham.ac.uk/projects/fastqc/Help/3%20Analysis%20Modules/</a:t>
            </a:r>
            <a:endParaRPr lang="zh-CN" altLang="en-US" sz="2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8" y="714356"/>
            <a:ext cx="613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基础用法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参数介绍</a:t>
            </a:r>
            <a:endParaRPr lang="en-US" altLang="zh-CN" sz="3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0" y="164305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fastqc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[-o output dir] [--(no)extract] [-f 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fastq|bam|sam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   seqfile1</a:t>
            </a:r>
            <a:endParaRPr lang="zh-CN" altLang="en-US" sz="20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1920" y="2606040"/>
          <a:ext cx="885828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789"/>
                <a:gridCol w="7226491"/>
              </a:tblGrid>
              <a:tr h="4246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参数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用法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42372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-o 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输出文件目录；不能自动创建目录，如果不指定则输出到输入目录下，输出文件是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.zip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2462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-(no)extract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24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不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24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解压缩，默认解压缩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2462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-f 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输入文件格式，</a:t>
                      </a:r>
                      <a:r>
                        <a:rPr lang="en-US" altLang="zh-CN" sz="2400" dirty="0" err="1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fastq,bam,sam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2462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-t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控制线程，一个线程会分配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250M</a:t>
                      </a:r>
                      <a:r>
                        <a:rPr lang="zh-CN" altLang="en-US" sz="24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内存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(&lt;=6)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2462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-c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有污染的序列文件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2462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-q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安静模式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2462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-k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Kmer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lang="zh-CN" altLang="en-US" sz="24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的长度（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default:5</a:t>
                      </a:r>
                      <a:r>
                        <a:rPr lang="zh-CN" altLang="en-US" sz="24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）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[2,10]</a:t>
                      </a:r>
                      <a:endParaRPr lang="zh-CN" altLang="en-US" sz="2400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8" y="233918"/>
            <a:ext cx="613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基础用法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演示</a:t>
            </a:r>
            <a:endParaRPr lang="en-US" altLang="zh-CN" sz="3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875272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732396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447960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1137" y="2111718"/>
            <a:ext cx="5732623" cy="328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1356102" y="1029072"/>
            <a:ext cx="64860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fastqc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ERR500.clean1.fq -t 2 -o 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fastQC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fastqc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ERR500.clean2.fq -t 2 -o 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fastQC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5961" y="5538465"/>
            <a:ext cx="6465699" cy="106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8" y="714356"/>
            <a:ext cx="613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报告解读</a:t>
            </a:r>
            <a:endParaRPr lang="en-US" altLang="zh-CN" sz="3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312768"/>
            <a:ext cx="6286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、目录说明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85560" y="1725514"/>
            <a:ext cx="27584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绿色   </a:t>
            </a:r>
            <a:r>
              <a:rPr lang="en-US" sz="3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PASS</a:t>
            </a:r>
            <a:endParaRPr lang="en-US" altLang="zh-CN" sz="32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sz="3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黄色   </a:t>
            </a:r>
            <a:r>
              <a:rPr lang="en-US" sz="3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WARN</a:t>
            </a:r>
          </a:p>
          <a:p>
            <a:r>
              <a:rPr lang="zh-CN" altLang="en-US" sz="3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红色   </a:t>
            </a:r>
            <a:r>
              <a:rPr lang="en-US" sz="3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FAIL</a:t>
            </a:r>
            <a:endParaRPr lang="zh-CN" altLang="en-US" sz="32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sz="32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4420" y="1594922"/>
            <a:ext cx="2546996" cy="526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2398592" y="2310935"/>
            <a:ext cx="5025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过滤基本内容</a:t>
            </a:r>
            <a:endParaRPr lang="zh-CN" altLang="en-US" sz="4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3571868" y="3462883"/>
            <a:ext cx="4357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Fastq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文件格式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碱基质量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过滤基本内容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214678" y="3357562"/>
            <a:ext cx="2714644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 rot="16200000">
            <a:off x="3342774" y="3891458"/>
            <a:ext cx="214314" cy="18475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6200000">
            <a:off x="3342774" y="4210548"/>
            <a:ext cx="214314" cy="18475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6200000">
            <a:off x="3342774" y="3586657"/>
            <a:ext cx="214314" cy="18475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11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343248"/>
            <a:ext cx="8072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Per base sequence quality</a:t>
            </a:r>
            <a:r>
              <a:rPr lang="zh-CN" altLang="en-US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（碱基质量值）</a:t>
            </a:r>
            <a:endParaRPr lang="zh-CN" altLang="en-US" sz="28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图片 7" descr="per_base_quality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57340"/>
            <a:ext cx="5786478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929322" y="1983092"/>
            <a:ext cx="321467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横轴</a:t>
            </a:r>
            <a:r>
              <a:rPr 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位置，纵轴</a:t>
            </a:r>
            <a:r>
              <a:rPr 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—quality 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；触须是</a:t>
            </a:r>
            <a:r>
              <a:rPr 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10%-90%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的位置，蓝线表示平均数；红线中位数；若任一位置的下四分位数低于</a:t>
            </a:r>
            <a:r>
              <a:rPr 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或者中位数低于</a:t>
            </a:r>
            <a:r>
              <a:rPr 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25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，则为</a:t>
            </a:r>
            <a:r>
              <a:rPr 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WARN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若任一位置的下四分位数低于</a:t>
            </a:r>
            <a:r>
              <a:rPr 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或者中位数低于</a:t>
            </a:r>
            <a:r>
              <a:rPr 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20,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则为</a:t>
            </a:r>
            <a:r>
              <a:rPr 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FAIL 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endParaRPr lang="zh-CN" altLang="en-US" sz="2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1847828" y="714356"/>
            <a:ext cx="613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报告解读</a:t>
            </a:r>
            <a:endParaRPr lang="en-US" altLang="zh-CN" sz="3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343248"/>
            <a:ext cx="8072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Per base sequence quality</a:t>
            </a:r>
            <a:r>
              <a:rPr lang="zh-CN" altLang="en-US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（碱基质量值）</a:t>
            </a:r>
            <a:endParaRPr lang="zh-CN" altLang="en-US" sz="28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1847828" y="714356"/>
            <a:ext cx="613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数据过滤前后对比</a:t>
            </a:r>
            <a:endParaRPr lang="en-US" altLang="zh-CN" sz="3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910513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304" y="2354263"/>
            <a:ext cx="7918450" cy="450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419448"/>
            <a:ext cx="7572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Per sequence quality score</a:t>
            </a:r>
            <a:r>
              <a:rPr lang="zh-CN" altLang="en-US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reads</a:t>
            </a:r>
            <a:r>
              <a:rPr lang="zh-CN" altLang="en-US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质量值）</a:t>
            </a:r>
            <a:endParaRPr lang="zh-CN" altLang="en-US" sz="28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Picture 2" descr="c:\users\chengfangtu\appdata\roaming\360se6\User Data\temp\245978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07856"/>
            <a:ext cx="6466859" cy="485014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446520" y="2368854"/>
            <a:ext cx="2697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横轴</a:t>
            </a:r>
            <a:r>
              <a:rPr 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—qu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lity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纵轴</a:t>
            </a:r>
            <a:r>
              <a:rPr 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—reads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数目；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当峰值小于</a:t>
            </a:r>
            <a:r>
              <a:rPr 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27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时报</a:t>
            </a:r>
            <a:r>
              <a:rPr 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WARN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当峰值小于</a:t>
            </a:r>
            <a:r>
              <a:rPr 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20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时报</a:t>
            </a:r>
            <a:r>
              <a:rPr 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FAIL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2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1847828" y="714356"/>
            <a:ext cx="613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报告解读</a:t>
            </a:r>
            <a:endParaRPr lang="en-US" altLang="zh-CN" sz="3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419448"/>
            <a:ext cx="7572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Per sequence quality score</a:t>
            </a:r>
            <a:r>
              <a:rPr lang="zh-CN" altLang="en-US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reads</a:t>
            </a:r>
            <a:r>
              <a:rPr lang="zh-CN" altLang="en-US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质量值）</a:t>
            </a:r>
            <a:endParaRPr lang="zh-CN" altLang="en-US" sz="28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1847828" y="714356"/>
            <a:ext cx="613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本例结果</a:t>
            </a:r>
            <a:endParaRPr lang="en-US" altLang="zh-CN" sz="3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905" y="2147889"/>
            <a:ext cx="63325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404208"/>
            <a:ext cx="7143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er base sequence content</a:t>
            </a:r>
            <a:r>
              <a:rPr lang="zh-CN" altLang="en-US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（碱基含量）</a:t>
            </a:r>
            <a:r>
              <a:rPr lang="en-US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28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图片 7" descr="per_base_sequence_content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78330"/>
            <a:ext cx="5501640" cy="4879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67370" y="2416482"/>
            <a:ext cx="32861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当任一位置的</a:t>
            </a:r>
            <a:r>
              <a:rPr 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A/T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比例</a:t>
            </a:r>
            <a:r>
              <a:rPr lang="en-US" altLang="zh-CN" sz="2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or</a:t>
            </a:r>
            <a:r>
              <a:rPr lang="en-US" sz="2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/C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比例相差</a:t>
            </a:r>
            <a:r>
              <a:rPr 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10%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，报</a:t>
            </a:r>
            <a:r>
              <a:rPr 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WARN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当任一位置的</a:t>
            </a:r>
            <a:r>
              <a:rPr 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A/T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比例</a:t>
            </a:r>
            <a:r>
              <a:rPr lang="en-US" altLang="zh-CN" sz="2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or</a:t>
            </a:r>
            <a:r>
              <a:rPr lang="en-US" sz="2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/C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比例相差</a:t>
            </a:r>
            <a:r>
              <a:rPr 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20%,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报</a:t>
            </a:r>
            <a:r>
              <a:rPr 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FAIL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endParaRPr lang="zh-CN" altLang="en-US" sz="2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1847828" y="714356"/>
            <a:ext cx="613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报告解读</a:t>
            </a:r>
            <a:endParaRPr lang="en-US" altLang="zh-CN" sz="3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404208"/>
            <a:ext cx="7143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er base sequence content</a:t>
            </a:r>
            <a:r>
              <a:rPr lang="zh-CN" altLang="en-US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（碱基含量）</a:t>
            </a:r>
            <a:r>
              <a:rPr lang="en-US" sz="28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28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1847828" y="714356"/>
            <a:ext cx="613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本例结果</a:t>
            </a:r>
            <a:endParaRPr lang="en-US" altLang="zh-CN" sz="3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975" y="2063293"/>
            <a:ext cx="80930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"/>
          <p:cNvSpPr txBox="1"/>
          <p:nvPr/>
        </p:nvSpPr>
        <p:spPr>
          <a:xfrm>
            <a:off x="918911" y="944322"/>
            <a:ext cx="5826595" cy="87972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4500"/>
              </a:lnSpc>
              <a:tabLst>
                <a:tab pos="1727200" algn="l"/>
              </a:tabLst>
            </a:pPr>
            <a:r>
              <a:rPr lang="en-US" altLang="zh-CN" sz="3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sz="3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3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sz="3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er base sequence content</a:t>
            </a:r>
            <a:endParaRPr lang="en-US" altLang="zh-CN" sz="3600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781688" y="825376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495936" y="540940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1196890" y="280404"/>
            <a:ext cx="613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本例结果</a:t>
            </a:r>
            <a:endParaRPr lang="en-US" altLang="zh-CN" sz="3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860" y="1686492"/>
            <a:ext cx="6356350" cy="435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89343" y="2407626"/>
            <a:ext cx="558482" cy="219392"/>
          </a:xfrm>
          <a:custGeom>
            <a:avLst/>
            <a:gdLst>
              <a:gd name="connsiteX0" fmla="*/ 181635 w 558482"/>
              <a:gd name="connsiteY0" fmla="*/ 219392 h 219392"/>
              <a:gd name="connsiteX1" fmla="*/ 0 w 558482"/>
              <a:gd name="connsiteY1" fmla="*/ 162128 h 219392"/>
              <a:gd name="connsiteX2" fmla="*/ 142786 w 558482"/>
              <a:gd name="connsiteY2" fmla="*/ 36118 h 219392"/>
              <a:gd name="connsiteX3" fmla="*/ 152501 w 558482"/>
              <a:gd name="connsiteY3" fmla="*/ 81927 h 219392"/>
              <a:gd name="connsiteX4" fmla="*/ 539064 w 558482"/>
              <a:gd name="connsiteY4" fmla="*/ 0 h 219392"/>
              <a:gd name="connsiteX5" fmla="*/ 558482 w 558482"/>
              <a:gd name="connsiteY5" fmla="*/ 91643 h 219392"/>
              <a:gd name="connsiteX6" fmla="*/ 171919 w 558482"/>
              <a:gd name="connsiteY6" fmla="*/ 173570 h 219392"/>
              <a:gd name="connsiteX7" fmla="*/ 181635 w 558482"/>
              <a:gd name="connsiteY7" fmla="*/ 219392 h 2193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58482" h="219392">
                <a:moveTo>
                  <a:pt x="181635" y="219392"/>
                </a:moveTo>
                <a:lnTo>
                  <a:pt x="0" y="162128"/>
                </a:lnTo>
                <a:lnTo>
                  <a:pt x="142786" y="36118"/>
                </a:lnTo>
                <a:lnTo>
                  <a:pt x="152501" y="81927"/>
                </a:lnTo>
                <a:lnTo>
                  <a:pt x="539064" y="0"/>
                </a:lnTo>
                <a:lnTo>
                  <a:pt x="558482" y="91643"/>
                </a:lnTo>
                <a:lnTo>
                  <a:pt x="171919" y="173570"/>
                </a:lnTo>
                <a:lnTo>
                  <a:pt x="181635" y="219392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661114" y="1811929"/>
            <a:ext cx="503237" cy="144462"/>
          </a:xfrm>
          <a:custGeom>
            <a:avLst/>
            <a:gdLst>
              <a:gd name="connsiteX0" fmla="*/ 0 w 503237"/>
              <a:gd name="connsiteY0" fmla="*/ 36118 h 144462"/>
              <a:gd name="connsiteX1" fmla="*/ 377431 w 503237"/>
              <a:gd name="connsiteY1" fmla="*/ 36118 h 144462"/>
              <a:gd name="connsiteX2" fmla="*/ 377431 w 503237"/>
              <a:gd name="connsiteY2" fmla="*/ 0 h 144462"/>
              <a:gd name="connsiteX3" fmla="*/ 503237 w 503237"/>
              <a:gd name="connsiteY3" fmla="*/ 72237 h 144462"/>
              <a:gd name="connsiteX4" fmla="*/ 377431 w 503237"/>
              <a:gd name="connsiteY4" fmla="*/ 144462 h 144462"/>
              <a:gd name="connsiteX5" fmla="*/ 377431 w 503237"/>
              <a:gd name="connsiteY5" fmla="*/ 108343 h 144462"/>
              <a:gd name="connsiteX6" fmla="*/ 0 w 503237"/>
              <a:gd name="connsiteY6" fmla="*/ 108343 h 144462"/>
              <a:gd name="connsiteX7" fmla="*/ 0 w 503237"/>
              <a:gd name="connsiteY7" fmla="*/ 36118 h 1444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03237" h="144462">
                <a:moveTo>
                  <a:pt x="0" y="36118"/>
                </a:moveTo>
                <a:lnTo>
                  <a:pt x="377431" y="36118"/>
                </a:lnTo>
                <a:lnTo>
                  <a:pt x="377431" y="0"/>
                </a:lnTo>
                <a:lnTo>
                  <a:pt x="503237" y="72237"/>
                </a:lnTo>
                <a:lnTo>
                  <a:pt x="377431" y="144462"/>
                </a:lnTo>
                <a:lnTo>
                  <a:pt x="377431" y="108343"/>
                </a:lnTo>
                <a:lnTo>
                  <a:pt x="0" y="108343"/>
                </a:lnTo>
                <a:lnTo>
                  <a:pt x="0" y="36118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654764" y="1805579"/>
            <a:ext cx="515937" cy="157162"/>
          </a:xfrm>
          <a:custGeom>
            <a:avLst/>
            <a:gdLst>
              <a:gd name="connsiteX0" fmla="*/ 6350 w 515937"/>
              <a:gd name="connsiteY0" fmla="*/ 42468 h 157162"/>
              <a:gd name="connsiteX1" fmla="*/ 383781 w 515937"/>
              <a:gd name="connsiteY1" fmla="*/ 42468 h 157162"/>
              <a:gd name="connsiteX2" fmla="*/ 383781 w 515937"/>
              <a:gd name="connsiteY2" fmla="*/ 6350 h 157162"/>
              <a:gd name="connsiteX3" fmla="*/ 509587 w 515937"/>
              <a:gd name="connsiteY3" fmla="*/ 78587 h 157162"/>
              <a:gd name="connsiteX4" fmla="*/ 383781 w 515937"/>
              <a:gd name="connsiteY4" fmla="*/ 150812 h 157162"/>
              <a:gd name="connsiteX5" fmla="*/ 383781 w 515937"/>
              <a:gd name="connsiteY5" fmla="*/ 114693 h 157162"/>
              <a:gd name="connsiteX6" fmla="*/ 6350 w 515937"/>
              <a:gd name="connsiteY6" fmla="*/ 114693 h 157162"/>
              <a:gd name="connsiteX7" fmla="*/ 6350 w 515937"/>
              <a:gd name="connsiteY7" fmla="*/ 42468 h 1571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15937" h="157162">
                <a:moveTo>
                  <a:pt x="6350" y="42468"/>
                </a:moveTo>
                <a:lnTo>
                  <a:pt x="383781" y="42468"/>
                </a:lnTo>
                <a:lnTo>
                  <a:pt x="383781" y="6350"/>
                </a:lnTo>
                <a:lnTo>
                  <a:pt x="509587" y="78587"/>
                </a:lnTo>
                <a:lnTo>
                  <a:pt x="383781" y="150812"/>
                </a:lnTo>
                <a:lnTo>
                  <a:pt x="383781" y="114693"/>
                </a:lnTo>
                <a:lnTo>
                  <a:pt x="6350" y="114693"/>
                </a:lnTo>
                <a:lnTo>
                  <a:pt x="6350" y="4246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35714"/>
            <a:ext cx="6146800" cy="4610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337300" y="1651000"/>
            <a:ext cx="16383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横坐标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平均GC含量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337300" y="2844800"/>
            <a:ext cx="2463800" cy="323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纵坐标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reads数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曲线形状的偏差往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往是由于文库的污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染或部分reads构成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的子集有偏差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(overrepresented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reads)。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470400" y="23495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实测值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22975" y="944322"/>
            <a:ext cx="5826595" cy="112338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4500"/>
              </a:lnSpc>
              <a:tabLst>
                <a:tab pos="1727200" algn="l"/>
              </a:tabLst>
            </a:pPr>
            <a:r>
              <a:rPr lang="en-US" altLang="zh-CN" sz="3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sz="3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3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sz="3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er sequence GC content</a:t>
            </a:r>
            <a:endParaRPr lang="en-US" altLang="zh-CN" sz="3600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727200" algn="l"/>
              </a:tabLst>
            </a:pPr>
            <a:r>
              <a:rPr lang="en-US" altLang="zh-CN" dirty="0" smtClean="0"/>
              <a:t>                    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理论值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5752" y="825376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0" y="540940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700954" y="280404"/>
            <a:ext cx="613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报告解读</a:t>
            </a:r>
            <a:endParaRPr lang="en-US" altLang="zh-CN" sz="3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0" name="图片 9" descr="per_base_n_content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80242"/>
            <a:ext cx="578647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0" y="1480408"/>
            <a:ext cx="6286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Per base N content </a:t>
            </a:r>
            <a:endParaRPr lang="zh-CN" altLang="en-US" sz="2800" b="1" dirty="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0728" y="3021320"/>
            <a:ext cx="31432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含量超过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5%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时，报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WARN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高于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20%,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报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FAIL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4"/>
          <p:cNvSpPr txBox="1"/>
          <p:nvPr/>
        </p:nvSpPr>
        <p:spPr>
          <a:xfrm>
            <a:off x="1847828" y="714356"/>
            <a:ext cx="613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报告解读</a:t>
            </a:r>
            <a:endParaRPr lang="en-US" altLang="zh-CN" sz="3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905" y="1557899"/>
            <a:ext cx="6286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Per base N content </a:t>
            </a:r>
            <a:endParaRPr lang="zh-CN" altLang="en-US" sz="2800" b="1" dirty="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13" name="TextBox 4"/>
          <p:cNvSpPr txBox="1"/>
          <p:nvPr/>
        </p:nvSpPr>
        <p:spPr>
          <a:xfrm>
            <a:off x="1847828" y="714356"/>
            <a:ext cx="613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本例结果</a:t>
            </a:r>
            <a:endParaRPr lang="en-US" altLang="zh-CN" sz="3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647" y="2100558"/>
            <a:ext cx="8139113" cy="432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8" y="714356"/>
            <a:ext cx="5269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Fastq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文件格式</a:t>
            </a:r>
            <a:endParaRPr lang="zh-CN" altLang="en-US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4771" y="2147806"/>
            <a:ext cx="73257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如何查看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fastq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文件？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查看：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less example_sample_R1.fq.gz</a:t>
            </a: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fastq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文件中有多少条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reads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计数：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gunzip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-c example_sample_R1.fq.gz | 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wc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-l</a:t>
            </a:r>
            <a:endParaRPr lang="zh-CN" altLang="en-US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41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5768" y="624182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951520" y="481306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665768" y="196870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3942" y="943936"/>
            <a:ext cx="889005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cutadapt</a:t>
            </a:r>
            <a:r>
              <a:rPr lang="zh-CN" altLang="en-US" sz="2800" b="1" dirty="0" smtClean="0">
                <a:latin typeface="+mn-ea"/>
                <a:cs typeface="Times New Roman" pitchFamily="18" charset="0"/>
              </a:rPr>
              <a:t>对</a:t>
            </a:r>
            <a:r>
              <a:rPr lang="en-US" altLang="zh-CN" sz="2800" b="1" dirty="0" smtClean="0">
                <a:latin typeface="+mn-ea"/>
                <a:cs typeface="Times New Roman" pitchFamily="18" charset="0"/>
              </a:rPr>
              <a:t>ERR500,ERR499</a:t>
            </a:r>
            <a:r>
              <a:rPr lang="zh-CN" altLang="en-US" sz="2800" b="1" dirty="0" smtClean="0">
                <a:latin typeface="+mn-ea"/>
                <a:cs typeface="Times New Roman" pitchFamily="18" charset="0"/>
              </a:rPr>
              <a:t>去除接头序列和</a:t>
            </a:r>
            <a:r>
              <a:rPr lang="en-US" altLang="zh-CN" sz="2800" b="1" dirty="0" smtClean="0">
                <a:latin typeface="+mn-ea"/>
                <a:cs typeface="Times New Roman" pitchFamily="18" charset="0"/>
              </a:rPr>
              <a:t>N</a:t>
            </a:r>
            <a:r>
              <a:rPr lang="zh-CN" altLang="en-US" sz="2800" b="1" dirty="0" smtClean="0">
                <a:latin typeface="+mn-ea"/>
                <a:cs typeface="Times New Roman" pitchFamily="18" charset="0"/>
              </a:rPr>
              <a:t>比例过高序列；</a:t>
            </a:r>
            <a:endParaRPr lang="en-US" altLang="zh-CN" sz="2800" b="1" dirty="0" smtClean="0">
              <a:latin typeface="+mn-ea"/>
              <a:cs typeface="Times New Roman" pitchFamily="18" charset="0"/>
            </a:endParaRPr>
          </a:p>
          <a:p>
            <a:r>
              <a:rPr lang="en-US" altLang="zh-CN" sz="2800" b="1" dirty="0" smtClean="0">
                <a:latin typeface="+mn-ea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+mn-ea"/>
                <a:cs typeface="Times New Roman" pitchFamily="18" charset="0"/>
              </a:rPr>
              <a:t>、</a:t>
            </a:r>
            <a:r>
              <a:rPr lang="en-US" altLang="zh-CN" sz="2800" b="1" dirty="0" smtClean="0">
                <a:latin typeface="+mn-ea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+mn-ea"/>
                <a:cs typeface="Times New Roman" pitchFamily="18" charset="0"/>
              </a:rPr>
              <a:t>利用</a:t>
            </a:r>
            <a:r>
              <a:rPr lang="en-US" altLang="zh-CN" sz="2800" b="1" dirty="0" err="1" smtClean="0">
                <a:latin typeface="+mn-ea"/>
                <a:cs typeface="Times New Roman" pitchFamily="18" charset="0"/>
              </a:rPr>
              <a:t>fastq_quality_filter</a:t>
            </a:r>
            <a:r>
              <a:rPr lang="zh-CN" altLang="en-US" sz="2800" b="1" dirty="0" smtClean="0">
                <a:latin typeface="+mn-ea"/>
                <a:cs typeface="Times New Roman" pitchFamily="18" charset="0"/>
              </a:rPr>
              <a:t>去除</a:t>
            </a:r>
            <a:r>
              <a:rPr lang="en-US" altLang="zh-CN" sz="2800" b="1" dirty="0" smtClean="0">
                <a:latin typeface="+mn-ea"/>
                <a:cs typeface="Times New Roman" pitchFamily="18" charset="0"/>
              </a:rPr>
              <a:t>ERR500,ERR499</a:t>
            </a:r>
            <a:r>
              <a:rPr lang="zh-CN" altLang="en-US" sz="2800" b="1" dirty="0" smtClean="0">
                <a:latin typeface="+mn-ea"/>
                <a:cs typeface="Times New Roman" pitchFamily="18" charset="0"/>
              </a:rPr>
              <a:t>的低质量序列</a:t>
            </a:r>
            <a:r>
              <a:rPr lang="en-US" altLang="zh-CN" sz="2800" b="1" dirty="0" smtClean="0">
                <a:latin typeface="+mn-ea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+mn-ea"/>
                <a:cs typeface="Times New Roman" pitchFamily="18" charset="0"/>
              </a:rPr>
              <a:t>；</a:t>
            </a:r>
            <a:endParaRPr lang="en-US" altLang="zh-CN" sz="2800" b="1" dirty="0" smtClean="0">
              <a:latin typeface="+mn-ea"/>
              <a:cs typeface="Times New Roman" pitchFamily="18" charset="0"/>
            </a:endParaRPr>
          </a:p>
          <a:p>
            <a:r>
              <a:rPr lang="en-US" altLang="zh-CN" sz="2800" b="1" dirty="0" smtClean="0">
                <a:latin typeface="+mn-ea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latin typeface="+mn-ea"/>
                <a:cs typeface="Times New Roman" pitchFamily="18" charset="0"/>
              </a:rPr>
              <a:t>、</a:t>
            </a:r>
            <a:r>
              <a:rPr lang="en-US" altLang="zh-CN" sz="2800" b="1" dirty="0" smtClean="0">
                <a:latin typeface="+mn-ea"/>
                <a:cs typeface="Times New Roman" pitchFamily="18" charset="0"/>
              </a:rPr>
              <a:t> BBMap_38.90.tar</a:t>
            </a:r>
            <a:r>
              <a:rPr lang="zh-CN" altLang="en-US" sz="2800" b="1" dirty="0" smtClean="0">
                <a:latin typeface="+mn-ea"/>
                <a:cs typeface="Times New Roman" pitchFamily="18" charset="0"/>
              </a:rPr>
              <a:t>包中</a:t>
            </a:r>
            <a:r>
              <a:rPr lang="en-US" altLang="zh-CN" sz="2800" b="1" dirty="0" smtClean="0">
                <a:latin typeface="+mn-ea"/>
                <a:cs typeface="Times New Roman" pitchFamily="18" charset="0"/>
              </a:rPr>
              <a:t>repair.sh</a:t>
            </a:r>
            <a:r>
              <a:rPr lang="zh-CN" altLang="en-US" sz="2800" b="1" dirty="0" smtClean="0">
                <a:latin typeface="+mn-ea"/>
                <a:cs typeface="Times New Roman" pitchFamily="18" charset="0"/>
              </a:rPr>
              <a:t>对上述处理后的序列文件进行修复；</a:t>
            </a:r>
            <a:endParaRPr lang="en-US" altLang="zh-CN" sz="2800" b="1" dirty="0" smtClean="0">
              <a:latin typeface="+mn-ea"/>
              <a:cs typeface="Times New Roman" pitchFamily="18" charset="0"/>
            </a:endParaRPr>
          </a:p>
          <a:p>
            <a:r>
              <a:rPr lang="en-US" altLang="zh-CN" sz="2800" b="1" dirty="0" smtClean="0">
                <a:latin typeface="+mn-ea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latin typeface="+mn-ea"/>
                <a:cs typeface="Times New Roman" pitchFamily="18" charset="0"/>
              </a:rPr>
              <a:t>、</a:t>
            </a:r>
            <a:r>
              <a:rPr lang="en-US" altLang="zh-CN" sz="2800" b="1" dirty="0" err="1" smtClean="0">
                <a:latin typeface="+mn-ea"/>
                <a:cs typeface="Times New Roman" pitchFamily="18" charset="0"/>
              </a:rPr>
              <a:t>fastqc</a:t>
            </a:r>
            <a:r>
              <a:rPr lang="zh-CN" altLang="en-US" sz="2800" b="1" dirty="0" smtClean="0">
                <a:latin typeface="+mn-ea"/>
                <a:cs typeface="Times New Roman" pitchFamily="18" charset="0"/>
              </a:rPr>
              <a:t>评估处理后的</a:t>
            </a:r>
            <a:r>
              <a:rPr lang="en-US" altLang="zh-CN" sz="2800" b="1" dirty="0" err="1" smtClean="0">
                <a:latin typeface="+mn-ea"/>
                <a:cs typeface="Times New Roman" pitchFamily="18" charset="0"/>
              </a:rPr>
              <a:t>clean_data</a:t>
            </a:r>
            <a:r>
              <a:rPr lang="zh-CN" altLang="en-US" sz="2800" b="1" dirty="0" smtClean="0">
                <a:latin typeface="+mn-ea"/>
                <a:cs typeface="Times New Roman" pitchFamily="18" charset="0"/>
              </a:rPr>
              <a:t>。</a:t>
            </a:r>
            <a:endParaRPr lang="en-US" altLang="zh-CN" sz="2800" b="1" dirty="0" smtClean="0">
              <a:latin typeface="+mn-ea"/>
              <a:cs typeface="Times New Roman" pitchFamily="18" charset="0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进阶问题：</a:t>
            </a:r>
            <a:endParaRPr lang="en-US" altLang="zh-CN" sz="2800" b="1" dirty="0" smtClean="0">
              <a:solidFill>
                <a:srgbClr val="FF0000"/>
              </a:solidFill>
              <a:latin typeface="+mn-ea"/>
              <a:cs typeface="Times New Roman" pitchFamily="18" charset="0"/>
            </a:endParaRPr>
          </a:p>
          <a:p>
            <a:r>
              <a:rPr lang="en-US" altLang="zh-CN" sz="2800" b="1" dirty="0" smtClean="0">
                <a:latin typeface="+mn-ea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+mn-ea"/>
                <a:cs typeface="Times New Roman" pitchFamily="18" charset="0"/>
              </a:rPr>
              <a:t>、</a:t>
            </a:r>
            <a:r>
              <a:rPr lang="en-US" altLang="zh-CN" sz="2800" b="1" dirty="0" err="1" smtClean="0">
                <a:latin typeface="+mn-ea"/>
                <a:cs typeface="Times New Roman" pitchFamily="18" charset="0"/>
              </a:rPr>
              <a:t>cutadpt</a:t>
            </a:r>
            <a:r>
              <a:rPr lang="zh-CN" altLang="en-US" sz="2800" b="1" dirty="0" smtClean="0">
                <a:latin typeface="+mn-ea"/>
                <a:cs typeface="Times New Roman" pitchFamily="18" charset="0"/>
              </a:rPr>
              <a:t>去除接头序列时，我们已知接头序列，如果是网上下载的数据，请问：</a:t>
            </a:r>
            <a:endParaRPr lang="en-US" altLang="zh-CN" sz="2800" b="1" dirty="0" smtClean="0">
              <a:latin typeface="+mn-ea"/>
              <a:cs typeface="Times New Roman" pitchFamily="18" charset="0"/>
            </a:endParaRPr>
          </a:p>
          <a:p>
            <a:r>
              <a:rPr lang="zh-CN" altLang="en-US" sz="2800" b="1" dirty="0" smtClean="0">
                <a:latin typeface="+mn-ea"/>
                <a:cs typeface="Times New Roman" pitchFamily="18" charset="0"/>
              </a:rPr>
              <a:t>如何判断序列是否已经去除接头；如果是</a:t>
            </a:r>
            <a:r>
              <a:rPr lang="en-US" altLang="zh-CN" sz="2800" b="1" dirty="0" smtClean="0">
                <a:latin typeface="+mn-ea"/>
                <a:cs typeface="Times New Roman" pitchFamily="18" charset="0"/>
              </a:rPr>
              <a:t>raw data</a:t>
            </a:r>
            <a:r>
              <a:rPr lang="zh-CN" altLang="en-US" sz="2800" b="1" dirty="0" smtClean="0">
                <a:latin typeface="+mn-ea"/>
                <a:cs typeface="Times New Roman" pitchFamily="18" charset="0"/>
              </a:rPr>
              <a:t>，接头序列是什么？</a:t>
            </a:r>
            <a:endParaRPr lang="en-US" altLang="zh-CN" sz="2800" b="1" dirty="0" smtClean="0">
              <a:latin typeface="+mn-ea"/>
              <a:cs typeface="Times New Roman" pitchFamily="18" charset="0"/>
            </a:endParaRPr>
          </a:p>
          <a:p>
            <a:r>
              <a:rPr lang="en-US" altLang="zh-CN" sz="2800" b="1" dirty="0" smtClean="0">
                <a:latin typeface="+mn-ea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+mn-ea"/>
                <a:cs typeface="Times New Roman" pitchFamily="18" charset="0"/>
              </a:rPr>
              <a:t>、还有没有其他的去除接头的软件？</a:t>
            </a:r>
            <a:endParaRPr lang="zh-CN" altLang="en-US" sz="2800" b="1" dirty="0">
              <a:latin typeface="+mn-ea"/>
              <a:cs typeface="Times New Roman" pitchFamily="18" charset="0"/>
            </a:endParaRPr>
          </a:p>
        </p:txBody>
      </p:sp>
      <p:sp>
        <p:nvSpPr>
          <p:cNvPr id="13" name="TextBox 4"/>
          <p:cNvSpPr txBox="1"/>
          <p:nvPr/>
        </p:nvSpPr>
        <p:spPr>
          <a:xfrm>
            <a:off x="1299182" y="-17172"/>
            <a:ext cx="613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练习（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课时）</a:t>
            </a:r>
            <a:endParaRPr lang="en-US" altLang="zh-CN" sz="32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7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47829" y="714356"/>
            <a:ext cx="4000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Fastq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文件格式</a:t>
            </a:r>
            <a:endParaRPr lang="zh-CN" altLang="en-US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41" y="2867587"/>
            <a:ext cx="8915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）第一行以“</a:t>
            </a:r>
            <a:r>
              <a:rPr lang="en-US" altLang="zh-CN" b="1" dirty="0" smtClean="0">
                <a:solidFill>
                  <a:srgbClr val="FF0000"/>
                </a:solidFill>
              </a:rPr>
              <a:t>@”</a:t>
            </a:r>
            <a:r>
              <a:rPr lang="zh-CN" altLang="en-US" b="1" dirty="0" smtClean="0">
                <a:solidFill>
                  <a:srgbClr val="FF0000"/>
                </a:solidFill>
              </a:rPr>
              <a:t>开头，随后为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Illumina</a:t>
            </a:r>
            <a:r>
              <a:rPr lang="zh-CN" altLang="en-US" b="1" dirty="0" smtClean="0">
                <a:solidFill>
                  <a:srgbClr val="FF0000"/>
                </a:solidFill>
              </a:rPr>
              <a:t>测序标识符和序列的描述文字；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）第二行是碱基序列； </a:t>
            </a:r>
            <a:endParaRPr lang="en-US" altLang="zh-CN" b="1" dirty="0" smtClean="0"/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）第三行以“</a:t>
            </a:r>
            <a:r>
              <a:rPr lang="en-US" altLang="zh-CN" b="1" dirty="0" smtClean="0"/>
              <a:t>+”</a:t>
            </a:r>
            <a:r>
              <a:rPr lang="zh-CN" altLang="en-US" b="1" dirty="0" smtClean="0"/>
              <a:t>开头，随后为</a:t>
            </a:r>
            <a:r>
              <a:rPr lang="en-US" altLang="zh-CN" b="1" dirty="0" err="1" smtClean="0"/>
              <a:t>Illumina</a:t>
            </a:r>
            <a:r>
              <a:rPr lang="zh-CN" altLang="en-US" b="1" dirty="0" smtClean="0"/>
              <a:t>测序标识符（选择性部分）； </a:t>
            </a:r>
            <a:endParaRPr lang="en-US" altLang="zh-CN" b="1" dirty="0" smtClean="0"/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）第四行是对应碱基的测序质量，即该行中每个字符对应的</a:t>
            </a:r>
            <a:r>
              <a:rPr lang="en-US" altLang="zh-CN" b="1" dirty="0" smtClean="0"/>
              <a:t>ASCII</a:t>
            </a:r>
            <a:r>
              <a:rPr lang="zh-CN" altLang="en-US" b="1" dirty="0" smtClean="0"/>
              <a:t>值减去</a:t>
            </a:r>
            <a:r>
              <a:rPr lang="en-US" altLang="zh-CN" b="1" dirty="0" smtClean="0"/>
              <a:t>33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pic>
        <p:nvPicPr>
          <p:cNvPr id="1026" name="Picture 2" descr="E:\1-质控组文件\4.组内文件\6\2016051809274888047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96" y="4303059"/>
            <a:ext cx="7008683" cy="2408816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944880" y="6391835"/>
            <a:ext cx="309372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94" y="1418385"/>
            <a:ext cx="9028113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7906871" y="1441524"/>
            <a:ext cx="1089212" cy="4410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788" y="1425387"/>
            <a:ext cx="896918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1410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14490" y="714356"/>
            <a:ext cx="7329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碱基质量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字符与质量值对应关系</a:t>
            </a:r>
            <a:endParaRPr lang="zh-CN" altLang="en-US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graphicFrame>
        <p:nvGraphicFramePr>
          <p:cNvPr id="10" name="内容占位符 3"/>
          <p:cNvGraphicFramePr>
            <a:graphicFrameLocks/>
          </p:cNvGraphicFramePr>
          <p:nvPr/>
        </p:nvGraphicFramePr>
        <p:xfrm>
          <a:off x="941992" y="1629705"/>
          <a:ext cx="7327950" cy="504541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21325"/>
                <a:gridCol w="1221325"/>
                <a:gridCol w="1221325"/>
                <a:gridCol w="1221325"/>
                <a:gridCol w="1221325"/>
                <a:gridCol w="1221325"/>
              </a:tblGrid>
              <a:tr h="33636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质量值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字符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质量值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字符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质量值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字符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3636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</a:tr>
              <a:tr h="33636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&gt; 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</a:tr>
              <a:tr h="33636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</a:tr>
              <a:tr h="33636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$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@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</a:tr>
              <a:tr h="33636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</a:tr>
              <a:tr h="33636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</a:tr>
              <a:tr h="33636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`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</a:tr>
              <a:tr h="33636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</a:tr>
              <a:tr h="33636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</a:tr>
              <a:tr h="33636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</a:tr>
              <a:tr h="33636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</a:tr>
              <a:tr h="33636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</a:tr>
              <a:tr h="33636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u="none" strike="noStrike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</a:tr>
              <a:tr h="33636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&lt; 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9965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852592" y="714356"/>
            <a:ext cx="6056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碱基质量</a:t>
            </a:r>
            <a:endParaRPr lang="zh-CN" altLang="en-US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214414" y="1355710"/>
            <a:ext cx="642942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500166" y="1212834"/>
            <a:ext cx="6143668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1214414" y="928398"/>
            <a:ext cx="747337" cy="35587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447800" y="1584945"/>
            <a:ext cx="5593081" cy="831857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2292" tIns="46146" rIns="92292" bIns="46146"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质量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值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与测序错误率关系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Q </a:t>
            </a: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=-10 log10(e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440994" y="2897795"/>
          <a:ext cx="5605264" cy="1554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02632"/>
                <a:gridCol w="2802632"/>
              </a:tblGrid>
              <a:tr h="486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质量值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错误率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20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1%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30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0.1%</a:t>
                      </a: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457661" y="4871423"/>
            <a:ext cx="55885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Q20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Q30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的含义：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Q20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reads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中质量值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&gt;20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的碱基所占的比例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48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E:\PPT图片资源\240390-14091PF648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88720"/>
            <a:ext cx="3842543" cy="4525963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740462" y="1924040"/>
            <a:ext cx="5403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、为什么要进行数据过滤？</a:t>
            </a:r>
            <a:endParaRPr lang="en-US" altLang="zh-CN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53000" y="3261360"/>
            <a:ext cx="3078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adapter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低质量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N-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碱基含量高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核糖体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RNA</a:t>
            </a: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polyA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/T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Dup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488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2783</TotalTime>
  <Words>1936</Words>
  <Application>Microsoft Office PowerPoint</Application>
  <PresentationFormat>全屏显示(4:3)</PresentationFormat>
  <Paragraphs>454</Paragraphs>
  <Slides>50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李殿杰</dc:creator>
  <cp:lastModifiedBy>Windows 用户</cp:lastModifiedBy>
  <cp:revision>218</cp:revision>
  <dcterms:created xsi:type="dcterms:W3CDTF">2016-09-18T02:38:31Z</dcterms:created>
  <dcterms:modified xsi:type="dcterms:W3CDTF">2021-05-05T14:03:12Z</dcterms:modified>
</cp:coreProperties>
</file>