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21" r:id="rId3"/>
    <p:sldId id="322" r:id="rId4"/>
    <p:sldId id="323" r:id="rId5"/>
    <p:sldId id="324" r:id="rId6"/>
    <p:sldId id="327" r:id="rId7"/>
    <p:sldId id="325" r:id="rId8"/>
    <p:sldId id="335" r:id="rId9"/>
    <p:sldId id="326" r:id="rId10"/>
    <p:sldId id="328" r:id="rId11"/>
    <p:sldId id="338" r:id="rId12"/>
    <p:sldId id="340" r:id="rId13"/>
    <p:sldId id="329" r:id="rId14"/>
    <p:sldId id="333" r:id="rId15"/>
    <p:sldId id="334" r:id="rId16"/>
    <p:sldId id="330" r:id="rId17"/>
    <p:sldId id="336" r:id="rId18"/>
    <p:sldId id="337" r:id="rId19"/>
    <p:sldId id="331" r:id="rId20"/>
    <p:sldId id="344" r:id="rId21"/>
    <p:sldId id="332" r:id="rId22"/>
    <p:sldId id="346" r:id="rId23"/>
    <p:sldId id="347" r:id="rId24"/>
    <p:sldId id="348" r:id="rId25"/>
    <p:sldId id="349" r:id="rId26"/>
    <p:sldId id="341" r:id="rId27"/>
    <p:sldId id="350" r:id="rId28"/>
    <p:sldId id="351" r:id="rId29"/>
    <p:sldId id="356" r:id="rId30"/>
    <p:sldId id="342" r:id="rId31"/>
    <p:sldId id="357" r:id="rId32"/>
    <p:sldId id="358" r:id="rId33"/>
    <p:sldId id="359" r:id="rId34"/>
    <p:sldId id="355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44546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95" autoAdjust="0"/>
  </p:normalViewPr>
  <p:slideViewPr>
    <p:cSldViewPr snapToGrid="0">
      <p:cViewPr varScale="1">
        <p:scale>
          <a:sx n="81" d="100"/>
          <a:sy n="81" d="100"/>
        </p:scale>
        <p:origin x="-93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44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0B187-0D8A-46D5-B4C5-FA91B536A995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4085E-58D9-416A-BF7B-212520E38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7025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104E2-7165-427D-B20D-EB6DBA655554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0A4C4-2CF2-4EF4-B23C-B4D53B457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0173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157" y="521206"/>
            <a:ext cx="3031928" cy="7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7382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E817-7F17-4F82-8252-F3947C41C72B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CAFB-5835-4675-839E-DBC025B07F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457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E817-7F17-4F82-8252-F3947C41C72B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CAFB-5835-4675-839E-DBC025B07F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30280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E817-7F17-4F82-8252-F3947C41C72B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CAFB-5835-4675-839E-DBC025B07F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70163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E817-7F17-4F82-8252-F3947C41C72B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CAFB-5835-4675-839E-DBC025B07F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0610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E817-7F17-4F82-8252-F3947C41C72B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CAFB-5835-4675-839E-DBC025B07F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4971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93054" y="270932"/>
            <a:ext cx="1971129" cy="5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4293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93054" y="270932"/>
            <a:ext cx="1971129" cy="5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3541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93054" y="270932"/>
            <a:ext cx="1971129" cy="5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9431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E817-7F17-4F82-8252-F3947C41C72B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CAFB-5835-4675-839E-DBC025B07F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783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E817-7F17-4F82-8252-F3947C41C72B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CAFB-5835-4675-839E-DBC025B07F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529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E817-7F17-4F82-8252-F3947C41C72B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CAFB-5835-4675-839E-DBC025B07F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601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214414" y="1135783"/>
            <a:ext cx="6585976" cy="3899143"/>
            <a:chOff x="1214414" y="1135783"/>
            <a:chExt cx="6585976" cy="3899143"/>
          </a:xfrm>
        </p:grpSpPr>
        <p:sp>
          <p:nvSpPr>
            <p:cNvPr id="6" name="TextBox 5"/>
            <p:cNvSpPr txBox="1"/>
            <p:nvPr/>
          </p:nvSpPr>
          <p:spPr>
            <a:xfrm>
              <a:off x="6300192" y="2171634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  <a:endPara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1948963" y="2874641"/>
              <a:ext cx="248604" cy="214314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2" name="TextBox 4"/>
            <p:cNvSpPr txBox="1"/>
            <p:nvPr/>
          </p:nvSpPr>
          <p:spPr>
            <a:xfrm>
              <a:off x="6300192" y="1135783"/>
              <a:ext cx="1357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  <a:endParaRPr lang="zh-CN" altLang="en-US" sz="3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214414" y="2062889"/>
              <a:ext cx="6429420" cy="158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1500166" y="1920013"/>
              <a:ext cx="6143668" cy="714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1214414" y="1635849"/>
              <a:ext cx="747337" cy="355874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1948963" y="3517583"/>
              <a:ext cx="248604" cy="214314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1948963" y="4160525"/>
              <a:ext cx="248604" cy="214314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948963" y="4803467"/>
              <a:ext cx="248604" cy="214314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1988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7E817-7F17-4F82-8252-F3947C41C72B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6CAFB-5835-4675-839E-DBC025B07F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235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2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s.jianshu.com/go?to=http://bmcbioinformatics.biomedcentral.com/articles/10.1186/1471-2105-12-323" TargetMode="External"/><Relationship Id="rId2" Type="http://schemas.openxmlformats.org/officeDocument/2006/relationships/hyperlink" Target="https://links.jianshu.com/go?to=http://www.rna-seqblog.com/rpkm-fpkm-and-tpm-clearly-explained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ccb.jhu.edu/software/stringtie/dl/prepDE.py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214554"/>
            <a:ext cx="9144000" cy="1785950"/>
          </a:xfrm>
          <a:prstGeom prst="rect">
            <a:avLst/>
          </a:prstGeom>
          <a:solidFill>
            <a:srgbClr val="0070C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67323" y="2753011"/>
            <a:ext cx="68825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Hisat2-stringtie-Ballgown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45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714356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samtools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进行格式转换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1779" y="1982755"/>
            <a:ext cx="41989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87444" y="2643182"/>
            <a:ext cx="5045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4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stringtie</a:t>
            </a:r>
            <a:endParaRPr lang="zh-CN" altLang="en-US" sz="4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6200000">
            <a:off x="1789033" y="2837085"/>
            <a:ext cx="612326" cy="428628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571868" y="3605759"/>
            <a:ext cx="4357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stringtie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stringtie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参数介绍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stringite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组装例子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stringtie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组装结果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757948" y="3495368"/>
            <a:ext cx="3569110" cy="1474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/>
        </p:nvSpPr>
        <p:spPr>
          <a:xfrm rot="16200000">
            <a:off x="3342774" y="3739058"/>
            <a:ext cx="214314" cy="18475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6200000">
            <a:off x="3342774" y="4048622"/>
            <a:ext cx="214314" cy="18475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3342774" y="4362949"/>
            <a:ext cx="214314" cy="18475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6200000">
            <a:off x="3345710" y="4656021"/>
            <a:ext cx="214314" cy="18475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23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714356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stringtie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140678" y="1643050"/>
            <a:ext cx="887143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## Download and install </a:t>
            </a:r>
            <a:r>
              <a:rPr lang="en-US" altLang="zh-CN" sz="2000" dirty="0" err="1" smtClean="0"/>
              <a:t>stringtie</a:t>
            </a:r>
            <a:endParaRPr lang="zh-CN" altLang="zh-CN" sz="2000" dirty="0" smtClean="0"/>
          </a:p>
          <a:p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cd</a:t>
            </a:r>
            <a:r>
              <a:rPr lang="en-US" altLang="zh-CN" sz="2000" dirty="0" smtClean="0"/>
              <a:t> ~/</a:t>
            </a:r>
            <a:r>
              <a:rPr lang="en-US" altLang="zh-CN" sz="2000" dirty="0" err="1" smtClean="0"/>
              <a:t>biosoft</a:t>
            </a:r>
            <a:endParaRPr lang="zh-CN" altLang="zh-CN" sz="2000" dirty="0" smtClean="0"/>
          </a:p>
          <a:p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wget</a:t>
            </a:r>
            <a:r>
              <a:rPr lang="en-US" altLang="zh-CN" sz="2000" dirty="0" smtClean="0"/>
              <a:t> http://ccb.jhu.edu/software/stringtie/dl/stringtie-1.2.3.Linux_x86_64.tar.gz</a:t>
            </a:r>
          </a:p>
          <a:p>
            <a:endParaRPr lang="zh-CN" altLang="zh-CN" sz="2000" dirty="0" smtClean="0"/>
          </a:p>
          <a:p>
            <a:r>
              <a:rPr lang="en-US" altLang="zh-CN" sz="2000" dirty="0" smtClean="0"/>
              <a:t>$tar </a:t>
            </a:r>
            <a:r>
              <a:rPr lang="en-US" altLang="zh-CN" sz="2000" dirty="0" err="1" smtClean="0"/>
              <a:t>zxvf</a:t>
            </a:r>
            <a:r>
              <a:rPr lang="en-US" altLang="zh-CN" sz="2000" dirty="0" smtClean="0"/>
              <a:t> stringtie-1.2.3.Linux_x86_64.tar.gz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554" y="3598412"/>
            <a:ext cx="83769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$vi ~/.</a:t>
            </a:r>
            <a:r>
              <a:rPr lang="en-US" altLang="zh-CN" sz="2000" dirty="0" err="1" smtClean="0"/>
              <a:t>bashrc</a:t>
            </a:r>
            <a:endParaRPr lang="zh-CN" altLang="zh-CN" sz="2000" dirty="0" smtClean="0"/>
          </a:p>
          <a:p>
            <a:r>
              <a:rPr lang="en-US" altLang="zh-CN" sz="2000" dirty="0" smtClean="0"/>
              <a:t>PATH="$PATH:/home/</a:t>
            </a:r>
            <a:r>
              <a:rPr lang="en-US" altLang="zh-CN" sz="2000" dirty="0" err="1" smtClean="0"/>
              <a:t>biosoft</a:t>
            </a:r>
            <a:r>
              <a:rPr lang="en-US" altLang="zh-CN" sz="2000" dirty="0" smtClean="0"/>
              <a:t>/stringtie-1.2.3/"</a:t>
            </a:r>
          </a:p>
          <a:p>
            <a:r>
              <a:rPr lang="en-US" altLang="zh-CN" sz="2000" dirty="0" smtClean="0"/>
              <a:t>$source ~/.</a:t>
            </a:r>
            <a:r>
              <a:rPr lang="en-US" altLang="zh-CN" sz="2000" dirty="0" err="1" smtClean="0"/>
              <a:t>bashrc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Then, enter </a:t>
            </a:r>
            <a:r>
              <a:rPr lang="en-US" altLang="zh-CN" sz="2000" dirty="0" err="1" smtClean="0"/>
              <a:t>stringtie</a:t>
            </a:r>
            <a:r>
              <a:rPr lang="en-US" altLang="zh-CN" sz="2000" dirty="0" smtClean="0"/>
              <a:t> at the terminal.</a:t>
            </a:r>
            <a:endParaRPr lang="zh-CN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538516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stringtie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参数介绍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1182707" y="1519957"/>
            <a:ext cx="72267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StringTie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cufflinks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升级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功能与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cufflinks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一样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可以进行转录本定量和组装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但速度更快。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usage: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stringtie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&lt;aligned_reads.bam&gt; [options]*</a:t>
            </a: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常用的参数：</a:t>
            </a:r>
            <a:b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-o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[&lt;path/&gt;]&lt;out.gtf&gt;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：设置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StringTie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组装转录本的输出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GTF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文件的路径和文件名。此处可指定完整路径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在这种情况下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将根据需要创建目录。默认情况下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StringTie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GTF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写入标准输出。</a:t>
            </a:r>
            <a:b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-p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：指定组装转录本的线程数（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）。默认值是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b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-G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&lt;ref_ann.gff&gt;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：使用参考注释基因文件指导组装过程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GTF/GFF3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。输出文件中既包含已知表达的转录本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也包含新的转录本。选项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-B,-b,-e,-C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需要此选项（详情如下）</a:t>
            </a:r>
            <a:b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-l &lt;label&gt;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&lt;label&gt;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设置为输出转录本名称的前缀。默认：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STRG</a:t>
            </a:r>
            <a:b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-A &lt;gene_abund.tab&gt;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：输出基因丰度的文件（制表符分隔格式）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-C &lt;cov_refs.gtf&gt;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：输出所有转录本对应的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reads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覆盖度的文件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此处的转录本是指参考注释基因文件中提供的转录本。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需要参数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-G).</a:t>
            </a:r>
            <a:b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：应用该选项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则会输出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Ballgown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输入表文件（*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ctab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其中包含用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-G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选项给出的参考转录本的覆盖率数据。（有关这些文件的说明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请参阅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Ballgown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文档。）如果选项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-o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给出输出转录文件的完整路径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则*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ctab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文件与输出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GTF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文件在相同的目录下。</a:t>
            </a:r>
            <a:b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-b &lt;path&gt;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：指定 *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ctab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文件的输出路径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而非由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-o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选项指定的目录。</a:t>
            </a:r>
            <a:b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建议在使用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-B/-b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选项中同时使用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选项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除非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StringTie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GTF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输出文件中仍需要新的转录本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,-B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选一个使用就行。</a:t>
            </a:r>
            <a:b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：限制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reads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比对的处理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仅估计和输出与用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-G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选项给出的参考转录本匹配的组装转录本。使用该选项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则不会输出新的转录本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这将大大的提升处理速度。</a:t>
            </a:r>
            <a:b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--merge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：转录本合并模式。 在合并模式下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StringTie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将所有样品的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GTF/GFF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文件列表作为输入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并将这些转录本合并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组装成非冗余的转录本集合。这种模式被用于新的差异分析流程中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用以生成一个跨多个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RNA-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Seq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样品的全局的、统一的转录本。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17987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03699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75255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538516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stringtie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组装例子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303478" y="1519957"/>
            <a:ext cx="89020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单个样本进行组装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用法如下：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stringtie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SAM2/ERR188044_chrX.bam -o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stringtie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/ERR188044.gtf -p 20 -G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chrX_data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/genes/chrX.gtf</a:t>
            </a: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在组装的转录本中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也会给出定量的结果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对于组装的新转录本和基因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默认采用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STRG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加数字编号进行区分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示例如下：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gene_id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"STRG.1"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transcript_id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"STRG.1.1"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17987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03699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75255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315201" y="2947242"/>
            <a:ext cx="8902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单个样本组装完成后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可以合并所有样本的转录本组装结果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得到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gtf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用法如下：</a:t>
            </a: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stringtie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--merge -o assembly.gtf -p 20 -G chrX.gtf sampleA.gtf sampleB.gtf</a:t>
            </a: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合并后的非冗余转录本中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MSTRG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加数字编号对基因和转录本进行编号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示例如下：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gene_id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"MSTRG.2"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transcript_id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"MSTRG.2.2"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9333" y="4453659"/>
            <a:ext cx="890207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stringTie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可以对转录本进行定量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定量值包括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TPM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FPKM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两种（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参数）。为了进行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raw count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的定量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官方提供了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prepED.py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脚本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用法如下：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python prepDE.py sample_GTF.txt</a:t>
            </a: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输入文件为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sample_GTF.txt,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该文件为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\t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分隔的两列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第一列为样本名称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第二列为定量的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gtf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文件的路径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示例如下：</a:t>
            </a:r>
          </a:p>
          <a:p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sampleA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A.stringtie.gtf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sampleB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B.stringtie.gtf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最后同时输出基因和转录本水平的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raw count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表达量值。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transcript_count_matrix.csv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可用于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DESeq2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进行差异基因分析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538516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stringtie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组装例子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549663" y="1871650"/>
            <a:ext cx="85943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使用如下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脚本进行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批量组装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保存文件名为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stringtie.sh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#! /bin/bash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while read line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do</a:t>
            </a: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stringtie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SAM2/${line}.bam -o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stringtie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/${line}.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gtf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-p 40 -G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chrX_data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/genes/chrX.gtf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done &lt; /home/c/2/hisat2/sample.txt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17987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03699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75255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9087" y="3791305"/>
            <a:ext cx="6273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可以获得所以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个样本的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gtf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2292" y="4321664"/>
            <a:ext cx="60198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178044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stringtie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组装例子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1147537" y="1027607"/>
            <a:ext cx="7495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StringTie</a:t>
            </a:r>
            <a:r>
              <a:rPr lang="zh-CN" altLang="en-US" sz="2000" dirty="0" smtClean="0"/>
              <a:t>更喜欢使用已知注释文件中的 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已知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基因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对于已知表达的基因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它将计算</a:t>
            </a:r>
            <a:r>
              <a:rPr lang="en-US" altLang="zh-CN" sz="2000" dirty="0" err="1" smtClean="0"/>
              <a:t>coverage,TPM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FPKM</a:t>
            </a:r>
            <a:r>
              <a:rPr lang="zh-CN" altLang="en-US" sz="2000" dirty="0" smtClean="0"/>
              <a:t>值。另外它还会产生注释文件中没有的新的转录本。</a:t>
            </a:r>
            <a:endParaRPr lang="en-US" altLang="zh-CN" sz="2000" dirty="0" smtClean="0"/>
          </a:p>
          <a:p>
            <a:r>
              <a:rPr lang="zh-CN" altLang="en-US" sz="2000" dirty="0" smtClean="0"/>
              <a:t>注意：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、如果不使用选项</a:t>
            </a:r>
            <a:r>
              <a:rPr lang="en-US" altLang="zh-CN" sz="2000" dirty="0" smtClean="0"/>
              <a:t>-e,</a:t>
            </a:r>
            <a:r>
              <a:rPr lang="zh-CN" altLang="en-US" sz="2000" dirty="0" smtClean="0"/>
              <a:t>那么参考转录本就会被</a:t>
            </a:r>
            <a:r>
              <a:rPr lang="en-US" altLang="zh-CN" sz="2000" dirty="0" smtClean="0"/>
              <a:t>reads </a:t>
            </a:r>
            <a:r>
              <a:rPr lang="zh-CN" altLang="en-US" sz="2000" dirty="0" smtClean="0"/>
              <a:t>完全覆盖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以便包含在</a:t>
            </a:r>
            <a:r>
              <a:rPr lang="en-US" altLang="zh-CN" sz="2000" dirty="0" err="1" smtClean="0"/>
              <a:t>StringTie</a:t>
            </a:r>
            <a:r>
              <a:rPr lang="zh-CN" altLang="en-US" sz="2000" dirty="0" smtClean="0"/>
              <a:t>的输出中。在这种情况下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那些不在注释文件中的转录本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即：从样本数据中新组装的转录本也会输出。</a:t>
            </a:r>
            <a:endParaRPr lang="en-US" altLang="zh-CN" sz="2000" dirty="0" smtClean="0"/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819398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676522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392086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732" y="3312765"/>
            <a:ext cx="8591550" cy="172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2" y="5125430"/>
            <a:ext cx="8553450" cy="16446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12" name="直接连接符 11"/>
          <p:cNvCxnSpPr/>
          <p:nvPr/>
        </p:nvCxnSpPr>
        <p:spPr>
          <a:xfrm flipV="1">
            <a:off x="501161" y="3420207"/>
            <a:ext cx="5820508" cy="1758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504092" y="5251938"/>
            <a:ext cx="5820508" cy="1758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178044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stringtie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组装例子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1147537" y="1027607"/>
            <a:ext cx="79964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、可以使用如下命令将所有生成的</a:t>
            </a:r>
            <a:r>
              <a:rPr lang="en-US" altLang="zh-CN" sz="2000" dirty="0" err="1" smtClean="0"/>
              <a:t>gtf</a:t>
            </a:r>
            <a:r>
              <a:rPr lang="zh-CN" altLang="en-US" sz="2000" dirty="0" smtClean="0"/>
              <a:t>合并成一个文件：</a:t>
            </a: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stringtie</a:t>
            </a:r>
            <a:r>
              <a:rPr lang="en-US" altLang="zh-CN" sz="2000" dirty="0" smtClean="0"/>
              <a:t> --merge -p 8 -G </a:t>
            </a:r>
            <a:r>
              <a:rPr lang="en-US" altLang="zh-CN" sz="2000" dirty="0" err="1" smtClean="0"/>
              <a:t>chrX_data</a:t>
            </a:r>
            <a:r>
              <a:rPr lang="en-US" altLang="zh-CN" sz="2000" dirty="0" smtClean="0"/>
              <a:t>/genes/chrX.gtf -o </a:t>
            </a:r>
            <a:r>
              <a:rPr lang="en-US" altLang="zh-CN" sz="2000" dirty="0" err="1" smtClean="0"/>
              <a:t>stringtie</a:t>
            </a:r>
            <a:r>
              <a:rPr lang="en-US" altLang="zh-CN" sz="2000" dirty="0" smtClean="0"/>
              <a:t>/merged.gtf ./mergelist.txt</a:t>
            </a:r>
            <a:endParaRPr lang="zh-CN" altLang="zh-CN" sz="2000" dirty="0" smtClean="0"/>
          </a:p>
          <a:p>
            <a:r>
              <a:rPr lang="en-US" altLang="zh-CN" sz="2000" dirty="0" smtClean="0"/>
              <a:t> </a:t>
            </a:r>
            <a:endParaRPr lang="zh-CN" altLang="zh-CN" sz="2000" dirty="0" smtClean="0"/>
          </a:p>
          <a:p>
            <a:r>
              <a:rPr lang="en-US" altLang="zh-CN" sz="2000" dirty="0" smtClean="0"/>
              <a:t>mergelist.txt</a:t>
            </a:r>
            <a:r>
              <a:rPr lang="zh-CN" altLang="zh-CN" sz="2000" dirty="0" smtClean="0"/>
              <a:t>为各个</a:t>
            </a:r>
            <a:r>
              <a:rPr lang="en-US" altLang="zh-CN" sz="2000" dirty="0" err="1" smtClean="0"/>
              <a:t>gtf</a:t>
            </a:r>
            <a:r>
              <a:rPr lang="zh-CN" altLang="zh-CN" sz="2000" dirty="0" smtClean="0"/>
              <a:t>路径。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819398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676522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392086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116" y="3049954"/>
            <a:ext cx="7902331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54956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stringtie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组装例子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826477" y="904519"/>
            <a:ext cx="79482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、输出为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ballgown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能够读取的格式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为进一步差异分析准备：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$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SAM2    #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bam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文件目录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批量运行如下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脚本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in *_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chrX.bam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Do</a:t>
            </a: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=${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i%_chrX.bam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*} </a:t>
            </a: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stringtie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-e -B -p 60 -G /home/c/2/hisat2/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stringtie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/merged.gtf -o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ballgown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/${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}/${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}_chrX.gtf ${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}_chrX.bam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done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/>
              <a:t>输出</a:t>
            </a:r>
            <a:r>
              <a:rPr lang="en-US" altLang="zh-CN" sz="2000" b="1" dirty="0" smtClean="0"/>
              <a:t>*.</a:t>
            </a:r>
            <a:r>
              <a:rPr lang="en-US" altLang="zh-CN" sz="2000" b="1" dirty="0" err="1" smtClean="0"/>
              <a:t>ctab</a:t>
            </a:r>
            <a:r>
              <a:rPr lang="zh-CN" altLang="en-US" sz="2000" b="1" dirty="0" smtClean="0"/>
              <a:t>文件：用于下游</a:t>
            </a:r>
            <a:r>
              <a:rPr lang="en-US" altLang="zh-CN" sz="2000" b="1" dirty="0" err="1" smtClean="0"/>
              <a:t>Ballgown</a:t>
            </a:r>
            <a:r>
              <a:rPr lang="zh-CN" altLang="en-US" sz="2000" b="1" dirty="0" smtClean="0"/>
              <a:t>软件做差异表达分析的输入文件。 </a:t>
            </a:r>
          </a:p>
          <a:p>
            <a:r>
              <a:rPr lang="zh-CN" altLang="en-US" sz="2000" dirty="0" smtClean="0"/>
              <a:t>如果</a:t>
            </a:r>
            <a:r>
              <a:rPr lang="en-US" altLang="zh-CN" sz="2000" dirty="0" err="1" smtClean="0"/>
              <a:t>StringTie</a:t>
            </a:r>
            <a:r>
              <a:rPr lang="zh-CN" altLang="en-US" sz="2000" dirty="0" smtClean="0"/>
              <a:t>使用</a:t>
            </a:r>
            <a:r>
              <a:rPr lang="en-US" altLang="zh-CN" sz="2000" b="1" dirty="0" smtClean="0"/>
              <a:t>-B</a:t>
            </a:r>
            <a:r>
              <a:rPr lang="zh-CN" altLang="en-US" sz="2000" b="1" dirty="0" smtClean="0"/>
              <a:t>参数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它将返回</a:t>
            </a:r>
            <a:r>
              <a:rPr lang="en-US" altLang="zh-CN" sz="2000" dirty="0" err="1" smtClean="0"/>
              <a:t>Ballgown</a:t>
            </a:r>
            <a:r>
              <a:rPr lang="zh-CN" altLang="en-US" sz="2000" dirty="0" smtClean="0"/>
              <a:t>输入文件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包含以下文件：</a:t>
            </a:r>
            <a:r>
              <a:rPr lang="en-US" altLang="zh-CN" sz="2000" dirty="0" smtClean="0"/>
              <a:t>(1) e2t.ctab, (2) </a:t>
            </a:r>
            <a:r>
              <a:rPr lang="en-US" altLang="zh-CN" sz="2000" dirty="0" err="1" smtClean="0"/>
              <a:t>e_data.ctab</a:t>
            </a:r>
            <a:r>
              <a:rPr lang="en-US" altLang="zh-CN" sz="2000" dirty="0" smtClean="0"/>
              <a:t>, (3) i2t.ctab, (4) </a:t>
            </a:r>
            <a:r>
              <a:rPr lang="en-US" altLang="zh-CN" sz="2000" dirty="0" err="1" smtClean="0"/>
              <a:t>i_data.ctab</a:t>
            </a:r>
            <a:r>
              <a:rPr lang="en-US" altLang="zh-CN" sz="2000" dirty="0" smtClean="0"/>
              <a:t>, and (5) </a:t>
            </a:r>
            <a:r>
              <a:rPr lang="en-US" altLang="zh-CN" sz="2000" dirty="0" err="1" smtClean="0"/>
              <a:t>t_data.ctab</a:t>
            </a:r>
            <a:r>
              <a:rPr lang="zh-CN" altLang="en-US" sz="2000" dirty="0" smtClean="0"/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6963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5534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2689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4362" y="5021525"/>
            <a:ext cx="2514600" cy="214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714356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组装结果解读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107" y="2436458"/>
            <a:ext cx="880989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/>
              <a:t>GTF</a:t>
            </a:r>
            <a:r>
              <a:rPr lang="zh-CN" altLang="en-US" sz="1200" b="1" dirty="0" smtClean="0"/>
              <a:t>文件</a:t>
            </a:r>
            <a:r>
              <a:rPr lang="en-US" altLang="zh-CN" sz="1200" b="1" dirty="0" smtClean="0"/>
              <a:t>,</a:t>
            </a:r>
            <a:r>
              <a:rPr lang="zh-CN" altLang="en-US" sz="1200" b="1" dirty="0" smtClean="0"/>
              <a:t>记录组装的转录本信息</a:t>
            </a:r>
            <a:r>
              <a:rPr lang="en-US" altLang="zh-CN" sz="1200" b="1" dirty="0" smtClean="0"/>
              <a:t>,</a:t>
            </a:r>
            <a:r>
              <a:rPr lang="zh-CN" altLang="en-US" sz="1200" b="1" dirty="0" smtClean="0"/>
              <a:t>每列含义：</a:t>
            </a:r>
          </a:p>
          <a:p>
            <a:r>
              <a:rPr lang="en-US" altLang="zh-CN" sz="1200" b="1" dirty="0" err="1" smtClean="0"/>
              <a:t>seqname</a:t>
            </a:r>
            <a:r>
              <a:rPr lang="en-US" altLang="zh-CN" sz="1200" dirty="0" smtClean="0"/>
              <a:t>: </a:t>
            </a:r>
            <a:r>
              <a:rPr lang="zh-CN" altLang="en-US" sz="1200" dirty="0" smtClean="0"/>
              <a:t>染色体</a:t>
            </a:r>
            <a:r>
              <a:rPr lang="en-US" altLang="zh-CN" sz="1200" dirty="0" smtClean="0"/>
              <a:t>,</a:t>
            </a:r>
            <a:r>
              <a:rPr lang="en-US" altLang="zh-CN" sz="1200" dirty="0" err="1" smtClean="0"/>
              <a:t>contig</a:t>
            </a:r>
            <a:r>
              <a:rPr lang="en-US" altLang="zh-CN" sz="1200" dirty="0" smtClean="0"/>
              <a:t>, </a:t>
            </a:r>
            <a:r>
              <a:rPr lang="zh-CN" altLang="en-US" sz="1200" dirty="0" smtClean="0"/>
              <a:t>或 </a:t>
            </a:r>
            <a:r>
              <a:rPr lang="en-US" altLang="zh-CN" sz="1200" dirty="0" smtClean="0"/>
              <a:t>scaffold</a:t>
            </a:r>
          </a:p>
          <a:p>
            <a:r>
              <a:rPr lang="en-US" altLang="zh-CN" sz="1200" b="1" dirty="0" smtClean="0"/>
              <a:t>source</a:t>
            </a:r>
            <a:r>
              <a:rPr lang="en-US" altLang="zh-CN" sz="1200" dirty="0" smtClean="0"/>
              <a:t>: GTF</a:t>
            </a:r>
            <a:r>
              <a:rPr lang="zh-CN" altLang="en-US" sz="1200" dirty="0" smtClean="0"/>
              <a:t>文件的源文件。</a:t>
            </a:r>
          </a:p>
          <a:p>
            <a:r>
              <a:rPr lang="en-US" altLang="zh-CN" sz="1200" b="1" dirty="0" smtClean="0"/>
              <a:t>feature</a:t>
            </a:r>
            <a:r>
              <a:rPr lang="en-US" altLang="zh-CN" sz="1200" dirty="0" smtClean="0"/>
              <a:t>: </a:t>
            </a:r>
            <a:r>
              <a:rPr lang="zh-CN" altLang="en-US" sz="1200" dirty="0" smtClean="0"/>
              <a:t>特征类型；如：</a:t>
            </a:r>
            <a:r>
              <a:rPr lang="en-US" altLang="zh-CN" sz="1200" dirty="0" err="1" smtClean="0"/>
              <a:t>exon</a:t>
            </a:r>
            <a:r>
              <a:rPr lang="en-US" altLang="zh-CN" sz="1200" dirty="0" smtClean="0"/>
              <a:t>, transcript, mRNA, 5'UTR</a:t>
            </a:r>
            <a:r>
              <a:rPr lang="zh-CN" altLang="en-US" sz="1200" dirty="0" smtClean="0"/>
              <a:t>。</a:t>
            </a:r>
          </a:p>
          <a:p>
            <a:r>
              <a:rPr lang="en-US" altLang="zh-CN" sz="1200" b="1" dirty="0" smtClean="0"/>
              <a:t>start</a:t>
            </a:r>
            <a:r>
              <a:rPr lang="en-US" altLang="zh-CN" sz="1200" dirty="0" smtClean="0"/>
              <a:t>: </a:t>
            </a:r>
            <a:r>
              <a:rPr lang="zh-CN" altLang="en-US" sz="1200" dirty="0" smtClean="0"/>
              <a:t>开始位置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使用基于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的索引</a:t>
            </a:r>
          </a:p>
          <a:p>
            <a:r>
              <a:rPr lang="en-US" altLang="zh-CN" sz="1200" b="1" dirty="0" smtClean="0"/>
              <a:t>end</a:t>
            </a:r>
            <a:r>
              <a:rPr lang="en-US" altLang="zh-CN" sz="1200" dirty="0" smtClean="0"/>
              <a:t>: </a:t>
            </a:r>
            <a:r>
              <a:rPr lang="zh-CN" altLang="en-US" sz="1200" dirty="0" smtClean="0"/>
              <a:t>结束位置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使用基于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的索引</a:t>
            </a:r>
          </a:p>
          <a:p>
            <a:r>
              <a:rPr lang="en-US" altLang="zh-CN" sz="1200" b="1" dirty="0" smtClean="0"/>
              <a:t>score</a:t>
            </a:r>
            <a:r>
              <a:rPr lang="en-US" altLang="zh-CN" sz="1200" dirty="0" smtClean="0"/>
              <a:t>: </a:t>
            </a:r>
            <a:r>
              <a:rPr lang="zh-CN" altLang="en-US" sz="1200" dirty="0" smtClean="0"/>
              <a:t>组装的转录本的可信度分数。目前这个字段没有被使用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并且如果转录本 与</a:t>
            </a:r>
            <a:r>
              <a:rPr lang="en-US" altLang="zh-CN" sz="1200" dirty="0" smtClean="0"/>
              <a:t>a read alignment bundle</a:t>
            </a:r>
          </a:p>
          <a:p>
            <a:r>
              <a:rPr lang="zh-CN" altLang="en-US" sz="1200" dirty="0" smtClean="0"/>
              <a:t>有连接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则</a:t>
            </a:r>
            <a:r>
              <a:rPr lang="en-US" altLang="zh-CN" sz="1200" dirty="0" err="1" smtClean="0"/>
              <a:t>StringTie</a:t>
            </a:r>
            <a:r>
              <a:rPr lang="zh-CN" altLang="en-US" sz="1200" dirty="0" smtClean="0"/>
              <a:t>输出常数值</a:t>
            </a:r>
            <a:r>
              <a:rPr lang="en-US" altLang="zh-CN" sz="1200" dirty="0" smtClean="0"/>
              <a:t>1000</a:t>
            </a:r>
            <a:r>
              <a:rPr lang="zh-CN" altLang="en-US" sz="1200" dirty="0" smtClean="0"/>
              <a:t>。</a:t>
            </a:r>
          </a:p>
          <a:p>
            <a:r>
              <a:rPr lang="en-US" altLang="zh-CN" sz="1200" b="1" dirty="0" smtClean="0"/>
              <a:t>strand</a:t>
            </a:r>
            <a:r>
              <a:rPr lang="en-US" altLang="zh-CN" sz="1200" dirty="0" smtClean="0"/>
              <a:t>: </a:t>
            </a:r>
            <a:r>
              <a:rPr lang="zh-CN" altLang="en-US" sz="1200" dirty="0" smtClean="0"/>
              <a:t>正链： </a:t>
            </a:r>
            <a:r>
              <a:rPr lang="en-US" altLang="zh-CN" sz="1200" dirty="0" smtClean="0"/>
              <a:t>‘+’</a:t>
            </a:r>
            <a:r>
              <a:rPr lang="zh-CN" altLang="en-US" sz="1200" dirty="0" smtClean="0"/>
              <a:t>； 负链： </a:t>
            </a:r>
            <a:r>
              <a:rPr lang="en-US" altLang="zh-CN" sz="1200" dirty="0" smtClean="0"/>
              <a:t>'-'.</a:t>
            </a:r>
          </a:p>
          <a:p>
            <a:r>
              <a:rPr lang="en-US" altLang="zh-CN" sz="1200" b="1" dirty="0" smtClean="0"/>
              <a:t>frame</a:t>
            </a:r>
            <a:r>
              <a:rPr lang="en-US" altLang="zh-CN" sz="1200" dirty="0" smtClean="0"/>
              <a:t>: CDS</a:t>
            </a:r>
            <a:r>
              <a:rPr lang="zh-CN" altLang="en-US" sz="1200" dirty="0" smtClean="0"/>
              <a:t>特征的 </a:t>
            </a:r>
            <a:r>
              <a:rPr lang="en-US" altLang="zh-CN" sz="1200" dirty="0" smtClean="0"/>
              <a:t>Frame or phase </a:t>
            </a:r>
            <a:r>
              <a:rPr lang="zh-CN" altLang="en-US" sz="1200" dirty="0" smtClean="0"/>
              <a:t>。 </a:t>
            </a:r>
            <a:r>
              <a:rPr lang="en-US" altLang="zh-CN" sz="1200" dirty="0" err="1" smtClean="0"/>
              <a:t>StringTie</a:t>
            </a:r>
            <a:r>
              <a:rPr lang="zh-CN" altLang="en-US" sz="1200" dirty="0" smtClean="0"/>
              <a:t>不使用该字段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只记录一个</a:t>
            </a:r>
            <a:r>
              <a:rPr lang="en-US" altLang="zh-CN" sz="1200" dirty="0" smtClean="0"/>
              <a:t>"."</a:t>
            </a:r>
            <a:r>
              <a:rPr lang="zh-CN" altLang="en-US" sz="1200" dirty="0" smtClean="0"/>
              <a:t>。</a:t>
            </a:r>
          </a:p>
          <a:p>
            <a:r>
              <a:rPr lang="en-US" altLang="zh-CN" sz="1200" b="1" dirty="0" smtClean="0"/>
              <a:t>attributes</a:t>
            </a:r>
            <a:r>
              <a:rPr lang="en-US" altLang="zh-CN" sz="1200" dirty="0" smtClean="0"/>
              <a:t>:</a:t>
            </a:r>
          </a:p>
          <a:p>
            <a:pPr lvl="1"/>
            <a:r>
              <a:rPr lang="en-US" altLang="zh-CN" sz="1200" b="1" dirty="0" err="1" smtClean="0"/>
              <a:t>gene_id</a:t>
            </a:r>
            <a:r>
              <a:rPr lang="en-US" altLang="zh-CN" sz="1200" dirty="0" smtClean="0"/>
              <a:t>: A unique identifier for a single gene and its child transcript and </a:t>
            </a:r>
            <a:r>
              <a:rPr lang="en-US" altLang="zh-CN" sz="1200" dirty="0" err="1" smtClean="0"/>
              <a:t>exons</a:t>
            </a:r>
            <a:r>
              <a:rPr lang="en-US" altLang="zh-CN" sz="1200" dirty="0" smtClean="0"/>
              <a:t> based on the alignments' file name.</a:t>
            </a:r>
          </a:p>
          <a:p>
            <a:pPr lvl="1"/>
            <a:r>
              <a:rPr lang="en-US" altLang="zh-CN" sz="1200" b="1" dirty="0" err="1" smtClean="0"/>
              <a:t>transcript_id</a:t>
            </a:r>
            <a:r>
              <a:rPr lang="en-US" altLang="zh-CN" sz="1200" dirty="0" smtClean="0"/>
              <a:t>: A unique identifier for a single transcript and its child </a:t>
            </a:r>
            <a:r>
              <a:rPr lang="en-US" altLang="zh-CN" sz="1200" dirty="0" err="1" smtClean="0"/>
              <a:t>exons</a:t>
            </a:r>
            <a:r>
              <a:rPr lang="en-US" altLang="zh-CN" sz="1200" dirty="0" smtClean="0"/>
              <a:t> based on the alignments' file name.</a:t>
            </a:r>
          </a:p>
          <a:p>
            <a:pPr lvl="1"/>
            <a:r>
              <a:rPr lang="en-US" altLang="zh-CN" sz="1200" b="1" dirty="0" err="1" smtClean="0"/>
              <a:t>exon_number</a:t>
            </a:r>
            <a:r>
              <a:rPr lang="en-US" altLang="zh-CN" sz="1200" dirty="0" smtClean="0"/>
              <a:t>: A unique identifier for a single </a:t>
            </a:r>
            <a:r>
              <a:rPr lang="en-US" altLang="zh-CN" sz="1200" dirty="0" err="1" smtClean="0"/>
              <a:t>exon</a:t>
            </a:r>
            <a:r>
              <a:rPr lang="en-US" altLang="zh-CN" sz="1200" dirty="0" smtClean="0"/>
              <a:t>, starting from 1, within a given transcript.</a:t>
            </a:r>
          </a:p>
          <a:p>
            <a:pPr lvl="1"/>
            <a:r>
              <a:rPr lang="en-US" altLang="zh-CN" sz="1200" b="1" dirty="0" err="1" smtClean="0"/>
              <a:t>reference_id</a:t>
            </a:r>
            <a:r>
              <a:rPr lang="en-US" altLang="zh-CN" sz="1200" dirty="0" smtClean="0"/>
              <a:t>: The </a:t>
            </a:r>
            <a:r>
              <a:rPr lang="en-US" altLang="zh-CN" sz="1200" dirty="0" err="1" smtClean="0"/>
              <a:t>transcript_id</a:t>
            </a:r>
            <a:r>
              <a:rPr lang="en-US" altLang="zh-CN" sz="1200" dirty="0" smtClean="0"/>
              <a:t> in the reference annotation (optional) that the instance matched.</a:t>
            </a:r>
          </a:p>
          <a:p>
            <a:pPr lvl="1"/>
            <a:r>
              <a:rPr lang="en-US" altLang="zh-CN" sz="1200" b="1" dirty="0" err="1" smtClean="0"/>
              <a:t>ref_gene_id</a:t>
            </a:r>
            <a:r>
              <a:rPr lang="en-US" altLang="zh-CN" sz="1200" dirty="0" smtClean="0"/>
              <a:t>: The </a:t>
            </a:r>
            <a:r>
              <a:rPr lang="en-US" altLang="zh-CN" sz="1200" dirty="0" err="1" smtClean="0"/>
              <a:t>gene_id</a:t>
            </a:r>
            <a:r>
              <a:rPr lang="en-US" altLang="zh-CN" sz="1200" dirty="0" smtClean="0"/>
              <a:t> in the reference annotation (optional) that the instance matched.</a:t>
            </a:r>
          </a:p>
          <a:p>
            <a:pPr lvl="1"/>
            <a:r>
              <a:rPr lang="en-US" altLang="zh-CN" sz="1200" b="1" dirty="0" err="1" smtClean="0"/>
              <a:t>ref_gene_name</a:t>
            </a:r>
            <a:r>
              <a:rPr lang="en-US" altLang="zh-CN" sz="1200" dirty="0" smtClean="0"/>
              <a:t>: The </a:t>
            </a:r>
            <a:r>
              <a:rPr lang="en-US" altLang="zh-CN" sz="1200" dirty="0" err="1" smtClean="0"/>
              <a:t>gene_name</a:t>
            </a:r>
            <a:r>
              <a:rPr lang="en-US" altLang="zh-CN" sz="1200" dirty="0" smtClean="0"/>
              <a:t> in the reference annotation (optional) that the instance matched.</a:t>
            </a:r>
          </a:p>
          <a:p>
            <a:pPr lvl="1"/>
            <a:r>
              <a:rPr lang="en-US" altLang="zh-CN" sz="1200" b="1" dirty="0" err="1" smtClean="0"/>
              <a:t>cov</a:t>
            </a:r>
            <a:r>
              <a:rPr lang="en-US" altLang="zh-CN" sz="1200" dirty="0" smtClean="0"/>
              <a:t>: The average per-base coverage for the transcript or </a:t>
            </a:r>
            <a:r>
              <a:rPr lang="en-US" altLang="zh-CN" sz="1200" dirty="0" err="1" smtClean="0"/>
              <a:t>exon</a:t>
            </a:r>
            <a:r>
              <a:rPr lang="en-US" altLang="zh-CN" sz="1200" dirty="0" smtClean="0"/>
              <a:t>.</a:t>
            </a:r>
          </a:p>
          <a:p>
            <a:pPr lvl="1"/>
            <a:r>
              <a:rPr lang="en-US" altLang="zh-CN" sz="1200" b="1" dirty="0" smtClean="0"/>
              <a:t>FPKM</a:t>
            </a:r>
            <a:r>
              <a:rPr lang="en-US" altLang="zh-CN" sz="1200" dirty="0" smtClean="0"/>
              <a:t>: </a:t>
            </a:r>
            <a:r>
              <a:rPr lang="en-US" altLang="zh-CN" sz="1200" b="1" dirty="0" smtClean="0"/>
              <a:t>Fragments per </a:t>
            </a:r>
            <a:r>
              <a:rPr lang="en-US" altLang="zh-CN" sz="1200" b="1" dirty="0" err="1" smtClean="0"/>
              <a:t>kilobase</a:t>
            </a:r>
            <a:r>
              <a:rPr lang="en-US" altLang="zh-CN" sz="1200" b="1" dirty="0" smtClean="0"/>
              <a:t> of transcript per million read pairs</a:t>
            </a:r>
            <a:r>
              <a:rPr lang="en-US" altLang="zh-CN" sz="1200" dirty="0" smtClean="0"/>
              <a:t>. This is the number of pairs of reads aligning to this feature, normalized by the total number of fragments sequenced (in millions) and the length of the transcript (in </a:t>
            </a:r>
            <a:r>
              <a:rPr lang="en-US" altLang="zh-CN" sz="1200" dirty="0" err="1" smtClean="0"/>
              <a:t>kilobases</a:t>
            </a:r>
            <a:r>
              <a:rPr lang="en-US" altLang="zh-CN" sz="1200" dirty="0" smtClean="0"/>
              <a:t>).</a:t>
            </a:r>
          </a:p>
          <a:p>
            <a:pPr lvl="1"/>
            <a:r>
              <a:rPr lang="en-US" altLang="zh-CN" sz="1200" b="1" dirty="0" smtClean="0"/>
              <a:t>TPM</a:t>
            </a:r>
            <a:r>
              <a:rPr lang="en-US" altLang="zh-CN" sz="1200" dirty="0" smtClean="0"/>
              <a:t>: </a:t>
            </a:r>
            <a:r>
              <a:rPr lang="en-US" altLang="zh-CN" sz="1200" b="1" dirty="0" smtClean="0"/>
              <a:t>Transcripts per million</a:t>
            </a:r>
            <a:r>
              <a:rPr lang="en-US" altLang="zh-CN" sz="1200" dirty="0" smtClean="0"/>
              <a:t>. This is the number of transcripts from this particular gene normalized first by gene length, and then by sequencing depth (in millions) in the sample. A detailed explanation and a comparison of TPM and FPKM can be found </a:t>
            </a:r>
            <a:r>
              <a:rPr lang="en-US" altLang="zh-CN" sz="1200" dirty="0" smtClean="0">
                <a:hlinkClick r:id="rId2"/>
              </a:rPr>
              <a:t>here</a:t>
            </a:r>
            <a:r>
              <a:rPr lang="en-US" altLang="zh-CN" sz="1200" dirty="0" smtClean="0"/>
              <a:t>, and TPM was defined </a:t>
            </a:r>
            <a:r>
              <a:rPr lang="en-US" altLang="zh-CN" sz="1200" dirty="0" smtClean="0">
                <a:hlinkClick r:id="rId3"/>
              </a:rPr>
              <a:t>by B. Li and C. Dewey here</a:t>
            </a:r>
            <a:r>
              <a:rPr lang="en-US" altLang="zh-CN" sz="1200" dirty="0" smtClean="0"/>
              <a:t>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7852" y="1361831"/>
            <a:ext cx="8629650" cy="8636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87444" y="2643182"/>
            <a:ext cx="5045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hisat2</a:t>
            </a:r>
            <a:endParaRPr lang="zh-CN" altLang="en-US" sz="4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6200000">
            <a:off x="1789033" y="2837085"/>
            <a:ext cx="612326" cy="428628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571868" y="3605759"/>
            <a:ext cx="4357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hisat2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建立索引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hisat2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比对操作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hisat2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比对结果解读</a:t>
            </a:r>
            <a:endParaRPr lang="zh-CN" altLang="en-US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757948" y="3495368"/>
            <a:ext cx="3569110" cy="1474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/>
        </p:nvSpPr>
        <p:spPr>
          <a:xfrm rot="16200000">
            <a:off x="3342774" y="3739058"/>
            <a:ext cx="214314" cy="18475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6200000">
            <a:off x="3342774" y="4048622"/>
            <a:ext cx="214314" cy="18475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3342774" y="4362949"/>
            <a:ext cx="214314" cy="18475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16200000">
            <a:off x="3342774" y="4648701"/>
            <a:ext cx="214314" cy="18475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23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87444" y="2643182"/>
            <a:ext cx="5045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4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、差异基因分析</a:t>
            </a:r>
            <a:endParaRPr lang="zh-CN" altLang="en-US" sz="4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6200000">
            <a:off x="1789033" y="2837085"/>
            <a:ext cx="612326" cy="428628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571868" y="3605759"/>
            <a:ext cx="4357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Ballgown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差异基因分析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DEseq2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差异基因分析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757948" y="3495368"/>
            <a:ext cx="3569110" cy="1474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/>
        </p:nvSpPr>
        <p:spPr>
          <a:xfrm rot="16200000">
            <a:off x="3342774" y="3739058"/>
            <a:ext cx="214314" cy="18475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6200000">
            <a:off x="3342774" y="4048622"/>
            <a:ext cx="214314" cy="18475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23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714356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ballgown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差异基因分析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1165122" y="1643050"/>
            <a:ext cx="72267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4.1.1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安装</a:t>
            </a:r>
            <a:r>
              <a:rPr lang="zh-CN" altLang="en-US" sz="2000" dirty="0" smtClean="0"/>
              <a:t>并加载</a:t>
            </a:r>
            <a:r>
              <a:rPr lang="zh-CN" altLang="zh-CN" sz="2000" dirty="0" smtClean="0"/>
              <a:t>需要的</a:t>
            </a:r>
            <a:r>
              <a:rPr lang="en-US" altLang="zh-CN" sz="2000" dirty="0" smtClean="0"/>
              <a:t>R</a:t>
            </a:r>
            <a:r>
              <a:rPr lang="zh-CN" altLang="zh-CN" sz="2000" dirty="0" smtClean="0"/>
              <a:t>包</a:t>
            </a:r>
            <a:r>
              <a:rPr lang="zh-CN" altLang="en-US" sz="2000" dirty="0" smtClean="0"/>
              <a:t>（基于</a:t>
            </a:r>
            <a:r>
              <a:rPr lang="en-US" altLang="zh-CN" sz="2000" dirty="0" smtClean="0"/>
              <a:t>R 4.0.5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BiocManager</a:t>
            </a:r>
            <a:r>
              <a:rPr lang="en-US" altLang="zh-CN" sz="2000" dirty="0" smtClean="0"/>
              <a:t>::install("</a:t>
            </a:r>
            <a:r>
              <a:rPr lang="en-US" altLang="zh-CN" sz="2000" dirty="0" err="1" smtClean="0"/>
              <a:t>ballgown</a:t>
            </a:r>
            <a:r>
              <a:rPr lang="en-US" altLang="zh-CN" sz="2000" dirty="0" smtClean="0"/>
              <a:t>", force = TRUE)</a:t>
            </a:r>
          </a:p>
          <a:p>
            <a:r>
              <a:rPr lang="en-US" altLang="zh-CN" sz="2000" dirty="0" err="1" smtClean="0"/>
              <a:t>BiocManager</a:t>
            </a:r>
            <a:r>
              <a:rPr lang="en-US" altLang="zh-CN" sz="2000" dirty="0" smtClean="0"/>
              <a:t>::install("</a:t>
            </a:r>
            <a:r>
              <a:rPr lang="en-US" altLang="zh-CN" sz="2000" dirty="0" err="1" smtClean="0"/>
              <a:t>genefilter</a:t>
            </a:r>
            <a:r>
              <a:rPr lang="en-US" altLang="zh-CN" sz="2000" dirty="0" smtClean="0"/>
              <a:t>", force = TRUE )</a:t>
            </a:r>
          </a:p>
          <a:p>
            <a:r>
              <a:rPr lang="en-US" altLang="zh-CN" sz="2000" dirty="0" err="1" smtClean="0"/>
              <a:t>BiocManager</a:t>
            </a:r>
            <a:r>
              <a:rPr lang="en-US" altLang="zh-CN" sz="2000" dirty="0" smtClean="0"/>
              <a:t>::install("</a:t>
            </a:r>
            <a:r>
              <a:rPr lang="en-US" altLang="zh-CN" sz="2000" dirty="0" err="1" smtClean="0"/>
              <a:t>devtools</a:t>
            </a:r>
            <a:r>
              <a:rPr lang="en-US" altLang="zh-CN" sz="2000" dirty="0" smtClean="0"/>
              <a:t>", force = TRUE)</a:t>
            </a:r>
          </a:p>
          <a:p>
            <a:r>
              <a:rPr lang="en-US" altLang="zh-CN" sz="2000" dirty="0" err="1" smtClean="0"/>
              <a:t>BiocManager</a:t>
            </a:r>
            <a:r>
              <a:rPr lang="en-US" altLang="zh-CN" sz="2000" dirty="0" smtClean="0"/>
              <a:t>::install("</a:t>
            </a:r>
            <a:r>
              <a:rPr lang="en-US" altLang="zh-CN" sz="2000" dirty="0" err="1" smtClean="0"/>
              <a:t>dplyr</a:t>
            </a:r>
            <a:r>
              <a:rPr lang="en-US" altLang="zh-CN" sz="2000" dirty="0" smtClean="0"/>
              <a:t>", force = TRUE)</a:t>
            </a:r>
          </a:p>
          <a:p>
            <a:r>
              <a:rPr lang="en-US" altLang="zh-CN" sz="2000" dirty="0" err="1" smtClean="0"/>
              <a:t>devtools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install_github</a:t>
            </a:r>
            <a:r>
              <a:rPr lang="en-US" altLang="zh-CN" sz="2000" dirty="0" smtClean="0"/>
              <a:t>('</a:t>
            </a:r>
            <a:r>
              <a:rPr lang="en-US" altLang="zh-CN" sz="2000" dirty="0" err="1" smtClean="0"/>
              <a:t>alyssafrazee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RSkittleBrewer</a:t>
            </a:r>
            <a:r>
              <a:rPr lang="en-US" altLang="zh-CN" sz="2000" dirty="0" smtClean="0"/>
              <a:t>')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library(</a:t>
            </a:r>
            <a:r>
              <a:rPr lang="en-US" altLang="zh-CN" sz="2000" dirty="0" err="1" smtClean="0"/>
              <a:t>RSkittleBrewer</a:t>
            </a:r>
            <a:r>
              <a:rPr lang="en-US" altLang="zh-CN" sz="2000" dirty="0" smtClean="0"/>
              <a:t>)</a:t>
            </a:r>
            <a:endParaRPr lang="zh-CN" altLang="zh-CN" sz="2000" dirty="0" smtClean="0"/>
          </a:p>
          <a:p>
            <a:r>
              <a:rPr lang="en-US" altLang="zh-CN" sz="2000" dirty="0" smtClean="0"/>
              <a:t>library(</a:t>
            </a:r>
            <a:r>
              <a:rPr lang="en-US" altLang="zh-CN" sz="2000" dirty="0" err="1" smtClean="0"/>
              <a:t>ballgown</a:t>
            </a:r>
            <a:r>
              <a:rPr lang="en-US" altLang="zh-CN" sz="2000" dirty="0" smtClean="0"/>
              <a:t>)</a:t>
            </a:r>
            <a:endParaRPr lang="zh-CN" altLang="zh-CN" sz="2000" dirty="0" smtClean="0"/>
          </a:p>
          <a:p>
            <a:r>
              <a:rPr lang="en-US" altLang="zh-CN" sz="2000" dirty="0" smtClean="0"/>
              <a:t>library(</a:t>
            </a:r>
            <a:r>
              <a:rPr lang="en-US" altLang="zh-CN" sz="2000" dirty="0" err="1" smtClean="0"/>
              <a:t>genefilter</a:t>
            </a:r>
            <a:r>
              <a:rPr lang="en-US" altLang="zh-CN" sz="2000" dirty="0" smtClean="0"/>
              <a:t>)</a:t>
            </a:r>
            <a:endParaRPr lang="zh-CN" altLang="zh-CN" sz="2000" dirty="0" smtClean="0"/>
          </a:p>
          <a:p>
            <a:r>
              <a:rPr lang="en-US" altLang="zh-CN" sz="2000" dirty="0" smtClean="0"/>
              <a:t>library(</a:t>
            </a:r>
            <a:r>
              <a:rPr lang="en-US" altLang="zh-CN" sz="2000" dirty="0" err="1" smtClean="0"/>
              <a:t>dplyr</a:t>
            </a:r>
            <a:r>
              <a:rPr lang="en-US" altLang="zh-CN" sz="2000" dirty="0" smtClean="0"/>
              <a:t>)</a:t>
            </a:r>
            <a:endParaRPr lang="zh-CN" altLang="zh-CN" sz="2000" dirty="0" smtClean="0"/>
          </a:p>
          <a:p>
            <a:r>
              <a:rPr lang="en-US" altLang="zh-CN" sz="2000" dirty="0" smtClean="0"/>
              <a:t>library(</a:t>
            </a:r>
            <a:r>
              <a:rPr lang="en-US" altLang="zh-CN" sz="2000" dirty="0" err="1" smtClean="0"/>
              <a:t>devtools</a:t>
            </a:r>
            <a:r>
              <a:rPr lang="en-US" altLang="zh-CN" sz="2000" dirty="0" smtClean="0"/>
              <a:t>)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714356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ballgown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720969" y="1643050"/>
            <a:ext cx="84230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4.1.2</a:t>
            </a:r>
            <a:r>
              <a:rPr lang="zh-CN" altLang="en-US" sz="2000" dirty="0" smtClean="0"/>
              <a:t>、加载数据并进行差异基因分析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setwd</a:t>
            </a:r>
            <a:r>
              <a:rPr lang="en-US" altLang="zh-CN" sz="2000" dirty="0" smtClean="0"/>
              <a:t>("/home/c/2/hisat2/")   </a:t>
            </a:r>
            <a:r>
              <a:rPr lang="en-US" altLang="zh-CN" sz="1200" dirty="0" smtClean="0"/>
              <a:t>#</a:t>
            </a:r>
            <a:r>
              <a:rPr lang="zh-CN" altLang="zh-CN" sz="1200" dirty="0" smtClean="0"/>
              <a:t>设置</a:t>
            </a:r>
            <a:r>
              <a:rPr lang="en-US" altLang="zh-CN" sz="1200" dirty="0" smtClean="0"/>
              <a:t>R</a:t>
            </a:r>
            <a:r>
              <a:rPr lang="zh-CN" altLang="zh-CN" sz="1200" dirty="0" smtClean="0"/>
              <a:t>的工作路径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pheno_data</a:t>
            </a:r>
            <a:r>
              <a:rPr lang="en-US" altLang="zh-CN" sz="2000" dirty="0" smtClean="0"/>
              <a:t>&lt;-read.csv('/home/c/2/hisat2/</a:t>
            </a:r>
            <a:r>
              <a:rPr lang="en-US" altLang="zh-CN" sz="2000" dirty="0" err="1" smtClean="0"/>
              <a:t>chrX_data</a:t>
            </a:r>
            <a:r>
              <a:rPr lang="en-US" altLang="zh-CN" sz="2000" dirty="0" smtClean="0"/>
              <a:t>/geuvadis_phenodata.csv')</a:t>
            </a:r>
            <a:endParaRPr lang="zh-CN" altLang="zh-CN" sz="2000" dirty="0" smtClean="0"/>
          </a:p>
          <a:p>
            <a:r>
              <a:rPr lang="en-US" altLang="zh-CN" sz="1400" dirty="0" smtClean="0"/>
              <a:t>#</a:t>
            </a:r>
            <a:r>
              <a:rPr lang="zh-CN" altLang="zh-CN" sz="1400" dirty="0" smtClean="0"/>
              <a:t>表型数据读取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2000" dirty="0" err="1" smtClean="0"/>
              <a:t>bg_chrX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ballgown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dataDir</a:t>
            </a:r>
            <a:r>
              <a:rPr lang="en-US" altLang="zh-CN" sz="2000" dirty="0" smtClean="0"/>
              <a:t> = '/home/c/2/hisat2/SAM2/</a:t>
            </a:r>
            <a:r>
              <a:rPr lang="en-US" altLang="zh-CN" sz="2000" dirty="0" err="1" smtClean="0"/>
              <a:t>ballgown',samplePattern</a:t>
            </a:r>
            <a:r>
              <a:rPr lang="en-US" altLang="zh-CN" sz="2000" dirty="0" smtClean="0"/>
              <a:t> = 'ERR', </a:t>
            </a:r>
            <a:r>
              <a:rPr lang="en-US" altLang="zh-CN" sz="2000" dirty="0" err="1" smtClean="0"/>
              <a:t>pData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pheno_data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1200" dirty="0" smtClean="0"/>
              <a:t>#</a:t>
            </a:r>
            <a:r>
              <a:rPr lang="en-US" altLang="zh-CN" sz="1200" dirty="0" err="1" smtClean="0"/>
              <a:t>dataDir</a:t>
            </a:r>
            <a:r>
              <a:rPr lang="zh-CN" altLang="zh-CN" sz="1200" dirty="0" smtClean="0"/>
              <a:t>告知</a:t>
            </a:r>
            <a:r>
              <a:rPr lang="zh-CN" altLang="en-US" sz="1200" dirty="0" smtClean="0"/>
              <a:t>输入</a:t>
            </a:r>
            <a:r>
              <a:rPr lang="zh-CN" altLang="zh-CN" sz="1200" dirty="0" smtClean="0"/>
              <a:t>数据路径</a:t>
            </a:r>
            <a:r>
              <a:rPr lang="zh-CN" altLang="en-US" sz="1200" dirty="0" smtClean="0"/>
              <a:t>；</a:t>
            </a:r>
            <a:r>
              <a:rPr lang="en-US" altLang="zh-CN" sz="1200" dirty="0" err="1" smtClean="0"/>
              <a:t>samplePattern</a:t>
            </a:r>
            <a:r>
              <a:rPr lang="zh-CN" altLang="zh-CN" sz="1200" dirty="0" smtClean="0"/>
              <a:t>则</a:t>
            </a:r>
            <a:r>
              <a:rPr lang="zh-CN" altLang="en-US" sz="1200" dirty="0" smtClean="0"/>
              <a:t>指明样本前；</a:t>
            </a:r>
            <a:r>
              <a:rPr lang="en-US" altLang="zh-CN" sz="1200" dirty="0" err="1" smtClean="0"/>
              <a:t>pheno_data</a:t>
            </a:r>
            <a:r>
              <a:rPr lang="zh-CN" altLang="zh-CN" sz="1200" dirty="0" smtClean="0"/>
              <a:t>则指明样本数据的关系</a:t>
            </a:r>
            <a:r>
              <a:rPr lang="en-US" altLang="zh-CN" sz="1200" dirty="0" smtClean="0"/>
              <a:t>,</a:t>
            </a:r>
            <a:r>
              <a:rPr lang="zh-CN" altLang="zh-CN" sz="1200" dirty="0" smtClean="0"/>
              <a:t>这个里面第一列样本名需要和</a:t>
            </a:r>
            <a:r>
              <a:rPr lang="en-US" altLang="zh-CN" sz="1200" dirty="0" err="1" smtClean="0"/>
              <a:t>dataDir</a:t>
            </a:r>
            <a:r>
              <a:rPr lang="zh-CN" altLang="zh-CN" sz="1200" dirty="0" smtClean="0"/>
              <a:t>文件夹</a:t>
            </a:r>
            <a:r>
              <a:rPr lang="zh-CN" altLang="en-US" sz="1200" dirty="0" smtClean="0"/>
              <a:t>下</a:t>
            </a:r>
            <a:r>
              <a:rPr lang="zh-CN" altLang="zh-CN" sz="1200" dirty="0" smtClean="0"/>
              <a:t>样本名一样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否则</a:t>
            </a:r>
            <a:r>
              <a:rPr lang="zh-CN" altLang="zh-CN" sz="1200" dirty="0" smtClean="0"/>
              <a:t>会报错</a:t>
            </a:r>
            <a:endParaRPr lang="en-US" altLang="zh-CN" sz="1200" dirty="0" smtClean="0"/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/>
              <a:t>bg_chrX_filt</a:t>
            </a:r>
            <a:r>
              <a:rPr lang="en-US" altLang="zh-CN" sz="2000" dirty="0" smtClean="0"/>
              <a:t>=subset(</a:t>
            </a:r>
            <a:r>
              <a:rPr lang="en-US" altLang="zh-CN" sz="2000" dirty="0" err="1" smtClean="0"/>
              <a:t>bg_chrX,'rowVars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texpr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bg_chrX</a:t>
            </a:r>
            <a:r>
              <a:rPr lang="en-US" altLang="zh-CN" sz="2000" dirty="0" smtClean="0"/>
              <a:t>))&gt;1',genomesubset=TRUE)</a:t>
            </a:r>
          </a:p>
          <a:p>
            <a:r>
              <a:rPr lang="en-US" altLang="zh-CN" sz="1200" dirty="0" smtClean="0"/>
              <a:t>#</a:t>
            </a:r>
            <a:r>
              <a:rPr lang="zh-CN" altLang="zh-CN" sz="1200" dirty="0" smtClean="0"/>
              <a:t>滤掉低丰度的基因</a:t>
            </a:r>
            <a:r>
              <a:rPr lang="en-US" altLang="zh-CN" sz="1200" dirty="0" smtClean="0"/>
              <a:t>,</a:t>
            </a:r>
            <a:r>
              <a:rPr lang="zh-CN" altLang="zh-CN" sz="1200" dirty="0" smtClean="0"/>
              <a:t>这里选择过滤掉样本间差异少于一个转录本的数据</a:t>
            </a:r>
            <a:endParaRPr lang="en-US" altLang="zh-CN" sz="1200" dirty="0" smtClean="0"/>
          </a:p>
          <a:p>
            <a:endParaRPr lang="en-US" altLang="zh-CN" sz="20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178044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ballgown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720969" y="974853"/>
            <a:ext cx="84230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4.1.2</a:t>
            </a:r>
            <a:r>
              <a:rPr lang="zh-CN" altLang="en-US" sz="2000" dirty="0" smtClean="0"/>
              <a:t>、加载数据并进行差异基因分析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result_transcripts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stattest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bg_chrX_filt,feature</a:t>
            </a:r>
            <a:r>
              <a:rPr lang="en-US" altLang="zh-CN" sz="2000" dirty="0" smtClean="0"/>
              <a:t> = '</a:t>
            </a:r>
            <a:r>
              <a:rPr lang="en-US" altLang="zh-CN" sz="2000" dirty="0" err="1" smtClean="0"/>
              <a:t>transcript',covariate</a:t>
            </a:r>
            <a:r>
              <a:rPr lang="en-US" altLang="zh-CN" sz="2000" dirty="0" smtClean="0"/>
              <a:t> = '</a:t>
            </a:r>
            <a:r>
              <a:rPr lang="en-US" altLang="zh-CN" sz="2000" dirty="0" err="1" smtClean="0"/>
              <a:t>sex',adjustvars</a:t>
            </a:r>
            <a:r>
              <a:rPr lang="en-US" altLang="zh-CN" sz="2000" dirty="0" smtClean="0"/>
              <a:t> = c('population'), </a:t>
            </a:r>
            <a:r>
              <a:rPr lang="en-US" altLang="zh-CN" sz="2000" dirty="0" err="1" smtClean="0"/>
              <a:t>getFC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TRUE,meas</a:t>
            </a:r>
            <a:r>
              <a:rPr lang="en-US" altLang="zh-CN" sz="2000" dirty="0" smtClean="0"/>
              <a:t>='FPKM')</a:t>
            </a:r>
          </a:p>
          <a:p>
            <a:r>
              <a:rPr lang="en-US" altLang="zh-CN" sz="1200" dirty="0" smtClean="0"/>
              <a:t>#</a:t>
            </a:r>
            <a:r>
              <a:rPr lang="zh-CN" altLang="en-US" sz="1200" dirty="0" smtClean="0"/>
              <a:t>确认组间有差异的转录本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在这里我们比较</a:t>
            </a:r>
            <a:r>
              <a:rPr lang="en-US" altLang="zh-CN" sz="1200" dirty="0" smtClean="0"/>
              <a:t>male</a:t>
            </a:r>
            <a:r>
              <a:rPr lang="zh-CN" altLang="en-US" sz="1200" dirty="0" smtClean="0"/>
              <a:t>和</a:t>
            </a:r>
            <a:r>
              <a:rPr lang="en-US" altLang="zh-CN" sz="1200" dirty="0" err="1" smtClean="0"/>
              <a:t>famle</a:t>
            </a:r>
            <a:r>
              <a:rPr lang="zh-CN" altLang="en-US" sz="1200" dirty="0" smtClean="0"/>
              <a:t>之间的基因差异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指定的分析参数为</a:t>
            </a:r>
            <a:r>
              <a:rPr lang="en-US" altLang="zh-CN" sz="1200" dirty="0" smtClean="0"/>
              <a:t>"transcripts",</a:t>
            </a:r>
            <a:r>
              <a:rPr lang="zh-CN" altLang="en-US" sz="1200" dirty="0" smtClean="0"/>
              <a:t>主变量是</a:t>
            </a:r>
            <a:r>
              <a:rPr lang="en-US" altLang="zh-CN" sz="1200" dirty="0" smtClean="0"/>
              <a:t>"sex",</a:t>
            </a:r>
            <a:r>
              <a:rPr lang="zh-CN" altLang="en-US" sz="1200" dirty="0" smtClean="0"/>
              <a:t>修正变量是</a:t>
            </a:r>
            <a:r>
              <a:rPr lang="en-US" altLang="zh-CN" sz="1200" dirty="0" smtClean="0"/>
              <a:t>"</a:t>
            </a:r>
            <a:r>
              <a:rPr lang="en-US" altLang="zh-CN" sz="1200" dirty="0" err="1" smtClean="0"/>
              <a:t>population",getFC</a:t>
            </a:r>
            <a:r>
              <a:rPr lang="zh-CN" altLang="en-US" sz="1200" dirty="0" smtClean="0"/>
              <a:t>可以指定输出结果显示组间表达量的</a:t>
            </a:r>
            <a:r>
              <a:rPr lang="en-US" altLang="zh-CN" sz="1200" dirty="0" err="1" smtClean="0"/>
              <a:t>foldchange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差异转录本如下：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819398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676522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392086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6840" y="2813558"/>
            <a:ext cx="413766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8"/>
          <p:cNvSpPr txBox="1"/>
          <p:nvPr/>
        </p:nvSpPr>
        <p:spPr>
          <a:xfrm>
            <a:off x="345831" y="4670553"/>
            <a:ext cx="84230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result_genes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stattest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bg_chrX_filt,feature</a:t>
            </a:r>
            <a:r>
              <a:rPr lang="en-US" altLang="zh-CN" sz="2000" dirty="0" smtClean="0"/>
              <a:t>= ‘</a:t>
            </a:r>
            <a:r>
              <a:rPr lang="en-US" altLang="zh-CN" sz="2000" dirty="0" err="1" smtClean="0"/>
              <a:t>gene’,covariate</a:t>
            </a:r>
            <a:r>
              <a:rPr lang="en-US" altLang="zh-CN" sz="2000" dirty="0" smtClean="0"/>
              <a:t> = ‘</a:t>
            </a:r>
            <a:r>
              <a:rPr lang="en-US" altLang="zh-CN" sz="2000" dirty="0" err="1" smtClean="0"/>
              <a:t>sex’,adjustvars</a:t>
            </a:r>
            <a:r>
              <a:rPr lang="en-US" altLang="zh-CN" sz="2000" dirty="0" smtClean="0"/>
              <a:t> = c(‘population’), </a:t>
            </a:r>
            <a:r>
              <a:rPr lang="en-US" altLang="zh-CN" sz="2000" dirty="0" err="1" smtClean="0"/>
              <a:t>getFC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TRUE,meas</a:t>
            </a:r>
            <a:r>
              <a:rPr lang="en-US" altLang="zh-CN" sz="2000" dirty="0" smtClean="0"/>
              <a:t>=‘FPKM’)</a:t>
            </a:r>
            <a:endParaRPr lang="en-US" altLang="zh-CN" sz="1200" dirty="0" smtClean="0"/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差异基因如下：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5503" y="5838090"/>
            <a:ext cx="4256698" cy="96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4281" y="5355613"/>
            <a:ext cx="4257919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98916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ballgown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720969" y="895725"/>
            <a:ext cx="84230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4.1.2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、加载数据并进行差异基因分析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result_transcripts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data.frame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geneNames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ballgown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geneNames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bg_chrX_filt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),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geneIDs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ballgown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geneIDs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bg_chrX_filt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),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result_transcripts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为组间有差异的转录本添加基因名</a:t>
            </a:r>
            <a:endParaRPr lang="zh-CN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74027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59739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31295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20969" y="2709871"/>
            <a:ext cx="84230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result_transcripts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=arrange(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result_transcripts,pval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result_genes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=arrange(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result_genes,pval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按照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p-value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从小到大排序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write.csv(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result_transcripts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'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chrX_transcript_results.csv',row.names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=FALSE)</a:t>
            </a:r>
            <a:endParaRPr lang="zh-CN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write.csv(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result_genes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'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chrX_gene_results.csv',row.names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=FALSE)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把两个结果写入到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csv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文件中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diff_transcripts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=subset(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result_transcripts,result_transcripts$qval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&lt;0.05)</a:t>
            </a: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diff_genes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=subset(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result_genes,result_genes$qval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&lt;0.05)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write.csv(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diff_transcripts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'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diff_chrX_transcript.csv',row.names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=FALSE)</a:t>
            </a:r>
            <a:endParaRPr lang="zh-CN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write.csv(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diff_genes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'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diff_chrX_gene.csv',row.names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=FALSE)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从以上的输出中筛选出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值小于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0.05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transcripts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genes,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即性别间表达有差异的基因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178044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ballgown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720969" y="974853"/>
            <a:ext cx="8423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4.1.2</a:t>
            </a:r>
            <a:r>
              <a:rPr lang="zh-CN" altLang="en-US" sz="2000" dirty="0" smtClean="0"/>
              <a:t>、加载数据并进行差异基因分析</a:t>
            </a:r>
            <a:endParaRPr lang="en-US" altLang="zh-CN" sz="20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819398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676522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392086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20969" y="1505322"/>
            <a:ext cx="8423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查看</a:t>
            </a:r>
            <a:r>
              <a:rPr lang="en-US" altLang="zh-CN" sz="2000" dirty="0" smtClean="0"/>
              <a:t>diff_chrX_gene.csv</a:t>
            </a:r>
            <a:r>
              <a:rPr lang="zh-CN" altLang="en-US" sz="2000" dirty="0" smtClean="0"/>
              <a:t>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815" y="2107304"/>
            <a:ext cx="6221862" cy="293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689572" y="99084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4.2 DEseq2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差异基因分析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602418" y="1062947"/>
            <a:ext cx="84888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4.2.1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、数据准备：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DEseq2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使用的是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read count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矩阵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因此需要将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ballgown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中的文件转换成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read count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。转换由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prepDE.py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完成。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python2/3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prepDE.py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prepDE3.py,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http://ccb.jhu.edu/software/stringtie/dl/prepDE.py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放置在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stringtie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安装文件夹下。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python /home/c/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biosoft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/stringtie-1.2.3/prepDE.py -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./sam.txt -g gene_count.csv -t transcript_count.csv 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ballgown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格式转化成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read count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sam.txt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格式如下：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ERR188044  /home/c/2/hisat2/SAM2/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ballgown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/ERR188044/ERR188044_chrX.gtf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ERR188104  /home/c/2/hisat2/SAM2/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ballgown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/ERR188104/ERR188104_chrX.gtf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ERR188234  /home/c/2/hisat2/SAM2/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ballgown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/ERR188234/ERR188234_chrX.gtf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ERR188245  /home/c/2/hisat2/SAM2/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ballgown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/ERR188245/ERR188245_chrX.gtf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…………</a:t>
            </a: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结果文件为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gene_count.csv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transcript_count.csv,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内部为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count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56158" y="740438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341910" y="597562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056158" y="313126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251" y="5994911"/>
            <a:ext cx="778949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689572" y="602958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4.2 DEseq2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差异基因分析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630409" y="1972885"/>
            <a:ext cx="90081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4.2.2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相关包安装、调用（基于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 4.0.5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BiocManager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::install("DESeq2")</a:t>
            </a: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BiocManager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::install("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BiocParallel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", force = TRUE)   #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并行操作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install.packages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(c("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gplots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", "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amap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", "ggplot2"))</a:t>
            </a: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BiocManager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::install("</a:t>
            </a:r>
            <a:r>
              <a:rPr lang="en-US" altLang="zh-CN" sz="2000" dirty="0" err="1" smtClean="0"/>
              <a:t>RColorBrewer</a:t>
            </a:r>
            <a:r>
              <a:rPr lang="en-US" altLang="zh-CN" sz="2000" dirty="0" smtClean="0"/>
              <a:t>")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library(DESeq2)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library(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gplots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library(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amap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library(ggplot2)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library(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RColorBrewer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library(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BiocParallel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register(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MulticoreParam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(32)) # Use 32 cores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56158" y="1244312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341910" y="1101436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056158" y="817000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689572" y="248380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4.2 DEseq2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差异基因分析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602418" y="983651"/>
            <a:ext cx="854158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4.2.3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数据导入和分组信息设置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DESeq2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不支持无生物学重复的数据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而且输入数据必须是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read count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。因此可以使用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htseq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-count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stringtie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等软件输出的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count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setwd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("/home/c/2/hisat2/DESeq2/")     #set work directory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cs typeface="Times New Roman" pitchFamily="18" charset="0"/>
              </a:rPr>
              <a:t>data &lt;- </a:t>
            </a:r>
            <a:r>
              <a:rPr lang="en-US" altLang="zh-CN" sz="1600" dirty="0" err="1" smtClean="0">
                <a:cs typeface="Times New Roman" pitchFamily="18" charset="0"/>
              </a:rPr>
              <a:t>read.table</a:t>
            </a:r>
            <a:r>
              <a:rPr lang="en-US" altLang="zh-CN" sz="1600" dirty="0" smtClean="0">
                <a:cs typeface="Times New Roman" pitchFamily="18" charset="0"/>
              </a:rPr>
              <a:t>(“gene_count.csv”, sep = “,”, header = T, </a:t>
            </a:r>
            <a:r>
              <a:rPr lang="en-US" altLang="zh-CN" sz="1600" dirty="0" err="1" smtClean="0">
                <a:cs typeface="Times New Roman" pitchFamily="18" charset="0"/>
              </a:rPr>
              <a:t>row.names</a:t>
            </a:r>
            <a:r>
              <a:rPr lang="en-US" altLang="zh-CN" sz="1600" dirty="0" smtClean="0">
                <a:cs typeface="Times New Roman" pitchFamily="18" charset="0"/>
              </a:rPr>
              <a:t> = 1)    #</a:t>
            </a:r>
            <a:r>
              <a:rPr lang="zh-CN" altLang="en-US" sz="1600" dirty="0" smtClean="0">
                <a:cs typeface="Times New Roman" pitchFamily="18" charset="0"/>
              </a:rPr>
              <a:t>读入</a:t>
            </a:r>
            <a:r>
              <a:rPr lang="en-US" altLang="zh-CN" sz="1600" dirty="0" smtClean="0">
                <a:cs typeface="Times New Roman" pitchFamily="18" charset="0"/>
              </a:rPr>
              <a:t>count</a:t>
            </a:r>
            <a:r>
              <a:rPr lang="zh-CN" altLang="en-US" sz="1600" dirty="0" smtClean="0">
                <a:cs typeface="Times New Roman" pitchFamily="18" charset="0"/>
              </a:rPr>
              <a:t>数据文件 </a:t>
            </a:r>
            <a:r>
              <a:rPr lang="en-US" altLang="zh-CN" sz="1600" dirty="0" smtClean="0"/>
              <a:t>data &lt;- data &lt;- data[</a:t>
            </a:r>
            <a:r>
              <a:rPr lang="en-US" altLang="zh-CN" sz="1600" dirty="0" err="1" smtClean="0"/>
              <a:t>rowSums</a:t>
            </a:r>
            <a:r>
              <a:rPr lang="en-US" altLang="zh-CN" sz="1600" dirty="0" smtClean="0"/>
              <a:t>(data)&gt;2,]      # </a:t>
            </a:r>
            <a:r>
              <a:rPr lang="zh-CN" altLang="en-US" sz="1600" dirty="0" smtClean="0"/>
              <a:t>排除低表达量基因，过滤掉在多于两个样本中</a:t>
            </a:r>
            <a:r>
              <a:rPr lang="en-US" altLang="zh-CN" sz="1600" dirty="0" smtClean="0"/>
              <a:t>count&lt;1</a:t>
            </a:r>
            <a:r>
              <a:rPr lang="zh-CN" altLang="en-US" sz="1600" dirty="0" smtClean="0"/>
              <a:t>的数据；如果样本数多，这个数值可以适当增加，可以利用</a:t>
            </a:r>
            <a:r>
              <a:rPr lang="en-US" altLang="zh-CN" sz="1600" dirty="0" smtClean="0"/>
              <a:t>dim(data)</a:t>
            </a:r>
            <a:r>
              <a:rPr lang="zh-CN" altLang="en-US" sz="1600" dirty="0" smtClean="0"/>
              <a:t>查看数据量变化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condition &lt;- factor(c("male","male","female","female","male","female","female","male","male","female","male","female"), levels = c("male", "female"))    #</a:t>
            </a:r>
            <a:r>
              <a:rPr lang="zh-CN" altLang="en-US" sz="1600" dirty="0" smtClean="0"/>
              <a:t>分组信息</a:t>
            </a:r>
            <a:endParaRPr lang="en-US" altLang="zh-CN" sz="1600" dirty="0" smtClean="0"/>
          </a:p>
          <a:p>
            <a:r>
              <a:rPr lang="en-US" altLang="zh-CN" sz="1600" dirty="0" err="1" smtClean="0"/>
              <a:t>colData</a:t>
            </a:r>
            <a:r>
              <a:rPr lang="en-US" altLang="zh-CN" sz="1600" dirty="0" smtClean="0"/>
              <a:t> &lt;- </a:t>
            </a:r>
            <a:r>
              <a:rPr lang="en-US" altLang="zh-CN" sz="1600" dirty="0" err="1" smtClean="0"/>
              <a:t>data.frame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row.names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colnames</a:t>
            </a:r>
            <a:r>
              <a:rPr lang="en-US" altLang="zh-CN" sz="1600" dirty="0" smtClean="0"/>
              <a:t>(data), condition)</a:t>
            </a:r>
          </a:p>
          <a:p>
            <a:r>
              <a:rPr lang="en-US" altLang="zh-CN" sz="1600" dirty="0" err="1" smtClean="0"/>
              <a:t>dds</a:t>
            </a:r>
            <a:r>
              <a:rPr lang="en-US" altLang="zh-CN" sz="1600" dirty="0" smtClean="0"/>
              <a:t> &lt;- </a:t>
            </a:r>
            <a:r>
              <a:rPr lang="en-US" altLang="zh-CN" sz="1600" dirty="0" err="1" smtClean="0"/>
              <a:t>DESeqDataSetFromMatrix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countData</a:t>
            </a:r>
            <a:r>
              <a:rPr lang="en-US" altLang="zh-CN" sz="1600" dirty="0" smtClean="0"/>
              <a:t> = data, </a:t>
            </a:r>
            <a:r>
              <a:rPr lang="en-US" altLang="zh-CN" sz="1600" dirty="0" err="1" smtClean="0"/>
              <a:t>colData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colData</a:t>
            </a:r>
            <a:r>
              <a:rPr lang="en-US" altLang="zh-CN" sz="1600" dirty="0" smtClean="0"/>
              <a:t>, design = ~ condition)   #</a:t>
            </a:r>
            <a:r>
              <a:rPr lang="zh-CN" altLang="en-US" sz="1600" dirty="0" smtClean="0"/>
              <a:t>生成</a:t>
            </a:r>
            <a:r>
              <a:rPr lang="en-US" altLang="zh-CN" sz="1600" dirty="0" err="1" smtClean="0"/>
              <a:t>DESeqDataSet</a:t>
            </a:r>
            <a:r>
              <a:rPr lang="zh-CN" altLang="en-US" sz="1600" dirty="0" smtClean="0"/>
              <a:t>数据集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56158" y="889734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341910" y="746858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056158" y="462422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588" y="3300046"/>
            <a:ext cx="570071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689572" y="248380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4.2 DEseq2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差异基因分析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602418" y="983651"/>
            <a:ext cx="85415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4.2.4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差异基因分析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/>
              <a:t>dds</a:t>
            </a:r>
            <a:r>
              <a:rPr lang="en-US" altLang="zh-CN" sz="2000" dirty="0" smtClean="0"/>
              <a:t> &lt;- </a:t>
            </a:r>
            <a:r>
              <a:rPr lang="en-US" altLang="zh-CN" sz="2000" dirty="0" err="1" smtClean="0"/>
              <a:t>DESeq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dds</a:t>
            </a:r>
            <a:r>
              <a:rPr lang="en-US" altLang="zh-CN" sz="2000" dirty="0" smtClean="0"/>
              <a:t>) ## estimating size factors, dispersions, gene-wise dispersion; mean-dispersion relationship## final dispersion estimates ## fitting model and testing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NOTE:</a:t>
            </a:r>
          </a:p>
          <a:p>
            <a:r>
              <a:rPr lang="en-US" altLang="zh-CN" sz="2000" dirty="0" smtClean="0"/>
              <a:t>#</a:t>
            </a:r>
            <a:r>
              <a:rPr lang="en-US" altLang="zh-CN" sz="2000" dirty="0" err="1" smtClean="0"/>
              <a:t>dds</a:t>
            </a:r>
            <a:r>
              <a:rPr lang="en-US" altLang="zh-CN" sz="2000" dirty="0" smtClean="0"/>
              <a:t> &lt;-</a:t>
            </a:r>
            <a:r>
              <a:rPr lang="en-US" altLang="zh-CN" sz="2000" dirty="0" err="1" smtClean="0"/>
              <a:t>DESeq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dds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处理等同下面三个函数的处理过程</a:t>
            </a:r>
            <a:r>
              <a:rPr lang="en-US" altLang="zh-CN" sz="2000" dirty="0" smtClean="0"/>
              <a:t>:</a:t>
            </a:r>
          </a:p>
          <a:p>
            <a:r>
              <a:rPr lang="en-US" altLang="zh-CN" sz="2000" dirty="0" smtClean="0"/>
              <a:t>#</a:t>
            </a:r>
            <a:r>
              <a:rPr lang="en-US" altLang="zh-CN" sz="2000" dirty="0" err="1" smtClean="0"/>
              <a:t>dds</a:t>
            </a:r>
            <a:r>
              <a:rPr lang="en-US" altLang="zh-CN" sz="2000" dirty="0" smtClean="0"/>
              <a:t> &lt;-</a:t>
            </a:r>
            <a:r>
              <a:rPr lang="en-US" altLang="zh-CN" sz="2000" dirty="0" err="1" smtClean="0"/>
              <a:t>estimateSizeFactors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dds</a:t>
            </a:r>
            <a:r>
              <a:rPr lang="en-US" altLang="zh-CN" sz="2000" dirty="0" smtClean="0"/>
              <a:t>)         #</a:t>
            </a:r>
            <a:r>
              <a:rPr lang="zh-CN" altLang="en-US" sz="2000" dirty="0" smtClean="0"/>
              <a:t>样本数据标准化</a:t>
            </a:r>
            <a:endParaRPr lang="en-US" altLang="zh-CN" sz="2000" dirty="0" smtClean="0"/>
          </a:p>
          <a:p>
            <a:r>
              <a:rPr lang="en-US" altLang="zh-CN" sz="2000" dirty="0" smtClean="0"/>
              <a:t>#</a:t>
            </a:r>
            <a:r>
              <a:rPr lang="en-US" altLang="zh-CN" sz="2000" dirty="0" err="1" smtClean="0"/>
              <a:t>dds</a:t>
            </a:r>
            <a:r>
              <a:rPr lang="en-US" altLang="zh-CN" sz="2000" dirty="0" smtClean="0"/>
              <a:t> &lt;-</a:t>
            </a:r>
            <a:r>
              <a:rPr lang="en-US" altLang="zh-CN" sz="2000" dirty="0" err="1" smtClean="0"/>
              <a:t>estimateDispersions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dds</a:t>
            </a:r>
            <a:r>
              <a:rPr lang="en-US" altLang="zh-CN" sz="2000" dirty="0" smtClean="0"/>
              <a:t>)        #</a:t>
            </a:r>
            <a:r>
              <a:rPr lang="zh-CN" altLang="en-US" sz="2000" dirty="0" smtClean="0"/>
              <a:t>估计基因的离散程度</a:t>
            </a:r>
            <a:endParaRPr lang="en-US" altLang="zh-CN" sz="2000" dirty="0" smtClean="0"/>
          </a:p>
          <a:p>
            <a:r>
              <a:rPr lang="en-US" altLang="zh-CN" sz="2000" dirty="0" smtClean="0"/>
              <a:t>#</a:t>
            </a:r>
            <a:r>
              <a:rPr lang="en-US" altLang="zh-CN" sz="2000" dirty="0" err="1" smtClean="0"/>
              <a:t>dds</a:t>
            </a:r>
            <a:r>
              <a:rPr lang="en-US" altLang="zh-CN" sz="2000" dirty="0" smtClean="0"/>
              <a:t> &lt;-</a:t>
            </a:r>
            <a:r>
              <a:rPr lang="en-US" altLang="zh-CN" sz="2000" dirty="0" err="1" smtClean="0"/>
              <a:t>nbinomWaldTest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dds</a:t>
            </a:r>
            <a:r>
              <a:rPr lang="en-US" altLang="zh-CN" sz="2000" dirty="0" smtClean="0"/>
              <a:t>)              #</a:t>
            </a:r>
            <a:r>
              <a:rPr lang="zh-CN" altLang="en-US" sz="2000" dirty="0" smtClean="0"/>
              <a:t>差异表达分析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res &lt;- results(</a:t>
            </a:r>
            <a:r>
              <a:rPr lang="en-US" altLang="zh-CN" sz="2000" dirty="0" err="1" smtClean="0"/>
              <a:t>dds</a:t>
            </a:r>
            <a:r>
              <a:rPr lang="en-US" altLang="zh-CN" sz="2000" dirty="0" smtClean="0"/>
              <a:t>)                                   #</a:t>
            </a:r>
            <a:r>
              <a:rPr lang="zh-CN" altLang="en-US" sz="2000" dirty="0" smtClean="0"/>
              <a:t>差异基因结果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resordered</a:t>
            </a:r>
            <a:r>
              <a:rPr lang="en-US" altLang="zh-CN" sz="2000" dirty="0" smtClean="0"/>
              <a:t> &lt;- res[order(</a:t>
            </a:r>
            <a:r>
              <a:rPr lang="en-US" altLang="zh-CN" sz="2000" dirty="0" err="1" smtClean="0"/>
              <a:t>res$padj</a:t>
            </a:r>
            <a:r>
              <a:rPr lang="en-US" altLang="zh-CN" sz="2000" dirty="0" smtClean="0"/>
              <a:t>),]     #</a:t>
            </a:r>
            <a:r>
              <a:rPr lang="zh-CN" altLang="en-US" sz="2000" dirty="0" smtClean="0"/>
              <a:t>排序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write.table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resordered</a:t>
            </a:r>
            <a:r>
              <a:rPr lang="en-US" altLang="zh-CN" sz="2000" dirty="0" smtClean="0"/>
              <a:t>, file = “diff_express_gene.txt”)    #</a:t>
            </a:r>
            <a:r>
              <a:rPr lang="zh-CN" altLang="en-US" sz="2000" dirty="0" smtClean="0"/>
              <a:t>结果保存到文件</a:t>
            </a:r>
            <a:endParaRPr lang="en-US" altLang="zh-CN" sz="20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1056158" y="889734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341910" y="746858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056158" y="462422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714356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1.1 hisat2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软件安装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1165122" y="1643050"/>
            <a:ext cx="72267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## Download and install HISAT2</a:t>
            </a:r>
            <a:endParaRPr lang="zh-CN" altLang="zh-CN" sz="2000" dirty="0" smtClean="0"/>
          </a:p>
          <a:p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cd</a:t>
            </a:r>
            <a:r>
              <a:rPr lang="en-US" altLang="zh-CN" sz="2000" dirty="0" smtClean="0"/>
              <a:t> ~/</a:t>
            </a:r>
            <a:r>
              <a:rPr lang="en-US" altLang="zh-CN" sz="2000" dirty="0" err="1" smtClean="0"/>
              <a:t>biosoft</a:t>
            </a:r>
            <a:endParaRPr lang="zh-CN" altLang="zh-CN" sz="2000" dirty="0" smtClean="0"/>
          </a:p>
          <a:p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wget</a:t>
            </a:r>
            <a:r>
              <a:rPr lang="en-US" altLang="zh-CN" sz="2000" dirty="0" smtClean="0"/>
              <a:t> ftp://ftp.ccb.jhu.edu/pub/infphilo/hisat2/downloads/hisat2-2.0.4-Linux_x86_64.zip</a:t>
            </a:r>
            <a:endParaRPr lang="zh-CN" altLang="zh-CN" sz="2000" dirty="0" smtClean="0"/>
          </a:p>
          <a:p>
            <a:r>
              <a:rPr lang="en-US" altLang="zh-CN" sz="2000" dirty="0" smtClean="0"/>
              <a:t>$unzip hisat2-2.0.4-Linux_x86_64.zip</a:t>
            </a:r>
            <a:endParaRPr lang="zh-CN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4216" y="3633581"/>
            <a:ext cx="7226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## Download and install HISAT2</a:t>
            </a:r>
            <a:endParaRPr lang="zh-CN" altLang="zh-CN" sz="2000" dirty="0" smtClean="0"/>
          </a:p>
          <a:p>
            <a:r>
              <a:rPr lang="en-US" altLang="zh-CN" sz="2000" dirty="0" smtClean="0"/>
              <a:t>$vi ~/.</a:t>
            </a:r>
            <a:r>
              <a:rPr lang="en-US" altLang="zh-CN" sz="2000" dirty="0" err="1" smtClean="0"/>
              <a:t>bashrc</a:t>
            </a:r>
            <a:endParaRPr lang="zh-CN" altLang="zh-CN" sz="2000" dirty="0" smtClean="0"/>
          </a:p>
          <a:p>
            <a:r>
              <a:rPr lang="en-US" altLang="zh-CN" sz="2000" dirty="0" smtClean="0"/>
              <a:t>PATH="$PATH:/home/</a:t>
            </a:r>
            <a:r>
              <a:rPr lang="en-US" altLang="zh-CN" sz="2000" dirty="0" err="1" smtClean="0"/>
              <a:t>biosoft</a:t>
            </a:r>
            <a:r>
              <a:rPr lang="en-US" altLang="zh-CN" sz="2000" dirty="0" smtClean="0"/>
              <a:t>/hisat2-2.0.4/"</a:t>
            </a:r>
          </a:p>
          <a:p>
            <a:r>
              <a:rPr lang="en-US" altLang="zh-CN" sz="2000" dirty="0" smtClean="0"/>
              <a:t>$source ~/.</a:t>
            </a:r>
            <a:r>
              <a:rPr lang="en-US" altLang="zh-CN" sz="2000" dirty="0" err="1" smtClean="0"/>
              <a:t>bashrc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Then, enter hisat2 at the terminal.</a:t>
            </a:r>
            <a:endParaRPr lang="zh-CN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714356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作图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527538" y="1493581"/>
            <a:ext cx="81856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4.3.1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差异基因火山图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filter_up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&lt;- subset(res,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pvalue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&lt; 0.05 &amp; log2FoldChange &gt; 1) #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过滤上调基因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filter_down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&lt;- subset(res,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pvalue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&lt; 0.05 &amp; log2FoldChange &lt; -1) #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过滤下调基因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print(paste('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差异上调基因数量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: ',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nrow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filter_up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)))  #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打印上调基因数量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print(paste('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差异下调基因数量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: ',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nrow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filter_down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)))  #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打印下调基因数量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write.table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filter_up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 file=“filter_up_gene.txt”, quote = F)         #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保存文件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write.table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filter_down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 file="filter_down_gene.txt", quote = F)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df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read.table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diff_express_gene.txt",header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=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T,stringsAsFactor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= F)   #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读取差异表达基因数据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df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na.omit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df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   ##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绘图需要的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padj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列有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值，故删掉包含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的行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df$group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ifelse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(df$log2FoldChange&gt;=1&amp;df$padj&lt;=0.05,“Up”,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ifelse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(df$log2FoldChange&lt;=-1&amp;df$padj&lt;=0.05,“Down”,“Not sig”))   ##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设置上下调基因限定值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table(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df$group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   #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如果数量太多可以适当修正上面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logfoldchange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714356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作图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149469" y="1493581"/>
            <a:ext cx="8774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4.3.1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差异基因火山图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ggplot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df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,aes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(x=log2FoldChange,y = -log10(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padj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)))+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geom_point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aes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(color=group))+         #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绘制散点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scale_color_manual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(values = c(“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red”,“grey”,“blue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”),limit = c(‘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Up’,‘Not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sig’,“Down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”))+ #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定义点的颜色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theme_bw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base_size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= 20)+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ggtitle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("Volcano Plot")+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theme(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plot.title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element_text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(size=30,hjust = 0.5))+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coord_cartesian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xlim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= c(-5,5),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ylim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= c(0,75))</a:t>
            </a: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594" y="2958560"/>
            <a:ext cx="3884490" cy="390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929" y="5099538"/>
            <a:ext cx="3106409" cy="92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4923472" y="3992770"/>
            <a:ext cx="2954655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火山图太丑，为什么？？？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5661" y="3352793"/>
            <a:ext cx="2637448" cy="316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714356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作图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149469" y="1493581"/>
            <a:ext cx="87747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4.3.2 PCA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setwd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("/home/c/2/hisat2/DESeq2/")     #set work directory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library(ggplot2)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library(DESeq2)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mydata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&lt;-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read.table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("/home/c/2/hisat2/DESeq2/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gene_count.csv",header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=TRUE, sep =",") 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head(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mydata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[1,])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smpleNames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&lt;- c("ERR188044","ERR188104","ERR188234","ERR188245","ERR188257","ERR188273","ERR188337","ERR188383","ERR188401","ERR188428","ERR188454","ERR204916")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names(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mydata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)[2:13] &lt;-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smpleNames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countmatrix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&lt;-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as.matrix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mydata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[2:13])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rownames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countmatrix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) &lt;-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mydata$gene_id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save(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countmatrix,file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expr.Rdata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condition &lt;- factor(c("male","male","female","female","male","female","female","male","male","female","male","female"))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table2 &lt;-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data.frame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(name =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smpleNames,condition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dds2 &lt;-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DESeqDataSetFromMatrix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countmatrix,colData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=table2,design =~condition)  </a:t>
            </a: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714356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作图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149469" y="1493581"/>
            <a:ext cx="8774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4.3.2 PCA</a:t>
            </a: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rld1&lt;-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rlog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(dds2)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data1 &lt;-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plotPCA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(rld1,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intgroup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=c("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condition","name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"),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returnData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=TRUE)  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percentVar1 &lt;- round(100 *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(data1, "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percentVar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"))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p1&lt;-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ggplot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(data1,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aes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(PC1, PC2, color=name)) +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geom_text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aes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(label =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rownames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(data1)))+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geom_point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(size=3) +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xlab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(paste0("PC1: ",percentVar1[1],"% variance")) +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ylab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(paste0("PC2: ",percentVar1[2],"% variance"))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p1</a:t>
            </a: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9224" y="1550464"/>
            <a:ext cx="5053013" cy="507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522" y="4521413"/>
            <a:ext cx="1577975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组合 12"/>
          <p:cNvGrpSpPr/>
          <p:nvPr/>
        </p:nvGrpSpPr>
        <p:grpSpPr>
          <a:xfrm>
            <a:off x="2939767" y="1785311"/>
            <a:ext cx="3833333" cy="4898676"/>
            <a:chOff x="2939767" y="1785311"/>
            <a:chExt cx="3833333" cy="4898676"/>
          </a:xfrm>
        </p:grpSpPr>
        <p:sp>
          <p:nvSpPr>
            <p:cNvPr id="9" name="椭圆 8"/>
            <p:cNvSpPr/>
            <p:nvPr/>
          </p:nvSpPr>
          <p:spPr>
            <a:xfrm rot="20571065">
              <a:off x="2939767" y="1785311"/>
              <a:ext cx="3833333" cy="923826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738080">
              <a:off x="1555599" y="3841924"/>
              <a:ext cx="3833333" cy="923826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4295413" flipV="1">
              <a:off x="4491777" y="3350610"/>
              <a:ext cx="2809250" cy="1040584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3738080">
              <a:off x="3018325" y="4305408"/>
              <a:ext cx="3833333" cy="923826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714356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1165122" y="1643050"/>
            <a:ext cx="7226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、利用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hisat-stringtie-ballgown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DESeq2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重复本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中步骤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714356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1.2 hisat2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1155791" y="1950960"/>
            <a:ext cx="722670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hisat2</a:t>
            </a:r>
            <a:r>
              <a:rPr lang="zh-CN" altLang="zh-CN" sz="2000" dirty="0" smtClean="0"/>
              <a:t>用法：</a:t>
            </a:r>
            <a:endParaRPr lang="en-US" altLang="zh-CN" sz="2000" dirty="0" smtClean="0"/>
          </a:p>
          <a:p>
            <a:r>
              <a:rPr lang="en-US" altLang="zh-CN" sz="2000" dirty="0" smtClean="0"/>
              <a:t>hisat2 [options]* -x {-1 -2 | -U | –</a:t>
            </a:r>
            <a:r>
              <a:rPr lang="en-US" altLang="zh-CN" sz="2000" dirty="0" err="1" smtClean="0"/>
              <a:t>sra</a:t>
            </a:r>
            <a:r>
              <a:rPr lang="en-US" altLang="zh-CN" sz="2000" dirty="0" smtClean="0"/>
              <a:t>-acc } [-S ]</a:t>
            </a:r>
          </a:p>
          <a:p>
            <a:endParaRPr lang="zh-CN" altLang="zh-CN" sz="2000" dirty="0" smtClean="0"/>
          </a:p>
          <a:p>
            <a:r>
              <a:rPr lang="en-US" altLang="zh-CN" sz="2000" dirty="0" smtClean="0"/>
              <a:t>hisat2</a:t>
            </a:r>
            <a:r>
              <a:rPr lang="zh-CN" altLang="zh-CN" sz="2000" dirty="0" smtClean="0"/>
              <a:t>主要参数：</a:t>
            </a:r>
          </a:p>
          <a:p>
            <a:r>
              <a:rPr lang="en-US" altLang="zh-CN" sz="2000" dirty="0" smtClean="0"/>
              <a:t>-x </a:t>
            </a:r>
            <a:r>
              <a:rPr lang="zh-CN" altLang="zh-CN" sz="2000" dirty="0" smtClean="0"/>
              <a:t>：参考基因组索引文件的前缀。</a:t>
            </a:r>
          </a:p>
          <a:p>
            <a:r>
              <a:rPr lang="en-US" altLang="zh-CN" sz="2000" dirty="0" smtClean="0"/>
              <a:t>-1 </a:t>
            </a:r>
            <a:r>
              <a:rPr lang="zh-CN" altLang="zh-CN" sz="2000" dirty="0" smtClean="0"/>
              <a:t>：双端测序结果的第一个文件。若有多组数据</a:t>
            </a:r>
            <a:r>
              <a:rPr lang="en-US" altLang="zh-CN" sz="2000" dirty="0" smtClean="0"/>
              <a:t>,</a:t>
            </a:r>
            <a:r>
              <a:rPr lang="zh-CN" altLang="zh-CN" sz="2000" dirty="0" smtClean="0"/>
              <a:t>使用逗号将文件分隔。</a:t>
            </a:r>
            <a:r>
              <a:rPr lang="en-US" altLang="zh-CN" sz="2000" dirty="0" smtClean="0"/>
              <a:t>Reads</a:t>
            </a:r>
            <a:r>
              <a:rPr lang="zh-CN" altLang="zh-CN" sz="2000" dirty="0" smtClean="0"/>
              <a:t>的长度可以不一致。</a:t>
            </a:r>
          </a:p>
          <a:p>
            <a:r>
              <a:rPr lang="en-US" altLang="zh-CN" sz="2000" dirty="0" smtClean="0"/>
              <a:t>-2 </a:t>
            </a:r>
            <a:r>
              <a:rPr lang="zh-CN" altLang="zh-CN" sz="2000" dirty="0" smtClean="0"/>
              <a:t>：双端测序结果的第二个文件。若有多组数据</a:t>
            </a:r>
            <a:r>
              <a:rPr lang="en-US" altLang="zh-CN" sz="2000" dirty="0" smtClean="0"/>
              <a:t>,</a:t>
            </a:r>
            <a:r>
              <a:rPr lang="zh-CN" altLang="zh-CN" sz="2000" dirty="0" smtClean="0"/>
              <a:t>使用逗号将文件分隔</a:t>
            </a:r>
            <a:r>
              <a:rPr lang="en-US" altLang="zh-CN" sz="2000" dirty="0" smtClean="0"/>
              <a:t>,</a:t>
            </a:r>
            <a:r>
              <a:rPr lang="zh-CN" altLang="zh-CN" sz="2000" dirty="0" smtClean="0"/>
              <a:t>并且文件顺序要和</a:t>
            </a:r>
            <a:r>
              <a:rPr lang="en-US" altLang="zh-CN" sz="2000" dirty="0" smtClean="0"/>
              <a:t>-1</a:t>
            </a:r>
            <a:r>
              <a:rPr lang="zh-CN" altLang="zh-CN" sz="2000" dirty="0" smtClean="0"/>
              <a:t>参数对应。</a:t>
            </a:r>
            <a:r>
              <a:rPr lang="en-US" altLang="zh-CN" sz="2000" dirty="0" smtClean="0"/>
              <a:t>Reads</a:t>
            </a:r>
            <a:r>
              <a:rPr lang="zh-CN" altLang="zh-CN" sz="2000" dirty="0" smtClean="0"/>
              <a:t>的长度可以不一致。</a:t>
            </a:r>
          </a:p>
          <a:p>
            <a:r>
              <a:rPr lang="en-US" altLang="zh-CN" sz="2000" dirty="0" smtClean="0"/>
              <a:t>-S </a:t>
            </a:r>
            <a:r>
              <a:rPr lang="zh-CN" altLang="zh-CN" sz="2000" dirty="0" smtClean="0"/>
              <a:t>：指定输出的</a:t>
            </a:r>
            <a:r>
              <a:rPr lang="en-US" altLang="zh-CN" sz="2000" dirty="0" smtClean="0"/>
              <a:t>SAM</a:t>
            </a:r>
            <a:r>
              <a:rPr lang="zh-CN" altLang="zh-CN" sz="2000" dirty="0" smtClean="0"/>
              <a:t>文件。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714356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建立索引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1165122" y="1643050"/>
            <a:ext cx="722670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smtClean="0"/>
              <a:t>建立索引：</a:t>
            </a:r>
            <a:r>
              <a:rPr lang="en-US" altLang="zh-CN" sz="2000" dirty="0" smtClean="0"/>
              <a:t> </a:t>
            </a:r>
            <a:br>
              <a:rPr lang="en-US" altLang="zh-CN" sz="2000" dirty="0" smtClean="0"/>
            </a:br>
            <a:r>
              <a:rPr lang="en-US" altLang="zh-CN" sz="2000" dirty="0" smtClean="0"/>
              <a:t>hisat2</a:t>
            </a:r>
            <a:r>
              <a:rPr lang="zh-CN" altLang="zh-CN" sz="2000" dirty="0" smtClean="0"/>
              <a:t>同</a:t>
            </a:r>
            <a:r>
              <a:rPr lang="en-US" altLang="zh-CN" sz="2000" dirty="0" smtClean="0"/>
              <a:t>tophat2</a:t>
            </a:r>
            <a:r>
              <a:rPr lang="zh-CN" altLang="zh-CN" sz="2000" dirty="0" smtClean="0"/>
              <a:t>一样</a:t>
            </a:r>
            <a:r>
              <a:rPr lang="en-US" altLang="zh-CN" sz="2000" dirty="0" smtClean="0"/>
              <a:t>,</a:t>
            </a:r>
            <a:r>
              <a:rPr lang="zh-CN" altLang="zh-CN" sz="2000" dirty="0" smtClean="0"/>
              <a:t>比对之前需要建立索引：</a:t>
            </a:r>
            <a:endParaRPr lang="en-US" altLang="zh-CN" sz="2000" dirty="0" smtClean="0"/>
          </a:p>
          <a:p>
            <a:r>
              <a:rPr lang="zh-CN" altLang="zh-CN" sz="2000" dirty="0" smtClean="0"/>
              <a:t>首先提取</a:t>
            </a:r>
            <a:r>
              <a:rPr lang="en-US" altLang="zh-CN" sz="2000" dirty="0" err="1" smtClean="0"/>
              <a:t>gtf</a:t>
            </a:r>
            <a:r>
              <a:rPr lang="zh-CN" altLang="zh-CN" sz="2000" dirty="0" smtClean="0"/>
              <a:t>文件中的剪切位点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splicing site</a:t>
            </a:r>
            <a:r>
              <a:rPr lang="zh-CN" altLang="en-US" sz="2000" dirty="0" smtClean="0"/>
              <a:t>）</a:t>
            </a:r>
            <a:r>
              <a:rPr lang="zh-CN" altLang="zh-CN" sz="2000" dirty="0" smtClean="0"/>
              <a:t>和外显子位置：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extract_splice_sites.py ./</a:t>
            </a:r>
            <a:r>
              <a:rPr lang="en-US" altLang="zh-CN" sz="2000" dirty="0" err="1" smtClean="0"/>
              <a:t>chrX_data</a:t>
            </a:r>
            <a:r>
              <a:rPr lang="en-US" altLang="zh-CN" sz="2000" dirty="0" smtClean="0"/>
              <a:t>/genes/chrX.gtf &gt; chrX.for.hisat2.ss </a:t>
            </a:r>
            <a:br>
              <a:rPr lang="en-US" altLang="zh-CN" sz="2000" dirty="0" smtClean="0"/>
            </a:br>
            <a:r>
              <a:rPr lang="en-US" altLang="zh-CN" sz="2000" dirty="0" smtClean="0"/>
              <a:t>extract_exons.py ./</a:t>
            </a:r>
            <a:r>
              <a:rPr lang="en-US" altLang="zh-CN" sz="2000" dirty="0" err="1" smtClean="0"/>
              <a:t>chrX_data</a:t>
            </a:r>
            <a:r>
              <a:rPr lang="en-US" altLang="zh-CN" sz="2000" dirty="0" smtClean="0"/>
              <a:t>/genes/chrX.gtf &gt; chrX.for.hisat2.exon </a:t>
            </a:r>
            <a:endParaRPr lang="zh-CN" altLang="zh-CN" sz="2000" dirty="0" smtClean="0"/>
          </a:p>
          <a:p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hisat2-build</a:t>
            </a:r>
            <a:r>
              <a:rPr lang="zh-CN" altLang="zh-CN" sz="2000" dirty="0" smtClean="0"/>
              <a:t>建立索引：</a:t>
            </a:r>
            <a:r>
              <a:rPr lang="en-US" altLang="zh-CN" sz="2000" dirty="0" smtClean="0"/>
              <a:t> </a:t>
            </a:r>
            <a:br>
              <a:rPr lang="en-US" altLang="zh-CN" sz="2000" dirty="0" smtClean="0"/>
            </a:br>
            <a:r>
              <a:rPr lang="en-US" altLang="zh-CN" sz="2000" dirty="0" smtClean="0"/>
              <a:t>hisat2-build -p 30 --</a:t>
            </a:r>
            <a:r>
              <a:rPr lang="en-US" altLang="zh-CN" sz="2000" dirty="0" err="1" smtClean="0"/>
              <a:t>ss</a:t>
            </a:r>
            <a:r>
              <a:rPr lang="en-US" altLang="zh-CN" sz="2000" dirty="0" smtClean="0"/>
              <a:t> chrX.for.hisat2.ss --</a:t>
            </a:r>
            <a:r>
              <a:rPr lang="en-US" altLang="zh-CN" sz="2000" dirty="0" err="1" smtClean="0"/>
              <a:t>exon</a:t>
            </a:r>
            <a:r>
              <a:rPr lang="en-US" altLang="zh-CN" sz="2000" dirty="0" smtClean="0"/>
              <a:t> chrX.for.hisat2.exon </a:t>
            </a:r>
            <a:r>
              <a:rPr lang="en-US" altLang="zh-CN" sz="2000" dirty="0" err="1" smtClean="0"/>
              <a:t>chrX.fa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chrXindex</a:t>
            </a:r>
            <a:r>
              <a:rPr lang="en-US" altLang="zh-CN" sz="2000" dirty="0" smtClean="0"/>
              <a:t> </a:t>
            </a:r>
          </a:p>
          <a:p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Note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zh-CN" sz="2000" dirty="0" smtClean="0"/>
              <a:t>如果电脑内存</a:t>
            </a:r>
            <a:r>
              <a:rPr lang="en-US" altLang="zh-CN" sz="2000" dirty="0" smtClean="0"/>
              <a:t>&lt;200G,</a:t>
            </a:r>
            <a:r>
              <a:rPr lang="zh-CN" altLang="zh-CN" sz="2000" dirty="0" smtClean="0"/>
              <a:t>那么可以不用</a:t>
            </a:r>
            <a:r>
              <a:rPr lang="en-US" altLang="zh-CN" sz="2000" dirty="0" smtClean="0"/>
              <a:t>--</a:t>
            </a:r>
            <a:r>
              <a:rPr lang="en-US" altLang="zh-CN" sz="2000" dirty="0" err="1" smtClean="0"/>
              <a:t>ss</a:t>
            </a:r>
            <a:r>
              <a:rPr lang="en-US" altLang="zh-CN" sz="2000" dirty="0" smtClean="0"/>
              <a:t>/--</a:t>
            </a:r>
            <a:r>
              <a:rPr lang="en-US" altLang="zh-CN" sz="2000" dirty="0" err="1" smtClean="0"/>
              <a:t>exon</a:t>
            </a:r>
            <a:r>
              <a:rPr lang="zh-CN" altLang="zh-CN" sz="2000" dirty="0" smtClean="0"/>
              <a:t>参数</a:t>
            </a:r>
            <a:r>
              <a:rPr lang="en-US" altLang="zh-CN" sz="2000" dirty="0" smtClean="0"/>
              <a:t>,</a:t>
            </a:r>
            <a:r>
              <a:rPr lang="zh-CN" altLang="zh-CN" sz="2000" dirty="0" smtClean="0"/>
              <a:t>但是在比对的时候需要加</a:t>
            </a:r>
            <a:r>
              <a:rPr lang="en-US" altLang="zh-CN" sz="2000" dirty="0" smtClean="0"/>
              <a:t>--known-</a:t>
            </a:r>
            <a:r>
              <a:rPr lang="en-US" altLang="zh-CN" sz="2000" dirty="0" err="1" smtClean="0"/>
              <a:t>splicesite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infile</a:t>
            </a:r>
            <a:r>
              <a:rPr lang="zh-CN" altLang="zh-CN" sz="2000" dirty="0" smtClean="0"/>
              <a:t>参数。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714356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建立索引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937" y="1536441"/>
            <a:ext cx="75215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714356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1.4 hisat2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比对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1314412" y="1643050"/>
            <a:ext cx="61034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hisat2 </a:t>
            </a:r>
            <a:r>
              <a:rPr lang="en-US" altLang="zh-CN" sz="2000" dirty="0" smtClean="0">
                <a:solidFill>
                  <a:srgbClr val="FF0000"/>
                </a:solidFill>
              </a:rPr>
              <a:t>-p </a:t>
            </a:r>
            <a:r>
              <a:rPr lang="en-US" altLang="zh-CN" sz="2000" dirty="0" smtClean="0"/>
              <a:t>4 -x </a:t>
            </a:r>
            <a:r>
              <a:rPr lang="en-US" altLang="zh-CN" sz="2000" dirty="0" err="1" smtClean="0"/>
              <a:t>chrX_data</a:t>
            </a:r>
            <a:r>
              <a:rPr lang="en-US" altLang="zh-CN" sz="2000" dirty="0" smtClean="0"/>
              <a:t>/indexes/</a:t>
            </a:r>
            <a:r>
              <a:rPr lang="en-US" altLang="zh-CN" sz="2000" dirty="0" err="1" smtClean="0"/>
              <a:t>chrX_tran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-1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chrX_data</a:t>
            </a:r>
            <a:r>
              <a:rPr lang="en-US" altLang="zh-CN" sz="2000" dirty="0" smtClean="0"/>
              <a:t>/samples/ERR188044_chrX_1.fastq.gz </a:t>
            </a:r>
            <a:r>
              <a:rPr lang="en-US" altLang="zh-CN" sz="2000" dirty="0" smtClean="0">
                <a:solidFill>
                  <a:srgbClr val="FF0000"/>
                </a:solidFill>
              </a:rPr>
              <a:t>-2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chrX_data</a:t>
            </a:r>
            <a:r>
              <a:rPr lang="en-US" altLang="zh-CN" sz="2000" dirty="0" smtClean="0"/>
              <a:t>/samples/ERR188044_chrX_2.fastq.gz </a:t>
            </a:r>
            <a:r>
              <a:rPr lang="en-US" altLang="zh-CN" sz="2000" dirty="0" smtClean="0">
                <a:solidFill>
                  <a:srgbClr val="FF0000"/>
                </a:solidFill>
              </a:rPr>
              <a:t>-S</a:t>
            </a:r>
            <a:r>
              <a:rPr lang="en-US" altLang="zh-CN" sz="2000" dirty="0" smtClean="0"/>
              <a:t> SAM/ERR188044_chrX.sam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9015" y="3191069"/>
            <a:ext cx="5998540" cy="228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8"/>
          <p:cNvSpPr txBox="1"/>
          <p:nvPr/>
        </p:nvSpPr>
        <p:spPr>
          <a:xfrm>
            <a:off x="1392167" y="5471711"/>
            <a:ext cx="610342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个样本修改文件名称即可获得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sam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468180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1.4 hisat2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比对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1314411" y="1361706"/>
            <a:ext cx="745152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或者利用类似如下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脚本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自动比对：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/>
              <a:t>#! /bin/bash</a:t>
            </a:r>
            <a:endParaRPr lang="zh-CN" altLang="zh-CN" sz="2000" dirty="0" smtClean="0"/>
          </a:p>
          <a:p>
            <a:r>
              <a:rPr lang="en-US" altLang="zh-CN" sz="2000" dirty="0" smtClean="0"/>
              <a:t># run some hisat2 alignments </a:t>
            </a:r>
            <a:endParaRPr lang="zh-CN" altLang="zh-CN" sz="2000" dirty="0" smtClean="0"/>
          </a:p>
          <a:p>
            <a:r>
              <a:rPr lang="en-US" altLang="zh-CN" sz="2000" dirty="0" smtClean="0"/>
              <a:t>while read line</a:t>
            </a:r>
            <a:endParaRPr lang="zh-CN" altLang="zh-CN" sz="2000" dirty="0" smtClean="0"/>
          </a:p>
          <a:p>
            <a:r>
              <a:rPr lang="en-US" altLang="zh-CN" sz="2000" dirty="0" smtClean="0"/>
              <a:t>do</a:t>
            </a:r>
            <a:endParaRPr lang="zh-CN" altLang="zh-CN" sz="2000" dirty="0" smtClean="0"/>
          </a:p>
          <a:p>
            <a:r>
              <a:rPr lang="en-US" altLang="zh-CN" sz="2000" dirty="0" smtClean="0"/>
              <a:t>reads1=${line}_1.fastq.gz</a:t>
            </a:r>
            <a:endParaRPr lang="zh-CN" altLang="zh-CN" sz="2000" dirty="0" smtClean="0"/>
          </a:p>
          <a:p>
            <a:r>
              <a:rPr lang="en-US" altLang="zh-CN" sz="2000" dirty="0" smtClean="0"/>
              <a:t>reads2=${line}_2.fastq.gz</a:t>
            </a:r>
            <a:endParaRPr lang="zh-CN" altLang="zh-CN" sz="2000" dirty="0" smtClean="0"/>
          </a:p>
          <a:p>
            <a:r>
              <a:rPr lang="en-US" altLang="zh-CN" sz="2000" dirty="0" smtClean="0"/>
              <a:t>hisat2 -p 60 --</a:t>
            </a:r>
            <a:r>
              <a:rPr lang="en-US" altLang="zh-CN" sz="2000" dirty="0" err="1" smtClean="0"/>
              <a:t>dta</a:t>
            </a:r>
            <a:r>
              <a:rPr lang="en-US" altLang="zh-CN" sz="2000" dirty="0" smtClean="0"/>
              <a:t> -x </a:t>
            </a:r>
            <a:r>
              <a:rPr lang="en-US" altLang="zh-CN" sz="2000" dirty="0" err="1" smtClean="0"/>
              <a:t>chrX_data</a:t>
            </a:r>
            <a:r>
              <a:rPr lang="en-US" altLang="zh-CN" sz="2000" dirty="0" smtClean="0"/>
              <a:t>/indexes/</a:t>
            </a:r>
            <a:r>
              <a:rPr lang="en-US" altLang="zh-CN" sz="2000" dirty="0" err="1" smtClean="0"/>
              <a:t>chrX_tran</a:t>
            </a:r>
            <a:r>
              <a:rPr lang="en-US" altLang="zh-CN" sz="2000" dirty="0" smtClean="0"/>
              <a:t> -1 </a:t>
            </a:r>
            <a:r>
              <a:rPr lang="en-US" altLang="zh-CN" sz="2000" dirty="0" err="1" smtClean="0"/>
              <a:t>chrX_data</a:t>
            </a:r>
            <a:r>
              <a:rPr lang="en-US" altLang="zh-CN" sz="2000" dirty="0" smtClean="0"/>
              <a:t>/samples/$reads1 -2 </a:t>
            </a:r>
            <a:r>
              <a:rPr lang="en-US" altLang="zh-CN" sz="2000" dirty="0" err="1" smtClean="0"/>
              <a:t>chrX_data</a:t>
            </a:r>
            <a:r>
              <a:rPr lang="en-US" altLang="zh-CN" sz="2000" dirty="0" smtClean="0"/>
              <a:t>/samples/$reads2 -S SAM/${line}.</a:t>
            </a:r>
            <a:r>
              <a:rPr lang="en-US" altLang="zh-CN" sz="2000" dirty="0" err="1" smtClean="0"/>
              <a:t>sam</a:t>
            </a:r>
            <a:endParaRPr lang="zh-CN" altLang="zh-CN" sz="2000" dirty="0" smtClean="0"/>
          </a:p>
          <a:p>
            <a:r>
              <a:rPr lang="en-US" altLang="zh-CN" sz="2000" dirty="0" smtClean="0"/>
              <a:t>done &lt; /home/c/2/hisat2/sample.txt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sample.txt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是另外一个文件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其中内容为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ERR188044_chrX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个样本名称。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109534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966658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682222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04244" y="5709099"/>
            <a:ext cx="7321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将上述脚本保存为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hisat.sh,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然后在终端运行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sh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hisat.sh,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然后可获得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sam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文件。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9700" y="1546845"/>
            <a:ext cx="1074737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617644"/>
            <a:ext cx="686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samtool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进行格式转换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1165122" y="1546339"/>
            <a:ext cx="772695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利用</a:t>
            </a:r>
            <a:r>
              <a:rPr lang="en-US" altLang="zh-CN" sz="2000" dirty="0" err="1" smtClean="0"/>
              <a:t>samtools</a:t>
            </a:r>
            <a:r>
              <a:rPr lang="zh-CN" altLang="zh-CN" sz="2000" dirty="0" smtClean="0"/>
              <a:t>将</a:t>
            </a:r>
            <a:r>
              <a:rPr lang="en-US" altLang="zh-CN" sz="2000" dirty="0" err="1" smtClean="0"/>
              <a:t>sam</a:t>
            </a:r>
            <a:r>
              <a:rPr lang="zh-CN" altLang="zh-CN" sz="2000" dirty="0" smtClean="0"/>
              <a:t>文件转换为</a:t>
            </a:r>
            <a:r>
              <a:rPr lang="en-US" altLang="zh-CN" sz="2000" dirty="0" smtClean="0"/>
              <a:t>bam</a:t>
            </a:r>
            <a:r>
              <a:rPr lang="zh-CN" altLang="zh-CN" sz="2000" dirty="0" smtClean="0"/>
              <a:t>文件</a:t>
            </a:r>
            <a:r>
              <a:rPr lang="en-US" altLang="zh-CN" sz="2000" dirty="0" smtClean="0"/>
              <a:t>,</a:t>
            </a:r>
            <a:r>
              <a:rPr lang="zh-CN" altLang="zh-CN" sz="2000" dirty="0" smtClean="0"/>
              <a:t>作为</a:t>
            </a:r>
            <a:r>
              <a:rPr lang="en-US" altLang="zh-CN" sz="2000" dirty="0" err="1" smtClean="0"/>
              <a:t>stringtie</a:t>
            </a:r>
            <a:r>
              <a:rPr lang="zh-CN" altLang="zh-CN" sz="2000" dirty="0" smtClean="0"/>
              <a:t>的输入文件</a:t>
            </a:r>
            <a:r>
              <a:rPr lang="zh-CN" altLang="en-US" sz="2000" dirty="0" smtClean="0"/>
              <a:t>。此处可以利用</a:t>
            </a:r>
            <a:r>
              <a:rPr lang="en-US" altLang="zh-CN" sz="2000" dirty="0" smtClean="0"/>
              <a:t>shell</a:t>
            </a:r>
            <a:r>
              <a:rPr lang="zh-CN" altLang="en-US" sz="2000" dirty="0" smtClean="0"/>
              <a:t>进行批量循环转换</a:t>
            </a:r>
            <a:r>
              <a:rPr lang="en-US" altLang="zh-CN" sz="2000" dirty="0" smtClean="0"/>
              <a:t>,</a:t>
            </a:r>
            <a:r>
              <a:rPr lang="zh-CN" altLang="zh-CN" sz="2000" dirty="0" smtClean="0"/>
              <a:t>具体脚本为：</a:t>
            </a:r>
          </a:p>
          <a:p>
            <a:r>
              <a:rPr lang="en-US" altLang="zh-CN" sz="2000" dirty="0" smtClean="0"/>
              <a:t>for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in $(cat sample.txt)</a:t>
            </a:r>
            <a:endParaRPr lang="zh-CN" altLang="zh-CN" sz="2000" dirty="0" smtClean="0"/>
          </a:p>
          <a:p>
            <a:r>
              <a:rPr lang="en-US" altLang="zh-CN" sz="2000" dirty="0" smtClean="0"/>
              <a:t>do</a:t>
            </a:r>
            <a:endParaRPr lang="zh-CN" altLang="zh-CN" sz="2000" dirty="0" smtClean="0"/>
          </a:p>
          <a:p>
            <a:r>
              <a:rPr lang="en-US" altLang="zh-CN" sz="2000" dirty="0" err="1" smtClean="0"/>
              <a:t>samtools</a:t>
            </a:r>
            <a:r>
              <a:rPr lang="en-US" altLang="zh-CN" sz="2000" dirty="0" smtClean="0"/>
              <a:t> sort -@ 40 -o $i.bam $i.sam</a:t>
            </a:r>
            <a:endParaRPr lang="zh-CN" altLang="zh-CN" sz="2000" dirty="0" smtClean="0"/>
          </a:p>
          <a:p>
            <a:r>
              <a:rPr lang="en-US" altLang="zh-CN" sz="2000" dirty="0" smtClean="0"/>
              <a:t>done</a:t>
            </a:r>
            <a:endParaRPr lang="zh-CN" altLang="zh-CN" sz="2000" dirty="0" smtClean="0"/>
          </a:p>
          <a:p>
            <a:r>
              <a:rPr lang="en-US" altLang="zh-CN" sz="2000" dirty="0" smtClean="0"/>
              <a:t> </a:t>
            </a:r>
            <a:endParaRPr lang="zh-CN" altLang="zh-CN" sz="2000" dirty="0" smtClean="0"/>
          </a:p>
          <a:p>
            <a:r>
              <a:rPr lang="en-US" altLang="zh-CN" sz="2000" dirty="0" smtClean="0"/>
              <a:t>sort</a:t>
            </a:r>
            <a:r>
              <a:rPr lang="zh-CN" altLang="zh-CN" sz="2000" dirty="0" smtClean="0"/>
              <a:t>默认输出的</a:t>
            </a:r>
            <a:r>
              <a:rPr lang="en-US" altLang="zh-CN" sz="2000" dirty="0" smtClean="0"/>
              <a:t>bam</a:t>
            </a:r>
            <a:r>
              <a:rPr lang="zh-CN" altLang="zh-CN" sz="2000" dirty="0" smtClean="0"/>
              <a:t>文件是按基因组位置排序</a:t>
            </a:r>
            <a:r>
              <a:rPr lang="en-US" altLang="zh-CN" sz="2000" dirty="0" smtClean="0"/>
              <a:t>,</a:t>
            </a:r>
            <a:r>
              <a:rPr lang="zh-CN" altLang="zh-CN" sz="2000" dirty="0" smtClean="0"/>
              <a:t>而</a:t>
            </a:r>
            <a:r>
              <a:rPr lang="en-US" altLang="zh-CN" sz="2000" dirty="0" err="1" smtClean="0"/>
              <a:t>tophat</a:t>
            </a:r>
            <a:r>
              <a:rPr lang="zh-CN" altLang="zh-CN" sz="2000" dirty="0" smtClean="0"/>
              <a:t>输出的</a:t>
            </a:r>
            <a:r>
              <a:rPr lang="en-US" altLang="zh-CN" sz="2000" dirty="0" smtClean="0"/>
              <a:t>bam</a:t>
            </a:r>
            <a:r>
              <a:rPr lang="zh-CN" altLang="zh-CN" sz="2000" dirty="0" smtClean="0"/>
              <a:t>文件即是按此顺序排序的。</a:t>
            </a:r>
          </a:p>
          <a:p>
            <a:r>
              <a:rPr lang="en-US" altLang="zh-CN" sz="2000" dirty="0" smtClean="0"/>
              <a:t>sort -n </a:t>
            </a:r>
            <a:r>
              <a:rPr lang="zh-CN" altLang="zh-CN" sz="2000" dirty="0" smtClean="0"/>
              <a:t>则是按</a:t>
            </a:r>
            <a:r>
              <a:rPr lang="en-US" altLang="zh-CN" sz="2000" dirty="0" smtClean="0"/>
              <a:t>reads</a:t>
            </a:r>
            <a:r>
              <a:rPr lang="zh-CN" altLang="zh-CN" sz="2000" dirty="0" smtClean="0"/>
              <a:t>的</a:t>
            </a:r>
            <a:r>
              <a:rPr lang="en-US" altLang="zh-CN" sz="2000" dirty="0" smtClean="0"/>
              <a:t>ID</a:t>
            </a:r>
            <a:r>
              <a:rPr lang="zh-CN" altLang="zh-CN" sz="2000" dirty="0" smtClean="0"/>
              <a:t>排序 。</a:t>
            </a:r>
            <a:r>
              <a:rPr lang="zh-CN" altLang="en-US" sz="2000" dirty="0" smtClean="0"/>
              <a:t>其中</a:t>
            </a:r>
            <a:r>
              <a:rPr lang="en-US" altLang="zh-CN" sz="2000" dirty="0" smtClean="0"/>
              <a:t>sample.txt</a:t>
            </a:r>
            <a:r>
              <a:rPr lang="zh-CN" altLang="en-US" sz="2000" dirty="0" smtClean="0"/>
              <a:t>文件如下：</a:t>
            </a:r>
            <a:endParaRPr lang="zh-CN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zh-CN" sz="2000" dirty="0" smtClean="0"/>
              <a:t>将脚本保存为</a:t>
            </a:r>
            <a:r>
              <a:rPr lang="en-US" altLang="zh-CN" sz="2000" dirty="0" smtClean="0"/>
              <a:t>sam2bam.sh,</a:t>
            </a:r>
            <a:r>
              <a:rPr lang="zh-CN" altLang="zh-CN" sz="2000" dirty="0" smtClean="0"/>
              <a:t>直接在终端中执行脚本</a:t>
            </a:r>
            <a:r>
              <a:rPr lang="en-US" altLang="zh-CN" sz="2000" dirty="0" err="1" smtClean="0"/>
              <a:t>sh</a:t>
            </a:r>
            <a:r>
              <a:rPr lang="en-US" altLang="zh-CN" sz="2000" dirty="0" smtClean="0"/>
              <a:t> sam2bam.sh,</a:t>
            </a:r>
            <a:r>
              <a:rPr lang="zh-CN" altLang="en-US" sz="2000" dirty="0" smtClean="0"/>
              <a:t>结果为：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258998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116122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831686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9188" y="4608154"/>
            <a:ext cx="1066800" cy="160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22517</TotalTime>
  <Words>2766</Words>
  <Application>Microsoft Office PowerPoint</Application>
  <PresentationFormat>全屏显示(4:3)</PresentationFormat>
  <Paragraphs>328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李殿杰</dc:creator>
  <cp:lastModifiedBy>Windows 用户</cp:lastModifiedBy>
  <cp:revision>966</cp:revision>
  <dcterms:created xsi:type="dcterms:W3CDTF">2016-09-18T02:38:31Z</dcterms:created>
  <dcterms:modified xsi:type="dcterms:W3CDTF">2021-05-30T23:24:22Z</dcterms:modified>
</cp:coreProperties>
</file>