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51206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35"/>
    <a:srgbClr val="AB0027"/>
    <a:srgbClr val="FFFA4A"/>
    <a:srgbClr val="5856CF"/>
    <a:srgbClr val="000000"/>
    <a:srgbClr val="FF8181"/>
    <a:srgbClr val="40AED0"/>
    <a:srgbClr val="5BB9D7"/>
    <a:srgbClr val="3CB400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631" autoAdjust="0"/>
    <p:restoredTop sz="93993" autoAdjust="0"/>
  </p:normalViewPr>
  <p:slideViewPr>
    <p:cSldViewPr>
      <p:cViewPr>
        <p:scale>
          <a:sx n="23" d="100"/>
          <a:sy n="23" d="100"/>
        </p:scale>
        <p:origin x="1626" y="24"/>
      </p:cViewPr>
      <p:guideLst>
        <p:guide orient="horz" pos="10368"/>
        <p:guide pos="16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2000" y="685800"/>
            <a:ext cx="5334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AF4C02C-EDB5-4919-BADB-E5C7EDAB51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985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970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0970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7955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3496208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95450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94692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93933" algn="l" defTabSz="13984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F1DCA2-96D2-4238-B870-92B2B085E05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387342"/>
            <a:ext cx="3840480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7289782"/>
            <a:ext cx="384048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A21F-9B35-4B82-94F3-5005AF415C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3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F158F-22D3-4AD9-810A-27DF036E8C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752600"/>
            <a:ext cx="1104138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752600"/>
            <a:ext cx="3248406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EE3E09-250C-4F8C-984C-3B0273C856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C1E71-69EC-4546-984E-744D277400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1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8206745"/>
            <a:ext cx="4416552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2029425"/>
            <a:ext cx="4416552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33EE-82CB-40D5-BF6A-D0F4570A10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6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8763000"/>
            <a:ext cx="217627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44BF9-2B18-45F2-A4B5-DC60CF2D8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752603"/>
            <a:ext cx="441655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069582"/>
            <a:ext cx="21662705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2024360"/>
            <a:ext cx="21662705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069582"/>
            <a:ext cx="21769390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2024360"/>
            <a:ext cx="2176939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BFB1D-4879-4D78-BA39-644A15411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34486-9106-4049-9A5D-693DF3DDC7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7C493-2BF8-44A5-A7F3-2C4FAD53DC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739642"/>
            <a:ext cx="2592324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C6A9A-A044-479B-906A-5E8B2C8DD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0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194560"/>
            <a:ext cx="16515395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739642"/>
            <a:ext cx="2592324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9875520"/>
            <a:ext cx="16515395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70E2E-F7BC-477C-98DE-DDEC60D0E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752603"/>
            <a:ext cx="441655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8763000"/>
            <a:ext cx="441655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0510482"/>
            <a:ext cx="172821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0510482"/>
            <a:ext cx="115214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BF2E7F-9E72-4B54-909E-857624680CE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9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606425" y="306810"/>
            <a:ext cx="50193575" cy="57261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3552825">
              <a:defRPr/>
            </a:pPr>
            <a:r>
              <a:rPr lang="en-US" sz="12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Mushroom Classification: Edible or Poisonous? </a:t>
            </a:r>
          </a:p>
          <a:p>
            <a:pPr algn="ctr" defTabSz="3552825">
              <a:defRPr/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Leah Mathew</a:t>
            </a:r>
            <a:br>
              <a:rPr lang="en-US" sz="8800" dirty="0">
                <a:solidFill>
                  <a:srgbClr val="800000"/>
                </a:solidFill>
                <a:latin typeface="Times New Roman"/>
                <a:cs typeface="Times New Roman"/>
              </a:rPr>
            </a:br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sz="4800" baseline="30000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th</a:t>
            </a:r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 Year Data Science Student, University of the Sciences, Philadelphia PA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405" name="Picture 475" descr="C:\Users\arane\Desktop\USciences_col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1952" y="1963572"/>
            <a:ext cx="6262687" cy="32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06" name="Rounded Rectangle 21"/>
          <p:cNvSpPr>
            <a:spLocks noChangeArrowheads="1"/>
          </p:cNvSpPr>
          <p:nvPr/>
        </p:nvSpPr>
        <p:spPr bwMode="auto">
          <a:xfrm>
            <a:off x="435575" y="6258345"/>
            <a:ext cx="13130213" cy="15207827"/>
          </a:xfrm>
          <a:prstGeom prst="roundRect">
            <a:avLst>
              <a:gd name="adj" fmla="val 5528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3552825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7200" b="1" dirty="0">
                <a:solidFill>
                  <a:srgbClr val="002060"/>
                </a:solidFill>
                <a:latin typeface="Times New Roman" pitchFamily="18" charset="0"/>
              </a:rPr>
              <a:t>Basic Introduction + EDA</a:t>
            </a:r>
          </a:p>
          <a:p>
            <a:pPr algn="ctr" defTabSz="3552825"/>
            <a:endParaRPr lang="en-US" sz="7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 marL="857250" indent="-857250" defTabSz="3552825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itchFamily="18" charset="0"/>
              </a:rPr>
              <a:t>Mushroom dataset from UCI Machine Learning Repository</a:t>
            </a:r>
          </a:p>
          <a:p>
            <a:pPr marL="1314450" lvl="1" indent="-857250" defTabSz="3552825">
              <a:buFont typeface="Courier New" panose="02070309020205020404" pitchFamily="49" charset="0"/>
              <a:buChar char="o"/>
            </a:pPr>
            <a:r>
              <a:rPr lang="en-US" sz="4800" dirty="0">
                <a:latin typeface="Times New Roman" pitchFamily="18" charset="0"/>
              </a:rPr>
              <a:t>It is all categorical data, so we need to use classification to solve this</a:t>
            </a:r>
          </a:p>
          <a:p>
            <a:pPr marL="857250" indent="-857250" defTabSz="3552825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itchFamily="18" charset="0"/>
              </a:rPr>
              <a:t>Data Cleanup started with renaming the columns, then renaming the levels of each variable</a:t>
            </a:r>
          </a:p>
          <a:p>
            <a:pPr marL="857250" indent="-857250" defTabSz="3552825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itchFamily="18" charset="0"/>
              </a:rPr>
              <a:t>Changed all variables into factors for data modelling</a:t>
            </a:r>
          </a:p>
          <a:p>
            <a:pPr marL="857250" indent="-857250" defTabSz="3552825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itchFamily="18" charset="0"/>
              </a:rPr>
              <a:t>Checked for Null Values (None)</a:t>
            </a:r>
          </a:p>
          <a:p>
            <a:pPr marL="1314450" lvl="1" indent="-857250" defTabSz="3552825">
              <a:buFont typeface="Courier New" panose="02070309020205020404" pitchFamily="49" charset="0"/>
              <a:buChar char="o"/>
            </a:pPr>
            <a:r>
              <a:rPr lang="en-US" sz="4800" dirty="0">
                <a:latin typeface="Times New Roman" pitchFamily="18" charset="0"/>
              </a:rPr>
              <a:t>Checked for redundant valuables (won’t be needed in final model)</a:t>
            </a:r>
          </a:p>
          <a:p>
            <a:pPr marL="1314450" lvl="1" indent="-857250" defTabSz="3552825">
              <a:buFont typeface="Courier New" panose="02070309020205020404" pitchFamily="49" charset="0"/>
              <a:buChar char="o"/>
            </a:pPr>
            <a:r>
              <a:rPr lang="en-US" sz="4800" dirty="0">
                <a:latin typeface="Times New Roman" pitchFamily="18" charset="0"/>
              </a:rPr>
              <a:t>Only one and its Veil Type so its removed</a:t>
            </a:r>
          </a:p>
          <a:p>
            <a:pPr algn="ctr" defTabSz="3552825"/>
            <a:endParaRPr lang="en-US" sz="1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07" name="Rounded Rectangle 22"/>
          <p:cNvSpPr>
            <a:spLocks noChangeArrowheads="1"/>
          </p:cNvSpPr>
          <p:nvPr/>
        </p:nvSpPr>
        <p:spPr bwMode="auto">
          <a:xfrm>
            <a:off x="14294644" y="6342445"/>
            <a:ext cx="36353750" cy="15027275"/>
          </a:xfrm>
          <a:prstGeom prst="roundRect">
            <a:avLst>
              <a:gd name="adj" fmla="val 5778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defTabSz="3552825"/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14408" name="Rounded Rectangle 34"/>
          <p:cNvSpPr>
            <a:spLocks noChangeArrowheads="1"/>
          </p:cNvSpPr>
          <p:nvPr/>
        </p:nvSpPr>
        <p:spPr bwMode="auto">
          <a:xfrm>
            <a:off x="40627993" y="21914769"/>
            <a:ext cx="9906000" cy="4402137"/>
          </a:xfrm>
          <a:prstGeom prst="roundRect">
            <a:avLst>
              <a:gd name="adj" fmla="val 5194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0" rIns="457200"/>
          <a:lstStyle/>
          <a:p>
            <a:pPr algn="ctr" defTabSz="3552825"/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</a:rPr>
              <a:t>Future Directions</a:t>
            </a:r>
          </a:p>
          <a:p>
            <a:pPr defTabSz="3552825"/>
            <a:endParaRPr lang="en-US" sz="2000" b="1" dirty="0">
              <a:latin typeface="Calibri" pitchFamily="34" charset="0"/>
            </a:endParaRPr>
          </a:p>
          <a:p>
            <a:pPr defTabSz="3552825"/>
            <a:endParaRPr lang="en-US" sz="2000" b="1" dirty="0">
              <a:latin typeface="Calibri" pitchFamily="34" charset="0"/>
            </a:endParaRPr>
          </a:p>
          <a:p>
            <a:pPr algn="just" defTabSz="3552825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Further studies would aim at classifying edibility but also special cases, as that would cover the true scope of whether the mushroom is edible or not</a:t>
            </a:r>
            <a:endParaRPr lang="en-US" sz="3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409" name="Rounded Rectangle 38"/>
          <p:cNvSpPr>
            <a:spLocks noChangeArrowheads="1"/>
          </p:cNvSpPr>
          <p:nvPr/>
        </p:nvSpPr>
        <p:spPr bwMode="auto">
          <a:xfrm>
            <a:off x="28111158" y="21999575"/>
            <a:ext cx="11975717" cy="10444496"/>
          </a:xfrm>
          <a:prstGeom prst="roundRect">
            <a:avLst>
              <a:gd name="adj" fmla="val 5069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0" rIns="457200"/>
          <a:lstStyle/>
          <a:p>
            <a:pPr algn="ctr" defTabSz="3552825"/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</a:rPr>
              <a:t>Conclusions</a:t>
            </a:r>
          </a:p>
          <a:p>
            <a:pPr defTabSz="3552825">
              <a:buFont typeface="Wingdings" pitchFamily="2" charset="2"/>
              <a:buChar char="q"/>
            </a:pPr>
            <a:endParaRPr lang="en-US" sz="3200" dirty="0">
              <a:latin typeface="Times New Roman" pitchFamily="18" charset="0"/>
            </a:endParaRPr>
          </a:p>
          <a:p>
            <a:pPr defTabSz="3552825"/>
            <a:endParaRPr lang="en-US" sz="3200" dirty="0">
              <a:latin typeface="Times New Roman" pitchFamily="18" charset="0"/>
            </a:endParaRPr>
          </a:p>
          <a:p>
            <a:pPr algn="ctr" defTabSz="3552825"/>
            <a:r>
              <a:rPr lang="en-US" sz="66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410" name="Rounded Rectangle 43"/>
          <p:cNvSpPr>
            <a:spLocks noChangeArrowheads="1"/>
          </p:cNvSpPr>
          <p:nvPr/>
        </p:nvSpPr>
        <p:spPr bwMode="auto">
          <a:xfrm>
            <a:off x="254000" y="6213475"/>
            <a:ext cx="13460413" cy="15330488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3552825"/>
            <a:endParaRPr lang="en-US" sz="7000" dirty="0"/>
          </a:p>
        </p:txBody>
      </p:sp>
      <p:sp>
        <p:nvSpPr>
          <p:cNvPr id="14411" name="Rounded Rectangle 58"/>
          <p:cNvSpPr>
            <a:spLocks noChangeArrowheads="1"/>
          </p:cNvSpPr>
          <p:nvPr/>
        </p:nvSpPr>
        <p:spPr bwMode="auto">
          <a:xfrm>
            <a:off x="14143038" y="6213475"/>
            <a:ext cx="36656962" cy="15330488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3552825"/>
            <a:endParaRPr lang="en-US" sz="7000" dirty="0"/>
          </a:p>
        </p:txBody>
      </p:sp>
      <p:sp>
        <p:nvSpPr>
          <p:cNvPr id="14412" name="Rounded Rectangle 59"/>
          <p:cNvSpPr>
            <a:spLocks noChangeArrowheads="1"/>
          </p:cNvSpPr>
          <p:nvPr/>
        </p:nvSpPr>
        <p:spPr bwMode="auto">
          <a:xfrm>
            <a:off x="40462200" y="21793200"/>
            <a:ext cx="10288588" cy="4724400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3552825"/>
            <a:endParaRPr lang="en-US" sz="7000" dirty="0"/>
          </a:p>
        </p:txBody>
      </p:sp>
      <p:sp>
        <p:nvSpPr>
          <p:cNvPr id="14413" name="Rounded Rectangle 60"/>
          <p:cNvSpPr>
            <a:spLocks noChangeArrowheads="1"/>
          </p:cNvSpPr>
          <p:nvPr/>
        </p:nvSpPr>
        <p:spPr bwMode="auto">
          <a:xfrm>
            <a:off x="27953702" y="21815091"/>
            <a:ext cx="12279898" cy="10777538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3552825"/>
            <a:endParaRPr lang="en-US" sz="7000" dirty="0"/>
          </a:p>
        </p:txBody>
      </p:sp>
      <p:sp>
        <p:nvSpPr>
          <p:cNvPr id="14415" name="Rounded Rectangle 24"/>
          <p:cNvSpPr>
            <a:spLocks noChangeArrowheads="1"/>
          </p:cNvSpPr>
          <p:nvPr/>
        </p:nvSpPr>
        <p:spPr bwMode="auto">
          <a:xfrm>
            <a:off x="482600" y="21999575"/>
            <a:ext cx="26974006" cy="10461625"/>
          </a:xfrm>
          <a:prstGeom prst="roundRect">
            <a:avLst>
              <a:gd name="adj" fmla="val 5528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640080" rIns="457200"/>
          <a:lstStyle/>
          <a:p>
            <a:pPr algn="ctr" defTabSz="3552825"/>
            <a:r>
              <a:rPr lang="en-US" sz="5400" b="1" dirty="0">
                <a:solidFill>
                  <a:srgbClr val="002060"/>
                </a:solidFill>
                <a:latin typeface="Times New Roman" pitchFamily="18" charset="0"/>
              </a:rPr>
              <a:t>Results and Discussion</a:t>
            </a:r>
          </a:p>
        </p:txBody>
      </p:sp>
      <p:sp>
        <p:nvSpPr>
          <p:cNvPr id="14416" name="Rounded Rectangle 25"/>
          <p:cNvSpPr>
            <a:spLocks noChangeArrowheads="1"/>
          </p:cNvSpPr>
          <p:nvPr/>
        </p:nvSpPr>
        <p:spPr bwMode="auto">
          <a:xfrm>
            <a:off x="254000" y="21847175"/>
            <a:ext cx="27392314" cy="10777538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3552825"/>
            <a:endParaRPr lang="en-US" sz="7000" dirty="0"/>
          </a:p>
        </p:txBody>
      </p:sp>
      <p:sp>
        <p:nvSpPr>
          <p:cNvPr id="31" name="Rounded Rectangle 30"/>
          <p:cNvSpPr/>
          <p:nvPr/>
        </p:nvSpPr>
        <p:spPr bwMode="auto">
          <a:xfrm>
            <a:off x="14958370" y="7788104"/>
            <a:ext cx="11459926" cy="12978046"/>
          </a:xfrm>
          <a:prstGeom prst="roundRect">
            <a:avLst>
              <a:gd name="adj" fmla="val 5196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552825"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A. Classification Tree Model Fitting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7147152" y="7788105"/>
            <a:ext cx="11004775" cy="12978045"/>
          </a:xfrm>
          <a:prstGeom prst="roundRect">
            <a:avLst>
              <a:gd name="adj" fmla="val 5196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552825"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B. Fitting of Pruned Model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8903095" y="7788104"/>
            <a:ext cx="11308355" cy="12978045"/>
          </a:xfrm>
          <a:prstGeom prst="roundRect">
            <a:avLst>
              <a:gd name="adj" fmla="val 5196"/>
            </a:avLst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defTabSz="3552825">
              <a:defRPr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C. K-Fold Validation + Holdout Before and After </a:t>
            </a:r>
          </a:p>
        </p:txBody>
      </p:sp>
      <p:sp>
        <p:nvSpPr>
          <p:cNvPr id="14432" name="Rounded Rectangle 229"/>
          <p:cNvSpPr>
            <a:spLocks noChangeArrowheads="1"/>
          </p:cNvSpPr>
          <p:nvPr/>
        </p:nvSpPr>
        <p:spPr bwMode="auto">
          <a:xfrm>
            <a:off x="40627993" y="26962632"/>
            <a:ext cx="9882188" cy="5410200"/>
          </a:xfrm>
          <a:prstGeom prst="roundRect">
            <a:avLst>
              <a:gd name="adj" fmla="val 5194"/>
            </a:avLst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0" rIns="457200"/>
          <a:lstStyle/>
          <a:p>
            <a:pPr algn="ctr" defTabSz="3552825"/>
            <a:r>
              <a:rPr lang="en-US" sz="6000" b="1" dirty="0">
                <a:solidFill>
                  <a:srgbClr val="002060"/>
                </a:solidFill>
                <a:latin typeface="Times New Roman" pitchFamily="18" charset="0"/>
              </a:rPr>
              <a:t>References</a:t>
            </a:r>
            <a:endParaRPr lang="en-US" sz="2000" dirty="0">
              <a:solidFill>
                <a:srgbClr val="002060"/>
              </a:solidFill>
              <a:latin typeface="Times New Roman" pitchFamily="18" charset="0"/>
            </a:endParaRPr>
          </a:p>
          <a:p>
            <a:pPr marL="457200" indent="-457200" defTabSz="3552825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Kaggle.com. 2021.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Mushroom Classification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[online] Available at: &lt;https://www.kaggle.com/uciml/mushroom-classification&gt; [Accessed 20 December 2021].</a:t>
            </a:r>
          </a:p>
          <a:p>
            <a:pPr marL="457200" indent="-457200" defTabSz="3552825">
              <a:buFont typeface="Wingdings" panose="05000000000000000000" pitchFamily="2" charset="2"/>
              <a:buChar char="q"/>
            </a:pPr>
            <a:r>
              <a:rPr lang="en-US" sz="2800" dirty="0">
                <a:effectLst/>
              </a:rPr>
              <a:t>Ryckel, F. de. (2017, November 19). </a:t>
            </a:r>
            <a:r>
              <a:rPr lang="en-US" sz="2800" i="1" dirty="0">
                <a:effectLst/>
              </a:rPr>
              <a:t>Machine learning with R</a:t>
            </a:r>
            <a:r>
              <a:rPr lang="en-US" sz="2800" dirty="0">
                <a:effectLst/>
              </a:rPr>
              <a:t>. Machine Learning with R. Retrieved December 20, 2021, from https://fderyckel.github.io/machinelearningwithr/case-study-mushrooms-classification.html </a:t>
            </a:r>
          </a:p>
          <a:p>
            <a:pPr marL="457200" indent="-457200" defTabSz="3552825">
              <a:buFont typeface="Wingdings" panose="05000000000000000000" pitchFamily="2" charset="2"/>
              <a:buChar char="q"/>
            </a:pPr>
            <a:r>
              <a:rPr lang="en-US" sz="2800" dirty="0"/>
              <a:t>Professor Saghafi’s Codes</a:t>
            </a:r>
            <a:endParaRPr lang="en-US" sz="2800" dirty="0">
              <a:effectLst/>
            </a:endParaRPr>
          </a:p>
          <a:p>
            <a:pPr marL="457200" indent="-457200" defTabSz="3552825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0000"/>
              </a:solidFill>
              <a:latin typeface="Open Sans" panose="020B0604020202020204" pitchFamily="34" charset="0"/>
            </a:endParaRPr>
          </a:p>
          <a:p>
            <a:pPr marL="457200" indent="-457200" defTabSz="3552825">
              <a:buFont typeface="Wingdings" panose="05000000000000000000" pitchFamily="2" charset="2"/>
              <a:buChar char="q"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Rounded Rectangle 230"/>
          <p:cNvSpPr>
            <a:spLocks noChangeArrowheads="1"/>
          </p:cNvSpPr>
          <p:nvPr/>
        </p:nvSpPr>
        <p:spPr bwMode="auto">
          <a:xfrm>
            <a:off x="40462200" y="26822400"/>
            <a:ext cx="10288588" cy="5715000"/>
          </a:xfrm>
          <a:prstGeom prst="roundRect">
            <a:avLst>
              <a:gd name="adj" fmla="val 6250"/>
            </a:avLst>
          </a:prstGeom>
          <a:noFill/>
          <a:ln w="127000" algn="ctr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3552825">
              <a:defRPr/>
            </a:pPr>
            <a:endParaRPr lang="en-US" sz="7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0BE45-F128-4FB7-941F-69294EC28845}"/>
              </a:ext>
            </a:extLst>
          </p:cNvPr>
          <p:cNvSpPr txBox="1"/>
          <p:nvPr/>
        </p:nvSpPr>
        <p:spPr>
          <a:xfrm>
            <a:off x="16180947" y="16148474"/>
            <a:ext cx="89085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Classification tree:</a:t>
            </a:r>
          </a:p>
          <a:p>
            <a:pPr algn="ctr"/>
            <a:r>
              <a:rPr lang="en-US" sz="3200" dirty="0"/>
              <a:t>tree(formula = edibility ~ ., data = mushroom)</a:t>
            </a:r>
          </a:p>
          <a:p>
            <a:pPr algn="ctr"/>
            <a:r>
              <a:rPr lang="en-US" sz="3200" dirty="0"/>
              <a:t>Variables actually used in tree construction:</a:t>
            </a:r>
          </a:p>
          <a:p>
            <a:pPr algn="ctr"/>
            <a:r>
              <a:rPr lang="en-US" sz="3200" dirty="0"/>
              <a:t>[1] "odor"    "spore_print_color"     </a:t>
            </a:r>
          </a:p>
          <a:p>
            <a:pPr algn="ctr"/>
            <a:r>
              <a:rPr lang="en-US" sz="3200" dirty="0"/>
              <a:t>[3] "stalk_color_below_ring" "stalk_root"            </a:t>
            </a:r>
          </a:p>
          <a:p>
            <a:pPr algn="ctr"/>
            <a:r>
              <a:rPr lang="en-US" sz="3200" dirty="0"/>
              <a:t>Number of terminal nodes:  5 </a:t>
            </a:r>
          </a:p>
          <a:p>
            <a:pPr algn="ctr"/>
            <a:r>
              <a:rPr lang="en-US" sz="3200" dirty="0"/>
              <a:t>Residual mean deviance:  0.01429 = 116 / 8119 </a:t>
            </a:r>
          </a:p>
          <a:p>
            <a:pPr algn="ctr"/>
            <a:r>
              <a:rPr lang="en-US" sz="3200" dirty="0"/>
              <a:t>Misclassification error rate: 0.0009847 = 8 / 8124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04C2E-FCF3-44B8-94DE-CC5E7C7B758F}"/>
              </a:ext>
            </a:extLst>
          </p:cNvPr>
          <p:cNvSpPr txBox="1"/>
          <p:nvPr/>
        </p:nvSpPr>
        <p:spPr>
          <a:xfrm>
            <a:off x="15311346" y="9160444"/>
            <a:ext cx="1075397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train-test split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Tree happens first to see what the best fit 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Nodes recommend by pruned tree: 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should now be run with CV to see if it fares any better with the new node number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3E7AF80-C4D9-4FC4-8A2B-D0E6D7C8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687" y="23186260"/>
            <a:ext cx="10630431" cy="90645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A0007-5635-4055-9AB9-CA9C48E2D38A}"/>
              </a:ext>
            </a:extLst>
          </p:cNvPr>
          <p:cNvSpPr txBox="1"/>
          <p:nvPr/>
        </p:nvSpPr>
        <p:spPr>
          <a:xfrm>
            <a:off x="27779370" y="8897320"/>
            <a:ext cx="938429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 model, model is run again this time with the best number of nodes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specifying the # of nodes, model runs better (less error)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tree before classified two poisonous as edible, but after using the pruned tree, model classifies two edible as poisonous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Error Rate went down, signaling a better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C063A-EFE2-4F3F-97E0-EBA780A302AB}"/>
              </a:ext>
            </a:extLst>
          </p:cNvPr>
          <p:cNvSpPr txBox="1"/>
          <p:nvPr/>
        </p:nvSpPr>
        <p:spPr>
          <a:xfrm>
            <a:off x="27708065" y="18454177"/>
            <a:ext cx="38773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2800" b="1" dirty="0"/>
              <a:t>pred</a:t>
            </a:r>
          </a:p>
          <a:p>
            <a:r>
              <a:rPr lang="en-US" sz="2800" dirty="0"/>
              <a:t>            edible poisonous</a:t>
            </a:r>
          </a:p>
          <a:p>
            <a:r>
              <a:rPr lang="en-US" sz="2800" dirty="0"/>
              <a:t>  edible      1221         0</a:t>
            </a:r>
          </a:p>
          <a:p>
            <a:r>
              <a:rPr lang="en-US" sz="2800" dirty="0"/>
              <a:t>  poisonous      </a:t>
            </a:r>
            <a:r>
              <a:rPr lang="en-US" sz="2800" dirty="0">
                <a:highlight>
                  <a:srgbClr val="FFFF00"/>
                </a:highlight>
              </a:rPr>
              <a:t>2</a:t>
            </a:r>
            <a:r>
              <a:rPr lang="en-US" sz="2800" dirty="0"/>
              <a:t>      1215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72CF92-5E2A-4B7A-B606-E33B4C0A9BD6}"/>
              </a:ext>
            </a:extLst>
          </p:cNvPr>
          <p:cNvSpPr/>
          <p:nvPr/>
        </p:nvSpPr>
        <p:spPr>
          <a:xfrm>
            <a:off x="31789557" y="19333403"/>
            <a:ext cx="1680164" cy="38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40E44-4FBE-47D3-8646-7FE0E540F521}"/>
              </a:ext>
            </a:extLst>
          </p:cNvPr>
          <p:cNvSpPr txBox="1"/>
          <p:nvPr/>
        </p:nvSpPr>
        <p:spPr>
          <a:xfrm>
            <a:off x="33635276" y="18430999"/>
            <a:ext cx="3976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pruned.pred </a:t>
            </a:r>
          </a:p>
          <a:p>
            <a:r>
              <a:rPr lang="en-US" sz="2800" dirty="0"/>
              <a:t>		edible poisonous</a:t>
            </a:r>
          </a:p>
          <a:p>
            <a:r>
              <a:rPr lang="en-US" sz="2800" dirty="0"/>
              <a:t>  edible      1221         </a:t>
            </a:r>
            <a:r>
              <a:rPr lang="en-US" sz="2800" dirty="0">
                <a:highlight>
                  <a:srgbClr val="FFFF00"/>
                </a:highlight>
              </a:rPr>
              <a:t>2</a:t>
            </a:r>
          </a:p>
          <a:p>
            <a:r>
              <a:rPr lang="en-US" sz="2800" dirty="0"/>
              <a:t>  poisonous      0      1215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50393-DE7A-457C-909A-AD14C8818EFE}"/>
              </a:ext>
            </a:extLst>
          </p:cNvPr>
          <p:cNvSpPr txBox="1"/>
          <p:nvPr/>
        </p:nvSpPr>
        <p:spPr>
          <a:xfrm>
            <a:off x="29255187" y="15055867"/>
            <a:ext cx="64326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Classification tree:</a:t>
            </a:r>
          </a:p>
          <a:p>
            <a:pPr algn="ctr"/>
            <a:r>
              <a:rPr lang="en-US" sz="2400" dirty="0"/>
              <a:t>tree(formula = edibility ~ ., data = train.set)</a:t>
            </a:r>
          </a:p>
          <a:p>
            <a:pPr algn="ctr"/>
            <a:r>
              <a:rPr lang="en-US" sz="2400" dirty="0"/>
              <a:t>Variables actually used in tree construction:</a:t>
            </a:r>
          </a:p>
          <a:p>
            <a:pPr algn="ctr"/>
            <a:r>
              <a:rPr lang="en-US" sz="2400" dirty="0"/>
              <a:t>[1] "odor" "spore_print_color"     </a:t>
            </a:r>
          </a:p>
          <a:p>
            <a:pPr algn="ctr"/>
            <a:r>
              <a:rPr lang="en-US" sz="2400" dirty="0"/>
              <a:t>[3] "stalk_color_below_ring" "stalk_root"            </a:t>
            </a:r>
          </a:p>
          <a:p>
            <a:pPr algn="ctr"/>
            <a:r>
              <a:rPr lang="en-US" sz="2400" dirty="0"/>
              <a:t>Number of terminal nodes:  5 </a:t>
            </a:r>
          </a:p>
          <a:p>
            <a:pPr algn="ctr"/>
            <a:r>
              <a:rPr lang="en-US" sz="2400" dirty="0"/>
              <a:t>Residual mean deviance:  0.01519 = 86.32 / 5681 </a:t>
            </a:r>
          </a:p>
          <a:p>
            <a:pPr algn="ctr"/>
            <a:r>
              <a:rPr lang="en-US" sz="2400" dirty="0"/>
              <a:t>Misclassification error rate: 0.001055 = 6 / 5686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2A410E-335C-48D8-BC01-601F67444703}"/>
              </a:ext>
            </a:extLst>
          </p:cNvPr>
          <p:cNvSpPr/>
          <p:nvPr/>
        </p:nvSpPr>
        <p:spPr>
          <a:xfrm>
            <a:off x="27699293" y="18420410"/>
            <a:ext cx="3894887" cy="18804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CE0531-4798-440F-B7A6-3B90A9DEB000}"/>
              </a:ext>
            </a:extLst>
          </p:cNvPr>
          <p:cNvSpPr/>
          <p:nvPr/>
        </p:nvSpPr>
        <p:spPr>
          <a:xfrm>
            <a:off x="33552498" y="18332808"/>
            <a:ext cx="4142062" cy="2001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EB182-4C52-404C-B98E-9E50E6E20837}"/>
              </a:ext>
            </a:extLst>
          </p:cNvPr>
          <p:cNvSpPr txBox="1"/>
          <p:nvPr/>
        </p:nvSpPr>
        <p:spPr>
          <a:xfrm>
            <a:off x="39174693" y="9983643"/>
            <a:ext cx="465730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pred</a:t>
            </a:r>
          </a:p>
          <a:p>
            <a:r>
              <a:rPr lang="en-US" sz="2400" dirty="0"/>
              <a:t>            edible poisonous</a:t>
            </a:r>
          </a:p>
          <a:p>
            <a:r>
              <a:rPr lang="en-US" sz="2400" dirty="0"/>
              <a:t>  edible      1221         0</a:t>
            </a:r>
          </a:p>
          <a:p>
            <a:r>
              <a:rPr lang="en-US" sz="2400" dirty="0"/>
              <a:t>  poisonous      2      1215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Accuracy : 0.9992         </a:t>
            </a:r>
          </a:p>
          <a:p>
            <a:r>
              <a:rPr lang="en-US" sz="2400" dirty="0"/>
              <a:t>                 95% CI : (0.997, 0.9999)</a:t>
            </a:r>
          </a:p>
          <a:p>
            <a:r>
              <a:rPr lang="en-US" sz="2400" dirty="0"/>
              <a:t>    No Information Rate : 0.5016         </a:t>
            </a:r>
          </a:p>
          <a:p>
            <a:r>
              <a:rPr lang="en-US" sz="2400" dirty="0"/>
              <a:t>    P-Value [Acc &gt; NIR] : &lt;2e-16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   Kappa : 0.9984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Mcnemar's Test P-Value : 0.4795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</a:t>
            </a:r>
            <a:r>
              <a:rPr lang="en-US" sz="2400" dirty="0">
                <a:highlight>
                  <a:srgbClr val="FFFF00"/>
                </a:highlight>
              </a:rPr>
              <a:t>Precision : 1.0000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    </a:t>
            </a:r>
            <a:r>
              <a:rPr lang="en-US" sz="2400" dirty="0">
                <a:highlight>
                  <a:srgbClr val="FFFF00"/>
                </a:highlight>
              </a:rPr>
              <a:t>Recall : 0.9984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        </a:t>
            </a:r>
            <a:r>
              <a:rPr lang="en-US" sz="2400" dirty="0">
                <a:highlight>
                  <a:srgbClr val="FFFF00"/>
                </a:highlight>
              </a:rPr>
              <a:t>F1 : 0.9992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Prevalence : 0.5016         </a:t>
            </a:r>
          </a:p>
          <a:p>
            <a:r>
              <a:rPr lang="en-US" sz="2400" dirty="0"/>
              <a:t>         Detection Rate : 0.5008         </a:t>
            </a:r>
          </a:p>
          <a:p>
            <a:r>
              <a:rPr lang="en-US" sz="2400" dirty="0"/>
              <a:t>   Detection Prevalence : 0.5008         </a:t>
            </a:r>
          </a:p>
          <a:p>
            <a:r>
              <a:rPr lang="en-US" sz="2400" dirty="0"/>
              <a:t>      Balanced Accuracy : 0.9992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'Positive' Class : edible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FE1E1-7495-469D-ACC0-71334B9F443F}"/>
              </a:ext>
            </a:extLst>
          </p:cNvPr>
          <p:cNvSpPr txBox="1"/>
          <p:nvPr/>
        </p:nvSpPr>
        <p:spPr>
          <a:xfrm>
            <a:off x="45556183" y="9833444"/>
            <a:ext cx="4308374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pruned.pred </a:t>
            </a:r>
          </a:p>
          <a:p>
            <a:r>
              <a:rPr lang="en-US" sz="2400" dirty="0"/>
              <a:t>		edible poisonous</a:t>
            </a:r>
          </a:p>
          <a:p>
            <a:r>
              <a:rPr lang="en-US" sz="2400" dirty="0"/>
              <a:t>  edible      1221         2</a:t>
            </a:r>
          </a:p>
          <a:p>
            <a:r>
              <a:rPr lang="en-US" sz="2400" dirty="0"/>
              <a:t>  poisonous      0      1215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Accuracy : 0.9992         </a:t>
            </a:r>
          </a:p>
          <a:p>
            <a:r>
              <a:rPr lang="en-US" sz="2400" dirty="0"/>
              <a:t>                 95% CI : (0.997, 0.9999)</a:t>
            </a:r>
          </a:p>
          <a:p>
            <a:r>
              <a:rPr lang="en-US" sz="2400" dirty="0"/>
              <a:t>    No Information Rate : 0.5008         </a:t>
            </a:r>
          </a:p>
          <a:p>
            <a:r>
              <a:rPr lang="en-US" sz="2400" dirty="0"/>
              <a:t>    P-Value [Acc &gt; NIR] : &lt;2e-16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    Kappa : 0.9984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Mcnemar's Test P-Value : 0.4795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       </a:t>
            </a:r>
            <a:r>
              <a:rPr lang="en-US" sz="2400" dirty="0">
                <a:highlight>
                  <a:srgbClr val="FFFF00"/>
                </a:highlight>
              </a:rPr>
              <a:t>Precision : 0.9984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    </a:t>
            </a:r>
            <a:r>
              <a:rPr lang="en-US" sz="2400" dirty="0">
                <a:highlight>
                  <a:srgbClr val="FFFF00"/>
                </a:highlight>
              </a:rPr>
              <a:t>Recall : 1.0000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        </a:t>
            </a:r>
            <a:r>
              <a:rPr lang="en-US" sz="2400" dirty="0">
                <a:highlight>
                  <a:srgbClr val="FFFF00"/>
                </a:highlight>
              </a:rPr>
              <a:t>F1 : 0.9992</a:t>
            </a:r>
            <a:r>
              <a:rPr lang="en-US" sz="2400" dirty="0"/>
              <a:t>         </a:t>
            </a:r>
          </a:p>
          <a:p>
            <a:r>
              <a:rPr lang="en-US" sz="2400" dirty="0"/>
              <a:t>             Prevalence : 0.5008         </a:t>
            </a:r>
          </a:p>
          <a:p>
            <a:r>
              <a:rPr lang="en-US" sz="2400" dirty="0"/>
              <a:t>         Detection Rate : 0.5008         </a:t>
            </a:r>
          </a:p>
          <a:p>
            <a:r>
              <a:rPr lang="en-US" sz="2400" dirty="0"/>
              <a:t>   Detection Prevalence : 0.5016         </a:t>
            </a:r>
          </a:p>
          <a:p>
            <a:r>
              <a:rPr lang="en-US" sz="2400" dirty="0"/>
              <a:t>      Balanced Accuracy : 0.9992         </a:t>
            </a:r>
          </a:p>
          <a:p>
            <a:r>
              <a:rPr lang="en-US" sz="2400" dirty="0"/>
              <a:t>                                         </a:t>
            </a:r>
          </a:p>
          <a:p>
            <a:r>
              <a:rPr lang="en-US" sz="2400" dirty="0"/>
              <a:t>       'Positive' Class : edible        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25A086-794F-47F9-86D8-C0FF1145EC56}"/>
              </a:ext>
            </a:extLst>
          </p:cNvPr>
          <p:cNvSpPr/>
          <p:nvPr/>
        </p:nvSpPr>
        <p:spPr>
          <a:xfrm>
            <a:off x="43685156" y="13507852"/>
            <a:ext cx="1744231" cy="54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7A1EB-9B3D-4148-BEC1-486CA878664E}"/>
              </a:ext>
            </a:extLst>
          </p:cNvPr>
          <p:cNvSpPr/>
          <p:nvPr/>
        </p:nvSpPr>
        <p:spPr>
          <a:xfrm>
            <a:off x="39174693" y="9891592"/>
            <a:ext cx="4394321" cy="85869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C0927E-0DD3-462A-8413-37314BA6C196}"/>
              </a:ext>
            </a:extLst>
          </p:cNvPr>
          <p:cNvSpPr/>
          <p:nvPr/>
        </p:nvSpPr>
        <p:spPr>
          <a:xfrm>
            <a:off x="45580993" y="9850080"/>
            <a:ext cx="4283564" cy="84374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618465-094F-4EF4-9615-87550C8AD2F9}"/>
              </a:ext>
            </a:extLst>
          </p:cNvPr>
          <p:cNvSpPr txBox="1"/>
          <p:nvPr/>
        </p:nvSpPr>
        <p:spPr>
          <a:xfrm>
            <a:off x="762000" y="22416462"/>
            <a:ext cx="738705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model suggest, five nodes works best for the data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classifiers are odor, spore print color, stalk color below ring, and stalk root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seen in the deviances plot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size approaches five, the deviance goes to infinity, which shows that five nodes works best for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890B24-B082-4E74-BCEC-EA3CF212390E}"/>
              </a:ext>
            </a:extLst>
          </p:cNvPr>
          <p:cNvSpPr txBox="1"/>
          <p:nvPr/>
        </p:nvSpPr>
        <p:spPr>
          <a:xfrm>
            <a:off x="40366271" y="18791216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minor changes between precision and recall, but F-score is same between both which indicates that the model fits</a:t>
            </a:r>
          </a:p>
        </p:txBody>
      </p:sp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549DE4BA-2BAD-4ABC-8E87-3C3951400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196" y="26136969"/>
            <a:ext cx="7170003" cy="61138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071B83-79F9-4330-9E36-A7C3A7DF30B4}"/>
              </a:ext>
            </a:extLst>
          </p:cNvPr>
          <p:cNvSpPr txBox="1"/>
          <p:nvPr/>
        </p:nvSpPr>
        <p:spPr>
          <a:xfrm>
            <a:off x="28727400" y="23496039"/>
            <a:ext cx="10972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using the classification tree method helped to determine a model for classifying whether a mushroom is edible or poisonous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was successful in classifying almost all the predictions correctly, with only two errors total both times it was run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rectify this, possibly running a function for catching errors could help to classify the edibility of the mushrooms better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5373</TotalTime>
  <Words>863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Open Sans</vt:lpstr>
      <vt:lpstr>Times New Roman</vt:lpstr>
      <vt:lpstr>Wingdings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and inequality in home care of older adults: An ethnographic comparison of publicly and privately funded home care</dc:title>
  <dc:creator>Anuja Rane</dc:creator>
  <cp:lastModifiedBy>Lee Mathew</cp:lastModifiedBy>
  <cp:revision>158</cp:revision>
  <dcterms:created xsi:type="dcterms:W3CDTF">2007-10-18T20:53:47Z</dcterms:created>
  <dcterms:modified xsi:type="dcterms:W3CDTF">2021-12-21T03:52:21Z</dcterms:modified>
</cp:coreProperties>
</file>