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wmf" ContentType="image/x-wmf"/>
  <Override PartName="/ppt/media/image2.png" ContentType="image/png"/>
  <Override PartName="/ppt/media/image3.png" ContentType="image/png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3ECCCB-437C-40A6-8B4A-D433F170B37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F4F1A0-902B-4C59-829C-708AF2B7BF7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012EDE-E7B1-4A56-B651-330536B1B98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B55A3B-6A80-4580-867A-D6D362777CA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5737AA-E81F-401D-96C0-AD74D54E4F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E0AAA1-1256-4AFE-83D3-1D0B2F82B4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0470CC-93EF-41D6-827B-7D6A19A927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5FBDD9-13A4-4362-AA4D-DCE21CE134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505D49-F9FA-4148-9AAF-91A9E9120B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01BBDE-5509-44F6-9F95-58EA16C41B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9ABFAB-506B-48D9-8E19-499B8AA866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19027F-5030-424A-A18E-911429BA467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40958D-1E37-4EC6-A811-AFA2C7C68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1C5F38-4D4F-42B0-A93F-A4EA6C1452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EF5626-DF8E-4D69-8717-F304A54EC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75A0F6-A75A-4D8C-B84C-2BAF5A5468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B981B1-787A-4660-9142-294C830A4A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B768E2-F479-4916-B621-40547A2FE4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6D204D-2059-43D7-A775-4FD32983C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D563CE-7AFC-48D9-9A7D-4EF0395488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4A022F-3461-42BD-9375-7F8E4A78B7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7FC43C-79BF-4C45-8A8F-90463A7DD9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251CB4-4368-4084-8190-5DCC1BF0914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63F61F-63FE-4C6A-9222-AEF13BB994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317245-E9CA-49F9-A03A-750532477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68432F-3ED5-4DDA-916B-C8B57AC9E5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1B2902-DB13-49F3-8583-E2E9952B1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F8D522-A63A-4005-BFAB-1F493F5B04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BF23F8-862E-46E0-B786-18599A5F9C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A1AD96-1A56-43A3-BD8A-946E5354D5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B4A2EC-926A-41B3-9894-71D2BA497E2F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F76A3B-589C-400E-BC63-8E2F9A08FFF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7F01C9-CDB6-4F65-BAF8-8542788CC4F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F16349-6903-458A-8CFF-EB8651D04BF6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708A9E-E4A2-4C47-8CFD-51D004CBBFD8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B108E4-D8C5-4225-910F-BA6A3F3E6CE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F4C97B-6E10-43B3-A9E1-C9FF749780B1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4FEC42-45A9-403B-AF9C-564DE76CF7F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62AEB0-7AAF-4B19-A917-6C98934673A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402034-31E1-4B3D-B08B-D256B49CB4C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758874-012A-4E92-85D8-5FF9A180398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C12391-7572-4928-B4EF-F7B3D430A2F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9A53CD-3B25-4400-B47F-C28E36BD497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967D18-A88A-4960-BC2E-F5B8794FEEB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F8A67A-FD68-42AE-A887-E271FA438AB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42F5C7-D7E4-4A93-82C2-C7832B8110E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249E31-5643-4EF9-ACFD-6D40B03964D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77759D-1B22-4B06-96A3-314369530E4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8" descr="20150416 tum logo blau png final.png"/>
          <p:cNvPicPr/>
          <p:nvPr/>
        </p:nvPicPr>
        <p:blipFill>
          <a:blip r:embed="rId2"/>
          <a:stretch/>
        </p:blipFill>
        <p:spPr>
          <a:xfrm>
            <a:off x="1095840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51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Titel der Präsentation </a:t>
            </a: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durch Klicken </a:t>
            </a: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bearbeiten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25520" y="1978560"/>
            <a:ext cx="11345040" cy="1273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Referent</a:t>
            </a:r>
            <a:br>
              <a:rPr sz="1870"/>
            </a:b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Ort, Datum (Schreibweise: 00. Januar 2015)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13"/>
          <p:cNvSpPr/>
          <p:nvPr/>
        </p:nvSpPr>
        <p:spPr>
          <a:xfrm>
            <a:off x="11130120" y="6408360"/>
            <a:ext cx="766800" cy="35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22040" rIns="122040" tIns="60840" bIns="608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de-DE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0814D4-E79A-4992-B136-C27852F2F9D3}" type="slidenum">
              <a:rPr b="0" lang="en-US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14720" y="6473160"/>
            <a:ext cx="104389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8" descr="20150416 tum logo blau png final.png"/>
          <p:cNvPicPr/>
          <p:nvPr/>
        </p:nvPicPr>
        <p:blipFill>
          <a:blip r:embed="rId2"/>
          <a:stretch/>
        </p:blipFill>
        <p:spPr>
          <a:xfrm>
            <a:off x="1095840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25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14720" y="6473160"/>
            <a:ext cx="104389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E7E298-9FFB-4F60-8D8C-64C246FD266C}" type="slidenum">
              <a:rPr b="0" lang="en-US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3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2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2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2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2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2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2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8" descr="20150416 tum logo blau png final.png"/>
          <p:cNvPicPr/>
          <p:nvPr/>
        </p:nvPicPr>
        <p:blipFill>
          <a:blip r:embed="rId2"/>
          <a:stretch/>
        </p:blipFill>
        <p:spPr>
          <a:xfrm>
            <a:off x="1095840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25000"/>
              </a:lnSpc>
              <a:buNone/>
            </a:pPr>
            <a:r>
              <a:rPr b="0" lang="en-US" sz="2930" spc="-1" strike="noStrike">
                <a:solidFill>
                  <a:srgbClr val="000000"/>
                </a:solidFill>
                <a:latin typeface="Arial"/>
              </a:rPr>
              <a:t>Click to edit Master title </a:t>
            </a:r>
            <a:r>
              <a:rPr b="0" lang="en-US" sz="2930" spc="-1" strike="noStrike">
                <a:solidFill>
                  <a:srgbClr val="000000"/>
                </a:solidFill>
                <a:latin typeface="Arial"/>
              </a:rPr>
              <a:t>style</a:t>
            </a:r>
            <a:endParaRPr b="0" lang="de-DE" sz="29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13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  <a:p>
            <a:pPr lvl="1" marL="235080" indent="-235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3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  <a:p>
            <a:pPr lvl="2" marL="480600" indent="-24552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3" marL="717480" indent="-23724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4" marL="952560" indent="-23508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7"/>
          </p:nvPr>
        </p:nvSpPr>
        <p:spPr>
          <a:xfrm>
            <a:off x="414720" y="6473160"/>
            <a:ext cx="104389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8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4A5FF1-50E6-41C4-B1A9-B5C173D2BE5A}" type="slidenum">
              <a:rPr b="0" lang="en-US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ld 2" descr="20150416 tum logo blau png final.png"/>
          <p:cNvPicPr/>
          <p:nvPr/>
        </p:nvPicPr>
        <p:blipFill>
          <a:blip r:embed="rId2"/>
          <a:stretch/>
        </p:blipFill>
        <p:spPr>
          <a:xfrm>
            <a:off x="1095804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14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1" marL="235080" indent="-2350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2" marL="480600" indent="-24552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Titel durch Klicken bearbeiten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9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C707AF-BD6D-407D-A860-72960AADA637}" type="slidenum">
              <a:rPr b="0" lang="de-DE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0"/>
          </p:nvPr>
        </p:nvSpPr>
        <p:spPr>
          <a:xfrm>
            <a:off x="414720" y="6473160"/>
            <a:ext cx="8618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47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25520" y="1971360"/>
            <a:ext cx="11345040" cy="51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en-US" sz="3340" spc="-1" strike="noStrike">
                <a:solidFill>
                  <a:srgbClr val="000000"/>
                </a:solidFill>
                <a:latin typeface="Arial"/>
              </a:rPr>
              <a:t>Detection and Replacement of Implicit Subjects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25520" y="3532680"/>
            <a:ext cx="11345040" cy="1273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Lukas Rossi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05.12.2023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itle 3"/>
          <p:cNvSpPr/>
          <p:nvPr/>
        </p:nvSpPr>
        <p:spPr>
          <a:xfrm>
            <a:off x="425520" y="2551680"/>
            <a:ext cx="11345040" cy="400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ts val="4266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rule-based approach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9"/>
          <p:cNvSpPr/>
          <p:nvPr/>
        </p:nvSpPr>
        <p:spPr>
          <a:xfrm>
            <a:off x="1976760" y="1003320"/>
            <a:ext cx="3047760" cy="392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1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Rectangle 8"/>
          <p:cNvSpPr/>
          <p:nvPr/>
        </p:nvSpPr>
        <p:spPr>
          <a:xfrm>
            <a:off x="7167240" y="1003320"/>
            <a:ext cx="3047760" cy="392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1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2275920" y="2499480"/>
            <a:ext cx="242172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Personal data shall be accurate and, where necessary, kept up to date.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4"/>
          <p:cNvSpPr/>
          <p:nvPr/>
        </p:nvSpPr>
        <p:spPr>
          <a:xfrm>
            <a:off x="7452720" y="2700720"/>
            <a:ext cx="23634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The user must update their data when it changes.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5"/>
          <p:cNvSpPr/>
          <p:nvPr/>
        </p:nvSpPr>
        <p:spPr>
          <a:xfrm>
            <a:off x="2275920" y="1233720"/>
            <a:ext cx="2236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1f1f1f"/>
                </a:solidFill>
                <a:latin typeface="Calibri"/>
              </a:rPr>
              <a:t>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6"/>
          <p:cNvSpPr/>
          <p:nvPr/>
        </p:nvSpPr>
        <p:spPr>
          <a:xfrm>
            <a:off x="7452720" y="1233720"/>
            <a:ext cx="237708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1f1f1f"/>
                </a:solidFill>
                <a:latin typeface="Calibri"/>
              </a:rPr>
              <a:t>Implementation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Arrow: Left-Right 7"/>
          <p:cNvSpPr/>
          <p:nvPr/>
        </p:nvSpPr>
        <p:spPr>
          <a:xfrm>
            <a:off x="5520600" y="2700720"/>
            <a:ext cx="1150560" cy="661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14000"/>
              </a:lnSpc>
            </a:pPr>
            <a:r>
              <a:rPr b="0" lang="de-DE" sz="1400" spc="-1" strike="noStrike">
                <a:solidFill>
                  <a:schemeClr val="lt1"/>
                </a:solidFill>
                <a:latin typeface="Calibri"/>
              </a:rPr>
              <a:t>=?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3"/>
          <p:cNvGrpSpPr/>
          <p:nvPr/>
        </p:nvGrpSpPr>
        <p:grpSpPr>
          <a:xfrm>
            <a:off x="525960" y="457200"/>
            <a:ext cx="11139480" cy="5943600"/>
            <a:chOff x="525960" y="457200"/>
            <a:chExt cx="11139480" cy="5943600"/>
          </a:xfrm>
        </p:grpSpPr>
        <p:cxnSp>
          <p:nvCxnSpPr>
            <p:cNvPr id="178" name="Straight Connector 5"/>
            <p:cNvCxnSpPr/>
            <p:nvPr/>
          </p:nvCxnSpPr>
          <p:spPr>
            <a:xfrm>
              <a:off x="6095880" y="457200"/>
              <a:ext cx="360" cy="59439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179" name="Straight Connector 9"/>
            <p:cNvCxnSpPr/>
            <p:nvPr/>
          </p:nvCxnSpPr>
          <p:spPr>
            <a:xfrm flipH="1">
              <a:off x="525960" y="3429000"/>
              <a:ext cx="11139840" cy="3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</p:grpSp>
      <p:sp>
        <p:nvSpPr>
          <p:cNvPr id="180" name="TextBox 13"/>
          <p:cNvSpPr/>
          <p:nvPr/>
        </p:nvSpPr>
        <p:spPr>
          <a:xfrm>
            <a:off x="654480" y="2943360"/>
            <a:ext cx="97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Passive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Box 19"/>
          <p:cNvSpPr/>
          <p:nvPr/>
        </p:nvSpPr>
        <p:spPr>
          <a:xfrm>
            <a:off x="714240" y="927360"/>
            <a:ext cx="53121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Personal data shall be processed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[by the controller]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lawfully, fairly and in a transparent manner in relation to the data subject.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2" name="Group 6"/>
          <p:cNvGrpSpPr/>
          <p:nvPr/>
        </p:nvGrpSpPr>
        <p:grpSpPr>
          <a:xfrm>
            <a:off x="6198120" y="3957840"/>
            <a:ext cx="5381640" cy="2511720"/>
            <a:chOff x="6198120" y="3957840"/>
            <a:chExt cx="5381640" cy="2511720"/>
          </a:xfrm>
        </p:grpSpPr>
        <p:sp>
          <p:nvSpPr>
            <p:cNvPr id="183" name="TextBox 16"/>
            <p:cNvSpPr/>
            <p:nvPr/>
          </p:nvSpPr>
          <p:spPr>
            <a:xfrm>
              <a:off x="6198120" y="6105600"/>
              <a:ext cx="2054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Arial"/>
                </a:rPr>
                <a:t>Nominalized verbs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TextBox 22"/>
            <p:cNvSpPr/>
            <p:nvPr/>
          </p:nvSpPr>
          <p:spPr>
            <a:xfrm>
              <a:off x="6267600" y="3957840"/>
              <a:ext cx="5312160" cy="13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The purposes of the processing </a:t>
              </a: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[by the controller]</a:t>
              </a: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for which the personal data are intended as well as the legal basis for the processing.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5" name="Group 8"/>
          <p:cNvGrpSpPr/>
          <p:nvPr/>
        </p:nvGrpSpPr>
        <p:grpSpPr>
          <a:xfrm>
            <a:off x="6243480" y="924120"/>
            <a:ext cx="5336280" cy="2383200"/>
            <a:chOff x="6243480" y="924120"/>
            <a:chExt cx="5336280" cy="2383200"/>
          </a:xfrm>
        </p:grpSpPr>
        <p:grpSp>
          <p:nvGrpSpPr>
            <p:cNvPr id="186" name="Group 4"/>
            <p:cNvGrpSpPr/>
            <p:nvPr/>
          </p:nvGrpSpPr>
          <p:grpSpPr>
            <a:xfrm>
              <a:off x="6243480" y="924120"/>
              <a:ext cx="5336280" cy="2383200"/>
              <a:chOff x="6243480" y="924120"/>
              <a:chExt cx="5336280" cy="2383200"/>
            </a:xfrm>
          </p:grpSpPr>
          <p:sp>
            <p:nvSpPr>
              <p:cNvPr id="187" name="TextBox 14"/>
              <p:cNvSpPr/>
              <p:nvPr/>
            </p:nvSpPr>
            <p:spPr>
              <a:xfrm>
                <a:off x="6243480" y="2943360"/>
                <a:ext cx="9399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 u="sng">
                    <a:solidFill>
                      <a:srgbClr val="000000"/>
                    </a:solidFill>
                    <a:uFillTx/>
                    <a:latin typeface="Arial"/>
                  </a:rPr>
                  <a:t>Gerund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8" name="TextBox 20"/>
              <p:cNvSpPr/>
              <p:nvPr/>
            </p:nvSpPr>
            <p:spPr>
              <a:xfrm>
                <a:off x="6267600" y="924120"/>
                <a:ext cx="5312160" cy="161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2000" spc="-1" strike="noStrike">
                    <a:solidFill>
                      <a:srgbClr val="000000"/>
                    </a:solidFill>
                    <a:latin typeface="Arial"/>
                  </a:rPr>
                  <a:t>After </a:t>
                </a:r>
                <a:r>
                  <a:rPr b="1" lang="de-DE" sz="2000" spc="-1" strike="noStrike">
                    <a:solidFill>
                      <a:srgbClr val="000000"/>
                    </a:solidFill>
                    <a:latin typeface="Arial"/>
                  </a:rPr>
                  <a:t>selecting</a:t>
                </a:r>
                <a:r>
                  <a:rPr b="0" lang="de-DE" sz="2000" spc="-1" strike="noStrike">
                    <a:solidFill>
                      <a:srgbClr val="000000"/>
                    </a:solidFill>
                    <a:latin typeface="Arial"/>
                  </a:rPr>
                  <a:t> a product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…</a:t>
                </a: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After 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Arial"/>
                  </a:rPr>
                  <a:t>the customer selects 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a product…</a:t>
                </a: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89" name="Arrow: Right 23"/>
            <p:cNvSpPr/>
            <p:nvPr/>
          </p:nvSpPr>
          <p:spPr>
            <a:xfrm rot="5400000">
              <a:off x="7364160" y="1689480"/>
              <a:ext cx="533880" cy="99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5040" bIns="50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grpSp>
        <p:nvGrpSpPr>
          <p:cNvPr id="190" name="Group 7"/>
          <p:cNvGrpSpPr/>
          <p:nvPr/>
        </p:nvGrpSpPr>
        <p:grpSpPr>
          <a:xfrm>
            <a:off x="689400" y="3963240"/>
            <a:ext cx="5337000" cy="2506320"/>
            <a:chOff x="689400" y="3963240"/>
            <a:chExt cx="5337000" cy="2506320"/>
          </a:xfrm>
        </p:grpSpPr>
        <p:sp>
          <p:nvSpPr>
            <p:cNvPr id="191" name="TextBox 15"/>
            <p:cNvSpPr/>
            <p:nvPr/>
          </p:nvSpPr>
          <p:spPr>
            <a:xfrm>
              <a:off x="689400" y="6105600"/>
              <a:ext cx="1244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Arial"/>
                </a:rPr>
                <a:t>Imperative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Box 21"/>
            <p:cNvSpPr/>
            <p:nvPr/>
          </p:nvSpPr>
          <p:spPr>
            <a:xfrm>
              <a:off x="714240" y="3963240"/>
              <a:ext cx="531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000000"/>
                  </a:solidFill>
                  <a:latin typeface="Arial"/>
                </a:rPr>
                <a:t>Select one.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1"/>
            <p:cNvSpPr/>
            <p:nvPr/>
          </p:nvSpPr>
          <p:spPr>
            <a:xfrm>
              <a:off x="714240" y="5171040"/>
              <a:ext cx="531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000000"/>
                  </a:solidFill>
                  <a:latin typeface="Arial"/>
                </a:rPr>
                <a:t>You select one.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Arrow: Right 2"/>
            <p:cNvSpPr/>
            <p:nvPr/>
          </p:nvSpPr>
          <p:spPr>
            <a:xfrm rot="5400000">
              <a:off x="1015200" y="4717440"/>
              <a:ext cx="533880" cy="99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5040" bIns="50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raphic 10" descr=""/>
          <p:cNvPicPr/>
          <p:nvPr/>
        </p:nvPicPr>
        <p:blipFill>
          <a:blip r:embed="rId1"/>
          <a:stretch/>
        </p:blipFill>
        <p:spPr>
          <a:xfrm>
            <a:off x="3395520" y="371880"/>
            <a:ext cx="5620320" cy="611352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5"/>
          <p:cNvSpPr/>
          <p:nvPr/>
        </p:nvSpPr>
        <p:spPr>
          <a:xfrm>
            <a:off x="3570840" y="1176840"/>
            <a:ext cx="2252880" cy="943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Rectangle 6"/>
          <p:cNvSpPr/>
          <p:nvPr/>
        </p:nvSpPr>
        <p:spPr>
          <a:xfrm>
            <a:off x="6545520" y="1176840"/>
            <a:ext cx="2378880" cy="1156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Rectangle 7"/>
          <p:cNvSpPr/>
          <p:nvPr/>
        </p:nvSpPr>
        <p:spPr>
          <a:xfrm>
            <a:off x="3579840" y="5145840"/>
            <a:ext cx="4864320" cy="943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Rectangle 8"/>
          <p:cNvSpPr/>
          <p:nvPr/>
        </p:nvSpPr>
        <p:spPr>
          <a:xfrm>
            <a:off x="3570840" y="3317040"/>
            <a:ext cx="4864320" cy="943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5"/>
          <p:cNvSpPr/>
          <p:nvPr/>
        </p:nvSpPr>
        <p:spPr>
          <a:xfrm>
            <a:off x="673200" y="1104840"/>
            <a:ext cx="10820160" cy="5028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1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Rectangle 6"/>
          <p:cNvSpPr/>
          <p:nvPr/>
        </p:nvSpPr>
        <p:spPr>
          <a:xfrm>
            <a:off x="1041480" y="823680"/>
            <a:ext cx="4726440" cy="46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14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Possible Candidate Ranking Metrics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9"/>
          <p:cNvSpPr/>
          <p:nvPr/>
        </p:nvSpPr>
        <p:spPr>
          <a:xfrm>
            <a:off x="1041480" y="171504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(Imperative Pruning)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 10"/>
          <p:cNvSpPr/>
          <p:nvPr/>
        </p:nvSpPr>
        <p:spPr>
          <a:xfrm>
            <a:off x="1041480" y="230724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Perplexity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ctangle 11"/>
          <p:cNvSpPr/>
          <p:nvPr/>
        </p:nvSpPr>
        <p:spPr>
          <a:xfrm>
            <a:off x="1041480" y="289980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Similarity to existing 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tangle 13"/>
          <p:cNvSpPr/>
          <p:nvPr/>
        </p:nvSpPr>
        <p:spPr>
          <a:xfrm>
            <a:off x="1041480" y="349236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Physical Proximity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 31"/>
          <p:cNvSpPr/>
          <p:nvPr/>
        </p:nvSpPr>
        <p:spPr>
          <a:xfrm>
            <a:off x="1041480" y="408456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Importance in the context (e.g., TF-IDF)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 32"/>
          <p:cNvSpPr/>
          <p:nvPr/>
        </p:nvSpPr>
        <p:spPr>
          <a:xfrm>
            <a:off x="1041480" y="467712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32F6A1-7405-4670-8074-CFDDB413933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Placeholder 10" descr=""/>
          <p:cNvPicPr/>
          <p:nvPr/>
        </p:nvPicPr>
        <p:blipFill>
          <a:blip r:embed="rId1"/>
          <a:stretch/>
        </p:blipFill>
        <p:spPr>
          <a:xfrm>
            <a:off x="1970640" y="2133720"/>
            <a:ext cx="8254800" cy="4127040"/>
          </a:xfrm>
          <a:prstGeom prst="rect">
            <a:avLst/>
          </a:prstGeom>
          <a:ln w="9525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51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en-US" sz="3340" spc="-1" strike="noStrike">
                <a:solidFill>
                  <a:srgbClr val="000000"/>
                </a:solidFill>
                <a:latin typeface="Arial"/>
              </a:rPr>
              <a:t>Project Plan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1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de-DE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CFAB1E74-5748-466F-BC6B-E155F4144147}" type="slidenum">
              <a:rPr b="0" lang="de-DE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1" name="Straight Connector 12"/>
          <p:cNvCxnSpPr/>
          <p:nvPr/>
        </p:nvCxnSpPr>
        <p:spPr>
          <a:xfrm>
            <a:off x="6093720" y="2673000"/>
            <a:ext cx="2520" cy="3570480"/>
          </a:xfrm>
          <a:prstGeom prst="straightConnector1">
            <a:avLst/>
          </a:prstGeom>
          <a:ln w="38100">
            <a:solidFill>
              <a:srgbClr val="ffc000"/>
            </a:solidFill>
            <a:round/>
          </a:ln>
        </p:spPr>
      </p:cxnSp>
      <p:sp>
        <p:nvSpPr>
          <p:cNvPr id="212" name="TextBox 13"/>
          <p:cNvSpPr/>
          <p:nvPr/>
        </p:nvSpPr>
        <p:spPr>
          <a:xfrm>
            <a:off x="5800320" y="6323040"/>
            <a:ext cx="586440" cy="2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0" lang="en-US" sz="1600" spc="-1" strike="noStrike">
                <a:solidFill>
                  <a:srgbClr val="ffc000"/>
                </a:solidFill>
                <a:latin typeface="Calibri"/>
              </a:rPr>
              <a:t>Today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25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Arial"/>
              </a:rPr>
              <a:t>Code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7CB1BE-EA44-48BD-8D58-1449B8C92EC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Perplexity Pruning, 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Extraction of agent, predicate, patient triplets from candidates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Calculate pairwise similarity scores between the candidate triplets and the target concatenated with candidate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If high similarity found match else fall back to proximity.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51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en-US" sz="3340" spc="-1" strike="noStrike">
                <a:solidFill>
                  <a:srgbClr val="000000"/>
                </a:solidFill>
                <a:latin typeface="Arial"/>
              </a:rPr>
              <a:t>Current Ranking Idea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4D55AB-7CDB-40DB-B8EA-62CBDA296DC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TUM_Template_2023</Template>
  <TotalTime>0</TotalTime>
  <Application>LibreOffice/7.5.2.2$Linux_X86_64 LibreOffice_project/50$Build-2</Application>
  <AppVersion>15.0000</AppVersion>
  <Words>196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2023-12-01T11:36:16Z</dcterms:created>
  <dc:creator>Lukas Rossi</dc:creator>
  <dc:description/>
  <dc:language>en-US</dc:language>
  <cp:lastModifiedBy/>
  <dcterms:modified xsi:type="dcterms:W3CDTF">2023-12-05T12:49:18Z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