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wmf" ContentType="image/x-wmf"/>
  <Override PartName="/ppt/media/image2.png" ContentType="image/png"/>
  <Override PartName="/ppt/media/image3.png" ContentType="image/png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1F416E-9223-473A-8502-AE4DA0F08FF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9DB79A-66A9-40AE-938D-F0984778203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45AE98-1ADD-477C-AD6B-101978D1471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2613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9748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255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2613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9748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8D3330-B712-4DC1-9E9D-DF5F850C9E8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4B39A3-E160-44D9-BE37-3F56912CE5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84660B-EF51-48CD-9447-9E47B5AB3B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FD9A62-7B1D-4805-AD73-E82F08A3C0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3913F5-41B2-4E84-AF67-3F77C78F42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6D8312-6437-49AD-9908-2286BE6454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25520" y="1296000"/>
            <a:ext cx="113450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D86BA1-197F-49FC-B8BA-178253AEAE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C313B2-5C80-4C9E-BF1B-04855ADF5E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C6C994-033A-45F5-BB6B-949C3BBCE37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4A0CEE-3B29-4470-8718-1585E33CEE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AF920E-2867-42E8-91B3-2F4558E6EE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2556EE-C22B-40F8-A618-D22E479CCE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487E34-8294-4348-9B6B-B0F2A4366A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2613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9748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255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2613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9748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34A7E7-FBEA-4751-AF76-852090494E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C18F41-45A5-4886-AA50-ACBBB2A072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AE5A0C-15C0-4520-91E2-D279B2675C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2A34E1-7834-46BE-A21F-674A5DDFD4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797E68-4A9D-4EAE-A40A-E9C2354B30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21DBB4-56FF-4133-9A80-CF6234A03D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154E3D-3CB0-4E2B-99E4-E4616CF0AAFB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25520" y="1296000"/>
            <a:ext cx="113450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C0238E-099F-48F4-AF51-0D1B80923C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BB197F-502D-4FFB-8C7E-F655966C03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DE9812-EE3F-45BE-AD4A-876DB4D5BD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1DD04D-F9A0-4EC6-B4F7-EB9598A063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8E09EF-D184-4972-A9F1-78F3CB970E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242B69-0A9E-4E2E-9959-98BE212E9E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2613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9748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255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2613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9748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904EBC-04A5-48A7-B3C0-2582FC7B82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B1D299-B4E6-4177-94BF-8C3C2081B309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443991-1645-4116-A481-C10117920FF0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CAAA9C-57BE-493A-908B-039048B892E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5ABE4D-145D-43ED-80C6-4D62652DED4B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68723E-D036-45F7-8390-037F23D01EE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9BD594-5670-41E1-840B-C1EAC7CD65E6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25520" y="1296000"/>
            <a:ext cx="113450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AE6575-11BB-42A3-8340-076E2D776C44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9A979E-A476-478E-BCA6-B2126D59793E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606808-75F4-4466-9A11-71F618ACDAE6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855162-7FA9-45A6-B989-D6D0521DDFF0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C04C87-3B49-468D-A8E9-F78276C0EA06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26F5AD-6522-42AF-9AF4-623DBC558B23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26132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97480" y="213372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255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26132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97480" y="4289760"/>
            <a:ext cx="365292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E61820-297A-4FAF-9A9A-4E201A1A5FC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E2272F-61B0-4BA2-B318-5B4724BB176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25520" y="1296000"/>
            <a:ext cx="11345040" cy="53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B0F837-B030-45E1-802D-0CBC8A11D7E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EC46A3-48EA-4C5F-A13D-018E9C8D933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412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8800" y="428976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EF03D6-F340-4CE3-BB09-01E37C95742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2552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8800" y="2133720"/>
            <a:ext cx="553608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25520" y="4289760"/>
            <a:ext cx="11345040" cy="19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00D2E46-E963-40FC-AEE7-C4C9C31E97C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8" descr="20150416 tum logo blau png final.png"/>
          <p:cNvPicPr/>
          <p:nvPr/>
        </p:nvPicPr>
        <p:blipFill>
          <a:blip r:embed="rId2"/>
          <a:stretch/>
        </p:blipFill>
        <p:spPr>
          <a:xfrm>
            <a:off x="10958400" y="432000"/>
            <a:ext cx="806040" cy="4244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510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ts val="4266"/>
              </a:lnSpc>
              <a:buNone/>
            </a:pPr>
            <a:r>
              <a:rPr b="0" lang="de-DE" sz="3340" spc="-1" strike="noStrike">
                <a:solidFill>
                  <a:srgbClr val="000000"/>
                </a:solidFill>
                <a:latin typeface="Arial"/>
              </a:rPr>
              <a:t>Titel der Präsentation durch </a:t>
            </a:r>
            <a:r>
              <a:rPr b="0" lang="de-DE" sz="3340" spc="-1" strike="noStrike">
                <a:solidFill>
                  <a:srgbClr val="000000"/>
                </a:solidFill>
                <a:latin typeface="Arial"/>
              </a:rPr>
              <a:t>Klicken bearbeiten</a:t>
            </a: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25520" y="1978560"/>
            <a:ext cx="11345040" cy="1273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Referent</a:t>
            </a:r>
            <a:br>
              <a:rPr sz="1870"/>
            </a:b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Ort, Datum (Schreibweise: 00. Januar 2015)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13"/>
          <p:cNvSpPr/>
          <p:nvPr/>
        </p:nvSpPr>
        <p:spPr>
          <a:xfrm>
            <a:off x="11130120" y="6408360"/>
            <a:ext cx="766800" cy="358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122040" rIns="122040" tIns="60840" bIns="608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de-DE" sz="2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06EB4A-388E-4A7F-BE3E-198C00CBD8B0}" type="slidenum">
              <a:rPr b="0" lang="en-US" sz="147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414720" y="6473160"/>
            <a:ext cx="10438920" cy="3844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8" descr="20150416 tum logo blau png final.png"/>
          <p:cNvPicPr/>
          <p:nvPr/>
        </p:nvPicPr>
        <p:blipFill>
          <a:blip r:embed="rId2"/>
          <a:stretch/>
        </p:blipFill>
        <p:spPr>
          <a:xfrm>
            <a:off x="10958400" y="432000"/>
            <a:ext cx="806040" cy="4244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25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414720" y="6473160"/>
            <a:ext cx="10438920" cy="3844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6BFA468-CFB9-46AE-A824-329746ECB71E}" type="slidenum">
              <a:rPr b="0" lang="en-US" sz="147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13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2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2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2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2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2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2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ild 8" descr="20150416 tum logo blau png final.png"/>
          <p:cNvPicPr/>
          <p:nvPr/>
        </p:nvPicPr>
        <p:blipFill>
          <a:blip r:embed="rId2"/>
          <a:stretch/>
        </p:blipFill>
        <p:spPr>
          <a:xfrm>
            <a:off x="10958400" y="432000"/>
            <a:ext cx="806040" cy="4244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>
              <a:lnSpc>
                <a:spcPct val="125000"/>
              </a:lnSpc>
              <a:buNone/>
            </a:pPr>
            <a:r>
              <a:rPr b="0" lang="en-US" sz="293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de-DE" sz="29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13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  <a:p>
            <a:pPr lvl="1" marL="235080" indent="-235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3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de-DE" sz="2130" spc="-1" strike="noStrike">
              <a:solidFill>
                <a:srgbClr val="000000"/>
              </a:solidFill>
              <a:latin typeface="Arial"/>
            </a:endParaRPr>
          </a:p>
          <a:p>
            <a:pPr lvl="2" marL="480600" indent="-245520">
              <a:lnSpc>
                <a:spcPct val="125000"/>
              </a:lnSpc>
              <a:buClr>
                <a:srgbClr val="000000"/>
              </a:buClr>
              <a:buFont typeface="Symbol"/>
              <a:buChar char="-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3" marL="717480" indent="-237240">
              <a:lnSpc>
                <a:spcPct val="125000"/>
              </a:lnSpc>
              <a:buClr>
                <a:srgbClr val="000000"/>
              </a:buClr>
              <a:buFont typeface="Symbol"/>
              <a:buChar char="-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4" marL="952560" indent="-235080">
              <a:lnSpc>
                <a:spcPct val="125000"/>
              </a:lnSpc>
              <a:buClr>
                <a:srgbClr val="000000"/>
              </a:buClr>
              <a:buFont typeface="Symbol"/>
              <a:buChar char="-"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7"/>
          </p:nvPr>
        </p:nvSpPr>
        <p:spPr>
          <a:xfrm>
            <a:off x="414720" y="6473160"/>
            <a:ext cx="10438920" cy="3844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8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DBED07A-706A-4114-828C-FA8DBE39B820}" type="slidenum">
              <a:rPr b="0" lang="en-US" sz="147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Bild 2" descr="20150416 tum logo blau png final.png"/>
          <p:cNvPicPr/>
          <p:nvPr/>
        </p:nvPicPr>
        <p:blipFill>
          <a:blip r:embed="rId2"/>
          <a:stretch/>
        </p:blipFill>
        <p:spPr>
          <a:xfrm>
            <a:off x="10958040" y="432000"/>
            <a:ext cx="806040" cy="42444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14000"/>
              </a:lnSpc>
              <a:buNone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Inhalt durch Klicken bearbeiten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1" marL="235080" indent="-23508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lvl="2" marL="480600" indent="-245520">
              <a:lnSpc>
                <a:spcPct val="125000"/>
              </a:lnSpc>
              <a:buClr>
                <a:srgbClr val="000000"/>
              </a:buClr>
              <a:buFont typeface="Symbol"/>
              <a:buChar char="-"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114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ts val="4266"/>
              </a:lnSpc>
              <a:buNone/>
            </a:pPr>
            <a:r>
              <a:rPr b="0" lang="de-DE" sz="3340" spc="-1" strike="noStrike">
                <a:solidFill>
                  <a:srgbClr val="000000"/>
                </a:solidFill>
                <a:latin typeface="Arial"/>
              </a:rPr>
              <a:t>Titel durch Klicken bearbeiten</a:t>
            </a: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9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C89A8FF-96F9-4A22-97B0-015C50B90EC3}" type="slidenum">
              <a:rPr b="0" lang="de-DE" sz="147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10"/>
          </p:nvPr>
        </p:nvSpPr>
        <p:spPr>
          <a:xfrm>
            <a:off x="414720" y="6473160"/>
            <a:ext cx="8618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147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25520" y="1971360"/>
            <a:ext cx="11345040" cy="510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ts val="4266"/>
              </a:lnSpc>
              <a:buNone/>
            </a:pPr>
            <a:r>
              <a:rPr b="0" lang="en-US" sz="3340" spc="-1" strike="noStrike">
                <a:solidFill>
                  <a:srgbClr val="000000"/>
                </a:solidFill>
                <a:latin typeface="Arial"/>
              </a:rPr>
              <a:t>Detection and Replacement of Implicit Subjects</a:t>
            </a: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25520" y="3532680"/>
            <a:ext cx="11345040" cy="1273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Lukas Rossi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de-DE" sz="1870" spc="-1" strike="noStrike">
                <a:solidFill>
                  <a:srgbClr val="000000"/>
                </a:solidFill>
                <a:latin typeface="Arial"/>
              </a:rPr>
              <a:t>05.12.2023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itle 3"/>
          <p:cNvSpPr/>
          <p:nvPr/>
        </p:nvSpPr>
        <p:spPr>
          <a:xfrm>
            <a:off x="425520" y="2551680"/>
            <a:ext cx="11345040" cy="400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ts val="4266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rule-based approach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9"/>
          <p:cNvSpPr/>
          <p:nvPr/>
        </p:nvSpPr>
        <p:spPr>
          <a:xfrm>
            <a:off x="1976760" y="1003320"/>
            <a:ext cx="3047760" cy="392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t">
            <a:noAutofit/>
          </a:bodyPr>
          <a:p>
            <a:pPr algn="ctr">
              <a:lnSpc>
                <a:spcPct val="114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Rectangle 8"/>
          <p:cNvSpPr/>
          <p:nvPr/>
        </p:nvSpPr>
        <p:spPr>
          <a:xfrm>
            <a:off x="7167240" y="1003320"/>
            <a:ext cx="3047760" cy="392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t">
            <a:noAutofit/>
          </a:bodyPr>
          <a:p>
            <a:pPr algn="ctr">
              <a:lnSpc>
                <a:spcPct val="114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2" name="TextBox 3"/>
          <p:cNvSpPr/>
          <p:nvPr/>
        </p:nvSpPr>
        <p:spPr>
          <a:xfrm>
            <a:off x="2275920" y="2499480"/>
            <a:ext cx="2421720" cy="11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4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Personal data shall be accurate and, where necessary, kept up to date.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4"/>
          <p:cNvSpPr/>
          <p:nvPr/>
        </p:nvSpPr>
        <p:spPr>
          <a:xfrm>
            <a:off x="7452720" y="2700720"/>
            <a:ext cx="23634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4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The user must update their data when it changes.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5"/>
          <p:cNvSpPr/>
          <p:nvPr/>
        </p:nvSpPr>
        <p:spPr>
          <a:xfrm>
            <a:off x="2275920" y="1233720"/>
            <a:ext cx="2236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4000"/>
              </a:lnSpc>
            </a:pPr>
            <a:r>
              <a:rPr b="1" lang="en-US" sz="2000" spc="-1" strike="noStrike">
                <a:solidFill>
                  <a:srgbClr val="1f1f1f"/>
                </a:solidFill>
                <a:latin typeface="Calibri"/>
              </a:rPr>
              <a:t>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6"/>
          <p:cNvSpPr/>
          <p:nvPr/>
        </p:nvSpPr>
        <p:spPr>
          <a:xfrm>
            <a:off x="7452720" y="1233720"/>
            <a:ext cx="237708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4000"/>
              </a:lnSpc>
            </a:pPr>
            <a:r>
              <a:rPr b="1" lang="en-US" sz="2000" spc="-1" strike="noStrike">
                <a:solidFill>
                  <a:srgbClr val="1f1f1f"/>
                </a:solidFill>
                <a:latin typeface="Calibri"/>
              </a:rPr>
              <a:t>Implementation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Arrow: Left-Right 7"/>
          <p:cNvSpPr/>
          <p:nvPr/>
        </p:nvSpPr>
        <p:spPr>
          <a:xfrm>
            <a:off x="5520600" y="2700720"/>
            <a:ext cx="1150560" cy="6616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14000"/>
              </a:lnSpc>
            </a:pPr>
            <a:r>
              <a:rPr b="0" lang="de-DE" sz="1400" spc="-1" strike="noStrike">
                <a:solidFill>
                  <a:schemeClr val="lt1"/>
                </a:solidFill>
                <a:latin typeface="Calibri"/>
              </a:rPr>
              <a:t>=?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3"/>
          <p:cNvGrpSpPr/>
          <p:nvPr/>
        </p:nvGrpSpPr>
        <p:grpSpPr>
          <a:xfrm>
            <a:off x="525960" y="457200"/>
            <a:ext cx="11139480" cy="5943600"/>
            <a:chOff x="525960" y="457200"/>
            <a:chExt cx="11139480" cy="5943600"/>
          </a:xfrm>
        </p:grpSpPr>
        <p:cxnSp>
          <p:nvCxnSpPr>
            <p:cNvPr id="178" name="Straight Connector 5"/>
            <p:cNvCxnSpPr/>
            <p:nvPr/>
          </p:nvCxnSpPr>
          <p:spPr>
            <a:xfrm>
              <a:off x="6095880" y="457200"/>
              <a:ext cx="360" cy="59439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  <p:cxnSp>
          <p:nvCxnSpPr>
            <p:cNvPr id="179" name="Straight Connector 9"/>
            <p:cNvCxnSpPr/>
            <p:nvPr/>
          </p:nvCxnSpPr>
          <p:spPr>
            <a:xfrm flipH="1">
              <a:off x="525960" y="3429000"/>
              <a:ext cx="11139840" cy="3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</p:grpSp>
      <p:sp>
        <p:nvSpPr>
          <p:cNvPr id="180" name="TextBox 13"/>
          <p:cNvSpPr/>
          <p:nvPr/>
        </p:nvSpPr>
        <p:spPr>
          <a:xfrm>
            <a:off x="654480" y="2943360"/>
            <a:ext cx="97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Passive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Box 19"/>
          <p:cNvSpPr/>
          <p:nvPr/>
        </p:nvSpPr>
        <p:spPr>
          <a:xfrm>
            <a:off x="714240" y="927360"/>
            <a:ext cx="53121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Personal data shall be processed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[by the controller]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lawfully, fairly and in a transparent manner in relation to the data subject.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2" name="Group 6"/>
          <p:cNvGrpSpPr/>
          <p:nvPr/>
        </p:nvGrpSpPr>
        <p:grpSpPr>
          <a:xfrm>
            <a:off x="6198120" y="3957840"/>
            <a:ext cx="5381640" cy="2511720"/>
            <a:chOff x="6198120" y="3957840"/>
            <a:chExt cx="5381640" cy="2511720"/>
          </a:xfrm>
        </p:grpSpPr>
        <p:sp>
          <p:nvSpPr>
            <p:cNvPr id="183" name="TextBox 16"/>
            <p:cNvSpPr/>
            <p:nvPr/>
          </p:nvSpPr>
          <p:spPr>
            <a:xfrm>
              <a:off x="6198120" y="6105600"/>
              <a:ext cx="2054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 u="sng">
                  <a:solidFill>
                    <a:srgbClr val="000000"/>
                  </a:solidFill>
                  <a:uFillTx/>
                  <a:latin typeface="Arial"/>
                </a:rPr>
                <a:t>Nominalized verbs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TextBox 22"/>
            <p:cNvSpPr/>
            <p:nvPr/>
          </p:nvSpPr>
          <p:spPr>
            <a:xfrm>
              <a:off x="6267600" y="3957840"/>
              <a:ext cx="5312160" cy="13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The purposes of the processing </a:t>
              </a: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[by the controller]</a:t>
              </a: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for which the personal data are intended as well as the legal basis for the processing.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5" name="Group 8"/>
          <p:cNvGrpSpPr/>
          <p:nvPr/>
        </p:nvGrpSpPr>
        <p:grpSpPr>
          <a:xfrm>
            <a:off x="6243480" y="924120"/>
            <a:ext cx="5336280" cy="2383200"/>
            <a:chOff x="6243480" y="924120"/>
            <a:chExt cx="5336280" cy="2383200"/>
          </a:xfrm>
        </p:grpSpPr>
        <p:grpSp>
          <p:nvGrpSpPr>
            <p:cNvPr id="186" name="Group 4"/>
            <p:cNvGrpSpPr/>
            <p:nvPr/>
          </p:nvGrpSpPr>
          <p:grpSpPr>
            <a:xfrm>
              <a:off x="6243480" y="924120"/>
              <a:ext cx="5336280" cy="2383200"/>
              <a:chOff x="6243480" y="924120"/>
              <a:chExt cx="5336280" cy="2383200"/>
            </a:xfrm>
          </p:grpSpPr>
          <p:sp>
            <p:nvSpPr>
              <p:cNvPr id="187" name="TextBox 14"/>
              <p:cNvSpPr/>
              <p:nvPr/>
            </p:nvSpPr>
            <p:spPr>
              <a:xfrm>
                <a:off x="6243480" y="2943360"/>
                <a:ext cx="9399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 u="sng">
                    <a:solidFill>
                      <a:srgbClr val="000000"/>
                    </a:solidFill>
                    <a:uFillTx/>
                    <a:latin typeface="Arial"/>
                  </a:rPr>
                  <a:t>Gerund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8" name="TextBox 20"/>
              <p:cNvSpPr/>
              <p:nvPr/>
            </p:nvSpPr>
            <p:spPr>
              <a:xfrm>
                <a:off x="6267600" y="924120"/>
                <a:ext cx="5312160" cy="1614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de-DE" sz="2000" spc="-1" strike="noStrike">
                    <a:solidFill>
                      <a:srgbClr val="000000"/>
                    </a:solidFill>
                    <a:latin typeface="Arial"/>
                  </a:rPr>
                  <a:t>After </a:t>
                </a:r>
                <a:r>
                  <a:rPr b="1" lang="de-DE" sz="2000" spc="-1" strike="noStrike">
                    <a:solidFill>
                      <a:srgbClr val="000000"/>
                    </a:solidFill>
                    <a:latin typeface="Arial"/>
                  </a:rPr>
                  <a:t>selecting</a:t>
                </a:r>
                <a:r>
                  <a:rPr b="0" lang="de-DE" sz="2000" spc="-1" strike="noStrike">
                    <a:solidFill>
                      <a:srgbClr val="000000"/>
                    </a:solidFill>
                    <a:latin typeface="Arial"/>
                  </a:rPr>
                  <a:t> a product</a:t>
                </a: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</a:rPr>
                  <a:t>…</a:t>
                </a: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</a:rPr>
                  <a:t>After </a:t>
                </a:r>
                <a:r>
                  <a:rPr b="1" lang="en-US" sz="2000" spc="-1" strike="noStrike">
                    <a:solidFill>
                      <a:srgbClr val="000000"/>
                    </a:solidFill>
                    <a:latin typeface="Arial"/>
                  </a:rPr>
                  <a:t>the customer selects </a:t>
                </a: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</a:rPr>
                  <a:t>a product…</a:t>
                </a:r>
                <a:endParaRPr b="0" lang="en-US" sz="2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89" name="Arrow: Right 23"/>
            <p:cNvSpPr/>
            <p:nvPr/>
          </p:nvSpPr>
          <p:spPr>
            <a:xfrm rot="5400000">
              <a:off x="7364160" y="1689480"/>
              <a:ext cx="533880" cy="99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5040" bIns="504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grpSp>
        <p:nvGrpSpPr>
          <p:cNvPr id="190" name="Group 7"/>
          <p:cNvGrpSpPr/>
          <p:nvPr/>
        </p:nvGrpSpPr>
        <p:grpSpPr>
          <a:xfrm>
            <a:off x="689400" y="3963240"/>
            <a:ext cx="5337000" cy="2506320"/>
            <a:chOff x="689400" y="3963240"/>
            <a:chExt cx="5337000" cy="2506320"/>
          </a:xfrm>
        </p:grpSpPr>
        <p:sp>
          <p:nvSpPr>
            <p:cNvPr id="191" name="TextBox 15"/>
            <p:cNvSpPr/>
            <p:nvPr/>
          </p:nvSpPr>
          <p:spPr>
            <a:xfrm>
              <a:off x="689400" y="6105600"/>
              <a:ext cx="12448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 u="sng">
                  <a:solidFill>
                    <a:srgbClr val="000000"/>
                  </a:solidFill>
                  <a:uFillTx/>
                  <a:latin typeface="Arial"/>
                </a:rPr>
                <a:t>Imperative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TextBox 21"/>
            <p:cNvSpPr/>
            <p:nvPr/>
          </p:nvSpPr>
          <p:spPr>
            <a:xfrm>
              <a:off x="714240" y="3963240"/>
              <a:ext cx="5312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000000"/>
                  </a:solidFill>
                  <a:latin typeface="Arial"/>
                </a:rPr>
                <a:t>Select one.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TextBox 1"/>
            <p:cNvSpPr/>
            <p:nvPr/>
          </p:nvSpPr>
          <p:spPr>
            <a:xfrm>
              <a:off x="714240" y="5171040"/>
              <a:ext cx="5312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000000"/>
                  </a:solidFill>
                  <a:latin typeface="Arial"/>
                </a:rPr>
                <a:t>You select one.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Arrow: Right 2"/>
            <p:cNvSpPr/>
            <p:nvPr/>
          </p:nvSpPr>
          <p:spPr>
            <a:xfrm rot="5400000">
              <a:off x="1015200" y="4717440"/>
              <a:ext cx="533880" cy="99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5040" bIns="504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raphic 10" descr=""/>
          <p:cNvPicPr/>
          <p:nvPr/>
        </p:nvPicPr>
        <p:blipFill>
          <a:blip r:embed="rId1"/>
          <a:stretch/>
        </p:blipFill>
        <p:spPr>
          <a:xfrm>
            <a:off x="3395520" y="371880"/>
            <a:ext cx="5620320" cy="6113520"/>
          </a:xfrm>
          <a:prstGeom prst="rect">
            <a:avLst/>
          </a:prstGeom>
          <a:ln w="0">
            <a:noFill/>
          </a:ln>
        </p:spPr>
      </p:pic>
      <p:sp>
        <p:nvSpPr>
          <p:cNvPr id="196" name="Rectangle 5"/>
          <p:cNvSpPr/>
          <p:nvPr/>
        </p:nvSpPr>
        <p:spPr>
          <a:xfrm>
            <a:off x="3570840" y="1176840"/>
            <a:ext cx="2252880" cy="943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Rectangle 6"/>
          <p:cNvSpPr/>
          <p:nvPr/>
        </p:nvSpPr>
        <p:spPr>
          <a:xfrm>
            <a:off x="6545520" y="1176840"/>
            <a:ext cx="2378880" cy="1156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Rectangle 7"/>
          <p:cNvSpPr/>
          <p:nvPr/>
        </p:nvSpPr>
        <p:spPr>
          <a:xfrm>
            <a:off x="3579840" y="5145840"/>
            <a:ext cx="4864320" cy="943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Rectangle 8"/>
          <p:cNvSpPr/>
          <p:nvPr/>
        </p:nvSpPr>
        <p:spPr>
          <a:xfrm>
            <a:off x="3570840" y="3317040"/>
            <a:ext cx="4864320" cy="943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3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5"/>
          <p:cNvSpPr/>
          <p:nvPr/>
        </p:nvSpPr>
        <p:spPr>
          <a:xfrm>
            <a:off x="673200" y="1104840"/>
            <a:ext cx="10820160" cy="5028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t">
            <a:noAutofit/>
          </a:bodyPr>
          <a:p>
            <a:pPr algn="ctr">
              <a:lnSpc>
                <a:spcPct val="114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1" name="Rectangle 6"/>
          <p:cNvSpPr/>
          <p:nvPr/>
        </p:nvSpPr>
        <p:spPr>
          <a:xfrm>
            <a:off x="1041480" y="823680"/>
            <a:ext cx="4726440" cy="46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14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Possible Candidate Ranking Metrics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 9"/>
          <p:cNvSpPr/>
          <p:nvPr/>
        </p:nvSpPr>
        <p:spPr>
          <a:xfrm>
            <a:off x="1041480" y="171504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(Imperative Pruning)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tangle 10"/>
          <p:cNvSpPr/>
          <p:nvPr/>
        </p:nvSpPr>
        <p:spPr>
          <a:xfrm>
            <a:off x="1041480" y="230724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Perplexity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Rectangle 11"/>
          <p:cNvSpPr/>
          <p:nvPr/>
        </p:nvSpPr>
        <p:spPr>
          <a:xfrm>
            <a:off x="1041480" y="289980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Similarity to existing facts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tangle 13"/>
          <p:cNvSpPr/>
          <p:nvPr/>
        </p:nvSpPr>
        <p:spPr>
          <a:xfrm>
            <a:off x="1041480" y="349236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Physical Proximity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tangle 31"/>
          <p:cNvSpPr/>
          <p:nvPr/>
        </p:nvSpPr>
        <p:spPr>
          <a:xfrm>
            <a:off x="1041480" y="408456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Importance in the context (e.g., TF-IDF)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tangle 32"/>
          <p:cNvSpPr/>
          <p:nvPr/>
        </p:nvSpPr>
        <p:spPr>
          <a:xfrm>
            <a:off x="1041480" y="4677120"/>
            <a:ext cx="4475160" cy="399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E276E9-2292-45E9-BDD0-A8ADA804156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Placeholder 10" descr=""/>
          <p:cNvPicPr/>
          <p:nvPr/>
        </p:nvPicPr>
        <p:blipFill>
          <a:blip r:embed="rId1"/>
          <a:stretch/>
        </p:blipFill>
        <p:spPr>
          <a:xfrm>
            <a:off x="1970640" y="2133720"/>
            <a:ext cx="8254800" cy="4127040"/>
          </a:xfrm>
          <a:prstGeom prst="rect">
            <a:avLst/>
          </a:prstGeom>
          <a:ln w="9525"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510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ts val="4266"/>
              </a:lnSpc>
              <a:buNone/>
            </a:pPr>
            <a:r>
              <a:rPr b="0" lang="en-US" sz="3340" spc="-1" strike="noStrike">
                <a:solidFill>
                  <a:srgbClr val="000000"/>
                </a:solidFill>
                <a:latin typeface="Arial"/>
              </a:rPr>
              <a:t>Project Plan</a:t>
            </a: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11"/>
          </p:nvPr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de-DE" sz="147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046E0A94-99E9-45AE-910B-2016D5B6271D}" type="slidenum">
              <a:rPr b="0" lang="de-DE" sz="147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7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1" name="Straight Connector 12"/>
          <p:cNvCxnSpPr/>
          <p:nvPr/>
        </p:nvCxnSpPr>
        <p:spPr>
          <a:xfrm>
            <a:off x="6093720" y="2673000"/>
            <a:ext cx="2520" cy="3570480"/>
          </a:xfrm>
          <a:prstGeom prst="straightConnector1">
            <a:avLst/>
          </a:prstGeom>
          <a:ln w="38100">
            <a:solidFill>
              <a:srgbClr val="ffc000"/>
            </a:solidFill>
            <a:round/>
          </a:ln>
        </p:spPr>
      </p:cxnSp>
      <p:sp>
        <p:nvSpPr>
          <p:cNvPr id="212" name="TextBox 13"/>
          <p:cNvSpPr/>
          <p:nvPr/>
        </p:nvSpPr>
        <p:spPr>
          <a:xfrm>
            <a:off x="5800320" y="6323040"/>
            <a:ext cx="586440" cy="2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14000"/>
              </a:lnSpc>
            </a:pPr>
            <a:r>
              <a:rPr b="0" lang="en-US" sz="1600" spc="-1" strike="noStrike">
                <a:solidFill>
                  <a:srgbClr val="ffc000"/>
                </a:solidFill>
                <a:latin typeface="Calibri"/>
              </a:rPr>
              <a:t>Today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25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Arial"/>
              </a:rPr>
              <a:t>Code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AB056C-3EFA-4DA6-92FC-EAAF880D8B4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425520" y="2133720"/>
            <a:ext cx="11345040" cy="4127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14000"/>
              </a:lnSpc>
              <a:buNone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- Perplexity Pruning, 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buNone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- Extraction of agent, predicate, patient triplets from candidates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buNone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- Calculate pairwise similarity scores between the candidate triplets and the target concatenated with candidate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buNone/>
            </a:pPr>
            <a:r>
              <a:rPr b="0" lang="en-US" sz="1870" spc="-1" strike="noStrike">
                <a:solidFill>
                  <a:srgbClr val="000000"/>
                </a:solidFill>
                <a:latin typeface="Arial"/>
              </a:rPr>
              <a:t>- If high similarity found match else fall back to proximity.</a:t>
            </a: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buNone/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title"/>
          </p:nvPr>
        </p:nvSpPr>
        <p:spPr>
          <a:xfrm>
            <a:off x="425520" y="1296000"/>
            <a:ext cx="11345040" cy="510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ts val="4266"/>
              </a:lnSpc>
              <a:buNone/>
            </a:pPr>
            <a:r>
              <a:rPr b="0" lang="en-US" sz="3340" spc="-1" strike="noStrike">
                <a:solidFill>
                  <a:srgbClr val="000000"/>
                </a:solidFill>
                <a:latin typeface="Arial"/>
              </a:rPr>
              <a:t>Current Ranking Idea</a:t>
            </a:r>
            <a:endParaRPr b="0" lang="de-D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A4AB0F-2A20-4F8B-BC51-C144E1780D3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TUM_Template_2023</Template>
  <TotalTime>0</TotalTime>
  <Application>LibreOffice/7.5.2.2$Linux_X86_64 LibreOffice_project/50$Build-2</Application>
  <AppVersion>15.0000</AppVersion>
  <Words>196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2023-12-01T11:36:16Z</dcterms:created>
  <dc:creator>Lukas Rossi</dc:creator>
  <dc:description/>
  <dc:language>en-US</dc:language>
  <cp:lastModifiedBy/>
  <dcterms:modified xsi:type="dcterms:W3CDTF">2023-12-05T12:49:18Z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