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74" r:id="rId3"/>
    <p:sldId id="256" r:id="rId4"/>
    <p:sldId id="257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1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23E36-1B4D-88B6-0FFA-226B5D0E4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0BBFEF-8439-A8DD-A0DC-8F68313ED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286484-3044-FF9F-D52A-0709A42E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2C0E-392B-CC4F-892B-E8CE54A3A91F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554D13-E3D1-3860-ABC7-DBF76C64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9CA84-5787-1AB0-C4C1-76B74051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C8D-B6D0-274F-A35B-81EB8BCE30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2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25796-A1BD-E5DA-4E7C-976A7074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70C6A0-422D-6A9E-DE87-5BA21C78D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3046E0-9CCB-9C41-6BE0-9E90ACF1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2C0E-392B-CC4F-892B-E8CE54A3A91F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635503-DA7E-5A99-1DA4-7A7880B3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1C8A97-E60D-BB7F-0985-8A74EE7B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C8D-B6D0-274F-A35B-81EB8BCE30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3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12A7DC-B7BB-FD56-8A75-21CB99346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21C43D-25CC-C235-64A0-92A94B063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1D5DDE-8BB6-3138-A4B1-FBD475B6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2C0E-392B-CC4F-892B-E8CE54A3A91F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85098-9D29-BB35-6D75-3ECF7A4C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B4C934-7734-31E3-FF6E-4FD5BF0E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C8D-B6D0-274F-A35B-81EB8BCE30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38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A3475-A991-7BBE-308E-BFF365CD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AC9354-78F3-FFC8-972C-C5AA7467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0FEF4D-E4BD-B003-A03D-21CE8A37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2C0E-392B-CC4F-892B-E8CE54A3A91F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0EA1C0-2A66-1514-B03F-B7DCC627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FF5F95-B83A-3F9B-732A-28231D56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C8D-B6D0-274F-A35B-81EB8BCE30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18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7EFF8-E316-5B5B-958C-48B229EB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9E5F94-A78F-9DF8-4957-F38ED6483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98BEE-6C91-953A-6B91-5B28F37A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2C0E-392B-CC4F-892B-E8CE54A3A91F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A9B12B-EE42-F1AB-CA44-D550BA54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F684DE-9C3D-8B32-9A72-6AADF344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C8D-B6D0-274F-A35B-81EB8BCE30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61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3BAE5-C595-CDAB-FB3E-BFC1D2E4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A2829-914A-CCCC-5C8D-59064FEAE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C0FC9B-125A-5445-1535-65DFE3126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5A4D8A-8788-F4E0-15B9-81C4D4F4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2C0E-392B-CC4F-892B-E8CE54A3A91F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556262-3E84-331D-AD6C-3956F307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62C093-2758-9038-E62A-233E82DA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C8D-B6D0-274F-A35B-81EB8BCE30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59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4D66D-1C7B-816D-09DD-76A6B2D8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7C4533-1827-F340-17A6-0176477C8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AFEDEF-1654-CC1B-7AAF-7867FD5F1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ED7046-82FE-4CB0-0038-9468EC432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68CE8F-BDD3-76F6-76E3-7587C623C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E3D19B-B0D1-8F57-332A-B2E83BF4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2C0E-392B-CC4F-892B-E8CE54A3A91F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0FC547-8824-46E0-0114-9B7ED750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ACF0D6-AF63-9197-E5D6-6516D2AF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C8D-B6D0-274F-A35B-81EB8BCE30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3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47C49-518A-3593-F635-97F46A55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02CF0D-4E04-C687-53E1-1533EE9E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2C0E-392B-CC4F-892B-E8CE54A3A91F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832DAF-C71C-63A9-6AB0-86FD8DC7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00360A-1814-9A5A-BDFC-E1A6AF17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C8D-B6D0-274F-A35B-81EB8BCE30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9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4B2041-35C6-4EAB-4889-75FEEA12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2C0E-392B-CC4F-892B-E8CE54A3A91F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56D207-0EAD-3E3F-5511-4ACDE0F5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EF1B34-31A4-79C4-88E1-0EDBED88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C8D-B6D0-274F-A35B-81EB8BCE30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64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41DEE-3035-D6F4-3402-51F5D96F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E2CB26-4EFF-7A04-42AF-9FF27638B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9DB2C9-7D33-4551-1F35-372C9B5FE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6502CB-2979-C9CA-4337-2C2D4CAA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2C0E-392B-CC4F-892B-E8CE54A3A91F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0F7EA0-F496-0A30-F153-BC573186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C13FEF-97CE-F67B-A7C0-0932A0FB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C8D-B6D0-274F-A35B-81EB8BCE30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58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AB740-8584-1BC4-CD10-924D7C5F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311DA6-680D-450E-32A5-2D130E61D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26C5F8-386D-11CE-1FB4-7933B4F48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27ED3F-DF37-7D10-15AF-1E6EEE5D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2C0E-392B-CC4F-892B-E8CE54A3A91F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1561AA-4F97-0509-6EE0-E809E365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DF11AA-5D02-9428-503B-AD9E1BD9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C8D-B6D0-274F-A35B-81EB8BCE30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73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5BF768C-5865-4C4C-3D34-61D3429B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B158C1-B0C5-19F9-854C-A5D45AA22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C2F78D-97B7-857C-2887-ED68E452F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D2C0E-392B-CC4F-892B-E8CE54A3A91F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984D99-215D-DD95-3550-F9AD611AF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18A3E-7412-9380-4020-52AD80BA7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4C8D-B6D0-274F-A35B-81EB8BCE30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26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ppg.ufba.br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rppg.ufba.b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rppg.ufba.b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rppg.ufba.b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rppg.ufba.br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rppg.ufba.br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rppg.ufba.b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rppg.ufba.b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rppg.ufba.b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rppg.ufba.b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rppg.ufba.b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rppg.ufba.b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ício">
            <a:hlinkClick r:id="rId3" tooltip="Início"/>
            <a:extLst>
              <a:ext uri="{FF2B5EF4-FFF2-40B4-BE49-F238E27FC236}">
                <a16:creationId xmlns:a16="http://schemas.microsoft.com/office/drawing/2014/main" id="{A05DB9DC-2260-0A01-E528-7EDCC73DA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0" y="196100"/>
            <a:ext cx="24257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65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4E386-7F5C-8724-C139-D79A9102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6437"/>
            <a:ext cx="10720754" cy="752842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Enquadramento Teórico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4AB49-F4BE-5093-65F2-9B7E8F03B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731"/>
            <a:ext cx="10720754" cy="4219209"/>
          </a:xfrm>
        </p:spPr>
        <p:txBody>
          <a:bodyPr>
            <a:normAutofit/>
          </a:bodyPr>
          <a:lstStyle/>
          <a:p>
            <a:r>
              <a:rPr lang="pt-BR" b="1" dirty="0"/>
              <a:t>Referências:</a:t>
            </a:r>
          </a:p>
          <a:p>
            <a:pPr marL="0" indent="0">
              <a:buNone/>
            </a:pPr>
            <a:r>
              <a:rPr lang="pt-BR" sz="2200" dirty="0">
                <a:effectLst/>
              </a:rPr>
              <a:t>Nascimento, L., Fonseca, P. F. C., Jesus, J., Batista, J. Poder oracular e ecossistemas digitais de comunicação: a produção de zonas de ignorância durante a pandemia de Covid-19 no Brasil. Revista Fronteiras, v. 23, n. 2, 2021;</a:t>
            </a:r>
          </a:p>
          <a:p>
            <a:pPr marL="0" indent="0">
              <a:buNone/>
            </a:pPr>
            <a:br>
              <a:rPr lang="pt-BR" sz="2200" dirty="0">
                <a:effectLst/>
              </a:rPr>
            </a:br>
            <a:r>
              <a:rPr lang="pt-BR" sz="2200" dirty="0">
                <a:effectLst/>
              </a:rPr>
              <a:t>Rayner, Steve. Uncomfortable knowledge: The social construction of ignorance in science and environmental policy discourses. In: An introduction to the sociology of ignorance. Routledge, 2016. p. 107-125;</a:t>
            </a:r>
          </a:p>
          <a:p>
            <a:pPr marL="0" indent="0">
              <a:buNone/>
            </a:pPr>
            <a:br>
              <a:rPr lang="pt-BR" sz="2200" dirty="0">
                <a:effectLst/>
              </a:rPr>
            </a:br>
            <a:r>
              <a:rPr lang="pt-BR" sz="2200" dirty="0">
                <a:effectLst/>
              </a:rPr>
              <a:t>McGoey, Linsey. Strategic unknowns: Towards a sociology of ignorance. In: An introduction to the sociology of ignorance. Routledge, 2016. p. 1-16.</a:t>
            </a:r>
            <a:br>
              <a:rPr lang="pt-BR" sz="2200" dirty="0">
                <a:effectLst/>
              </a:rPr>
            </a:br>
            <a:endParaRPr lang="pt-BR" sz="2200" dirty="0"/>
          </a:p>
        </p:txBody>
      </p:sp>
      <p:pic>
        <p:nvPicPr>
          <p:cNvPr id="4" name="Picture 2" descr="Início">
            <a:hlinkClick r:id="rId2" tooltip="Início"/>
            <a:extLst>
              <a:ext uri="{FF2B5EF4-FFF2-40B4-BE49-F238E27FC236}">
                <a16:creationId xmlns:a16="http://schemas.microsoft.com/office/drawing/2014/main" id="{74F5BBD8-CB1E-A7BE-1975-CB52255EF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4" y="5726567"/>
            <a:ext cx="24257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03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4E386-7F5C-8724-C139-D79A9102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1262"/>
            <a:ext cx="10720754" cy="752842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Conclusões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4AB49-F4BE-5093-65F2-9B7E8F03B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1169"/>
            <a:ext cx="10720754" cy="4219209"/>
          </a:xfrm>
        </p:spPr>
        <p:txBody>
          <a:bodyPr/>
          <a:lstStyle/>
          <a:p>
            <a:r>
              <a:rPr lang="pt-BR" b="1" dirty="0"/>
              <a:t>Construção Social da Ignorância</a:t>
            </a:r>
            <a:br>
              <a:rPr lang="pt-BR" dirty="0"/>
            </a:br>
            <a:r>
              <a:rPr lang="pt-BR" dirty="0"/>
              <a:t>Neste caso, os envolvidos promovem ativamente </a:t>
            </a:r>
            <a:r>
              <a:rPr lang="pt-BR" b="1" dirty="0"/>
              <a:t>desinformação</a:t>
            </a:r>
            <a:r>
              <a:rPr lang="pt-BR" dirty="0"/>
              <a:t> e desconfiança nas instituições democráticas</a:t>
            </a:r>
          </a:p>
          <a:p>
            <a:r>
              <a:rPr lang="pt-BR" b="1" dirty="0"/>
              <a:t>Conclusões</a:t>
            </a:r>
            <a:br>
              <a:rPr lang="pt-BR" dirty="0"/>
            </a:br>
            <a:r>
              <a:rPr lang="pt-BR" dirty="0"/>
              <a:t>Os resultados preliminares indicam que </a:t>
            </a:r>
            <a:r>
              <a:rPr lang="pt-BR" b="1" dirty="0"/>
              <a:t>há um esforço coordenado</a:t>
            </a:r>
            <a:r>
              <a:rPr lang="pt-BR" dirty="0"/>
              <a:t> para minar a confiança na democracia brasileira, o que pode ter implicações sérias para a estabilidade política do país</a:t>
            </a:r>
            <a:br>
              <a:rPr lang="pt-BR" dirty="0"/>
            </a:br>
            <a:endParaRPr lang="pt-BR" dirty="0"/>
          </a:p>
        </p:txBody>
      </p:sp>
      <p:pic>
        <p:nvPicPr>
          <p:cNvPr id="4" name="Picture 2" descr="Início">
            <a:hlinkClick r:id="rId2" tooltip="Início"/>
            <a:extLst>
              <a:ext uri="{FF2B5EF4-FFF2-40B4-BE49-F238E27FC236}">
                <a16:creationId xmlns:a16="http://schemas.microsoft.com/office/drawing/2014/main" id="{38BDFCD8-34A1-162D-BCAC-7C5D78A8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4" y="5726567"/>
            <a:ext cx="24257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08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E0F93-5DE9-B89B-D98D-304641CB3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6EEFD-09D3-8E6B-4686-FC8E9C22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1262"/>
            <a:ext cx="10720754" cy="752842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Fechamento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6272E9-6D4C-7508-A467-04235A7CB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104"/>
            <a:ext cx="10720754" cy="4219209"/>
          </a:xfrm>
        </p:spPr>
        <p:txBody>
          <a:bodyPr/>
          <a:lstStyle/>
          <a:p>
            <a:r>
              <a:rPr lang="pt-BR" b="1" dirty="0"/>
              <a:t>Próximos Passos:</a:t>
            </a:r>
            <a:br>
              <a:rPr lang="pt-BR" dirty="0"/>
            </a:br>
            <a:r>
              <a:rPr lang="pt-BR" dirty="0"/>
              <a:t>Cabe-nos agora, enquanto sociedade, identificar que grupos são esses, e ordenar aos órgãos competentes que se faça a </a:t>
            </a:r>
            <a:r>
              <a:rPr lang="pt-BR" b="1" dirty="0"/>
              <a:t>regulação </a:t>
            </a:r>
            <a:r>
              <a:rPr lang="pt-BR" dirty="0"/>
              <a:t>necessária para as redes.</a:t>
            </a:r>
          </a:p>
          <a:p>
            <a:r>
              <a:rPr lang="pt-BR" dirty="0"/>
              <a:t>Pretendo seguir essa pesquisa rumo à publicação em revista científica</a:t>
            </a:r>
          </a:p>
          <a:p>
            <a:r>
              <a:rPr lang="pt-BR" dirty="0"/>
              <a:t>Seguirei para o mestrado com a sociologia digital, com a análise de um seguimento específico da extrema direita que está em ascenção: </a:t>
            </a:r>
            <a:r>
              <a:rPr lang="pt-BR" b="1" dirty="0"/>
              <a:t>os grupos redpill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</p:txBody>
      </p:sp>
      <p:pic>
        <p:nvPicPr>
          <p:cNvPr id="4" name="Picture 2" descr="Início">
            <a:hlinkClick r:id="rId2" tooltip="Início"/>
            <a:extLst>
              <a:ext uri="{FF2B5EF4-FFF2-40B4-BE49-F238E27FC236}">
                <a16:creationId xmlns:a16="http://schemas.microsoft.com/office/drawing/2014/main" id="{2CA37B36-8AA1-8C17-4EEF-D0468C5A1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4" y="5726567"/>
            <a:ext cx="24257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0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1145F-655E-F6D1-6E41-07CDBBA40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ício">
            <a:hlinkClick r:id="rId2" tooltip="Início"/>
            <a:extLst>
              <a:ext uri="{FF2B5EF4-FFF2-40B4-BE49-F238E27FC236}">
                <a16:creationId xmlns:a16="http://schemas.microsoft.com/office/drawing/2014/main" id="{6EE91707-8AED-4954-B193-BA57595F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4" y="5726567"/>
            <a:ext cx="24257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4C23B6BD-12D2-CE60-3E9F-BCB8E8F0F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0860" y="2347169"/>
            <a:ext cx="10282136" cy="2818218"/>
          </a:xfrm>
        </p:spPr>
        <p:txBody>
          <a:bodyPr>
            <a:normAutofit/>
          </a:bodyPr>
          <a:lstStyle/>
          <a:p>
            <a:r>
              <a:rPr lang="pt-BR" sz="3200" b="1" dirty="0"/>
              <a:t>Telegram, identidades extremistas e democracia: a responsabilização dos atos de 8 de Janeiro de 2023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Leonardo Thibau</a:t>
            </a:r>
            <a:endParaRPr lang="pt-BR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4F4642-B562-90E3-1A4E-DF70BA9E34B6}"/>
              </a:ext>
            </a:extLst>
          </p:cNvPr>
          <p:cNvSpPr txBox="1"/>
          <p:nvPr/>
        </p:nvSpPr>
        <p:spPr>
          <a:xfrm>
            <a:off x="8099056" y="6280902"/>
            <a:ext cx="6447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Orientado por: Paulo de Freitas</a:t>
            </a:r>
          </a:p>
        </p:txBody>
      </p:sp>
    </p:spTree>
    <p:extLst>
      <p:ext uri="{BB962C8B-B14F-4D97-AF65-F5344CB8AC3E}">
        <p14:creationId xmlns:p14="http://schemas.microsoft.com/office/powerpoint/2010/main" val="43434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441D4-3333-5796-DF26-ED9226052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414" y="1334589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pt-BR" sz="4400" b="1" dirty="0"/>
              <a:t>Apresentação</a:t>
            </a:r>
            <a:br>
              <a:rPr lang="pt-BR" sz="4400" b="1" dirty="0"/>
            </a:br>
            <a:br>
              <a:rPr lang="pt-BR" sz="4400" b="1" dirty="0"/>
            </a:br>
            <a:br>
              <a:rPr lang="pt-BR" sz="4400" b="1" dirty="0"/>
            </a:br>
            <a:endParaRPr lang="pt-BR" sz="4400" b="1" dirty="0"/>
          </a:p>
        </p:txBody>
      </p:sp>
      <p:pic>
        <p:nvPicPr>
          <p:cNvPr id="1026" name="Picture 2" descr="Início">
            <a:hlinkClick r:id="rId2" tooltip="Início"/>
            <a:extLst>
              <a:ext uri="{FF2B5EF4-FFF2-40B4-BE49-F238E27FC236}">
                <a16:creationId xmlns:a16="http://schemas.microsoft.com/office/drawing/2014/main" id="{C86957ED-7213-E89D-3818-747A146E2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4" y="5726567"/>
            <a:ext cx="24257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25A8F1-D2B4-0530-377E-3BD18C7B8AD2}"/>
              </a:ext>
            </a:extLst>
          </p:cNvPr>
          <p:cNvSpPr txBox="1"/>
          <p:nvPr/>
        </p:nvSpPr>
        <p:spPr>
          <a:xfrm>
            <a:off x="808414" y="1600200"/>
            <a:ext cx="960990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b="1" dirty="0"/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Graduando em </a:t>
            </a:r>
            <a:r>
              <a:rPr lang="pt-BR" sz="2800" b="1" dirty="0"/>
              <a:t>Ciências Sociais </a:t>
            </a:r>
            <a:r>
              <a:rPr lang="pt-BR" sz="2800" dirty="0"/>
              <a:t>na UFBA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Pesquisa realizada pelo Laboratória de Ciências, Tecnologia e Sociedade - </a:t>
            </a:r>
            <a:r>
              <a:rPr lang="pt-BR" sz="2800" b="1" dirty="0"/>
              <a:t>LABCTS Bahia</a:t>
            </a:r>
            <a:r>
              <a:rPr lang="pt-BR" sz="2800" dirty="0"/>
              <a:t>, em parceria com o </a:t>
            </a:r>
            <a:r>
              <a:rPr lang="pt-BR" sz="2800" b="1" dirty="0"/>
              <a:t>LABHDUFBA</a:t>
            </a:r>
            <a:r>
              <a:rPr lang="pt-BR" sz="2800" dirty="0"/>
              <a:t> </a:t>
            </a:r>
            <a:br>
              <a:rPr lang="pt-BR" sz="2800" b="1" dirty="0"/>
            </a:br>
            <a:br>
              <a:rPr lang="pt-BR" sz="2800" b="1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758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4E386-7F5C-8724-C139-D79A9102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1262"/>
            <a:ext cx="10720754" cy="752842"/>
          </a:xfrm>
        </p:spPr>
        <p:txBody>
          <a:bodyPr/>
          <a:lstStyle/>
          <a:p>
            <a:r>
              <a:rPr lang="pt-BR" b="1" dirty="0"/>
              <a:t>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4AB49-F4BE-5093-65F2-9B7E8F03B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1169"/>
            <a:ext cx="10720754" cy="4219209"/>
          </a:xfrm>
        </p:spPr>
        <p:txBody>
          <a:bodyPr/>
          <a:lstStyle/>
          <a:p>
            <a:r>
              <a:rPr lang="pt-BR" dirty="0"/>
              <a:t> Buscou-se observar as </a:t>
            </a:r>
            <a:r>
              <a:rPr lang="pt-BR" b="1" dirty="0"/>
              <a:t>reações</a:t>
            </a:r>
            <a:r>
              <a:rPr lang="pt-BR" dirty="0"/>
              <a:t> dos usuários de extrema direita frente ao 8 de janeiro.</a:t>
            </a:r>
          </a:p>
          <a:p>
            <a:r>
              <a:rPr lang="pt-BR" dirty="0"/>
              <a:t>Nosso objetivo foi investigar de que forma essas reações têm se demonstrado como resultado de um projeto que advém de uma </a:t>
            </a:r>
            <a:r>
              <a:rPr lang="pt-BR" b="1" dirty="0"/>
              <a:t>desinformação planejada </a:t>
            </a:r>
            <a:r>
              <a:rPr lang="pt-BR" dirty="0"/>
              <a:t>para abalar a confiança nas instituições brasileiras.</a:t>
            </a:r>
          </a:p>
        </p:txBody>
      </p:sp>
      <p:pic>
        <p:nvPicPr>
          <p:cNvPr id="6" name="Picture 2" descr="Início">
            <a:hlinkClick r:id="rId2" tooltip="Início"/>
            <a:extLst>
              <a:ext uri="{FF2B5EF4-FFF2-40B4-BE49-F238E27FC236}">
                <a16:creationId xmlns:a16="http://schemas.microsoft.com/office/drawing/2014/main" id="{317E2372-60A9-1EA7-076F-DE842D1EB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4" y="5726567"/>
            <a:ext cx="24257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74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4E386-7F5C-8724-C139-D79A9102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1262"/>
            <a:ext cx="10720754" cy="752842"/>
          </a:xfrm>
        </p:spPr>
        <p:txBody>
          <a:bodyPr/>
          <a:lstStyle/>
          <a:p>
            <a:r>
              <a:rPr lang="pt-BR" b="1" dirty="0"/>
              <a:t>Metas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4AB49-F4BE-5093-65F2-9B7E8F03B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1169"/>
            <a:ext cx="10720754" cy="4219209"/>
          </a:xfrm>
        </p:spPr>
        <p:txBody>
          <a:bodyPr/>
          <a:lstStyle/>
          <a:p>
            <a:r>
              <a:rPr lang="pt-BR" dirty="0"/>
              <a:t>Desenvolver competências de pesquisa em </a:t>
            </a:r>
            <a:r>
              <a:rPr lang="pt-BR" b="1" dirty="0"/>
              <a:t>sociologia digital</a:t>
            </a:r>
            <a:r>
              <a:rPr lang="pt-BR" dirty="0"/>
              <a:t>.</a:t>
            </a:r>
          </a:p>
          <a:p>
            <a:r>
              <a:rPr lang="pt-BR" b="1" dirty="0"/>
              <a:t>Produzir dados </a:t>
            </a:r>
            <a:r>
              <a:rPr lang="pt-BR" dirty="0"/>
              <a:t>com o apoio do Elastic Search.</a:t>
            </a:r>
          </a:p>
          <a:p>
            <a:r>
              <a:rPr lang="pt-BR" dirty="0"/>
              <a:t>Realizar análises </a:t>
            </a:r>
            <a:r>
              <a:rPr lang="pt-BR" b="1" dirty="0"/>
              <a:t>qualitativas e quantitativas</a:t>
            </a:r>
            <a:r>
              <a:rPr lang="pt-BR" dirty="0"/>
              <a:t> de casos de desinformação.</a:t>
            </a:r>
          </a:p>
        </p:txBody>
      </p:sp>
      <p:pic>
        <p:nvPicPr>
          <p:cNvPr id="4" name="Picture 2" descr="Início">
            <a:hlinkClick r:id="rId2" tooltip="Início"/>
            <a:extLst>
              <a:ext uri="{FF2B5EF4-FFF2-40B4-BE49-F238E27FC236}">
                <a16:creationId xmlns:a16="http://schemas.microsoft.com/office/drawing/2014/main" id="{FA001382-C400-6303-1570-87CD9F952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4" y="5726567"/>
            <a:ext cx="24257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61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4E386-7F5C-8724-C139-D79A9102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1262"/>
            <a:ext cx="10720754" cy="752842"/>
          </a:xfrm>
        </p:spPr>
        <p:txBody>
          <a:bodyPr/>
          <a:lstStyle/>
          <a:p>
            <a:r>
              <a:rPr lang="pt-BR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4AB49-F4BE-5093-65F2-9B7E8F03B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1169"/>
            <a:ext cx="10720754" cy="4219209"/>
          </a:xfrm>
        </p:spPr>
        <p:txBody>
          <a:bodyPr/>
          <a:lstStyle/>
          <a:p>
            <a:r>
              <a:rPr lang="pt-BR" dirty="0"/>
              <a:t>Analisamos </a:t>
            </a:r>
            <a:r>
              <a:rPr lang="pt-BR" b="1" dirty="0"/>
              <a:t>54.863 mensagens</a:t>
            </a:r>
            <a:r>
              <a:rPr lang="pt-BR" dirty="0"/>
              <a:t>, que foram coletadas de, aproximadamente, 300 grupos e 223 canais de Telegram.</a:t>
            </a:r>
          </a:p>
          <a:p>
            <a:r>
              <a:rPr lang="pt-BR" dirty="0"/>
              <a:t>Utilizamos o </a:t>
            </a:r>
            <a:r>
              <a:rPr lang="pt-BR" b="1" dirty="0"/>
              <a:t>Elastic</a:t>
            </a:r>
            <a:r>
              <a:rPr lang="pt-BR" dirty="0"/>
              <a:t> para explorar, analisar e armazenar dados, e </a:t>
            </a:r>
            <a:r>
              <a:rPr lang="pt-BR" b="1" dirty="0"/>
              <a:t>Kibana</a:t>
            </a:r>
            <a:r>
              <a:rPr lang="pt-BR" dirty="0"/>
              <a:t> para a visualização gráfica.</a:t>
            </a:r>
          </a:p>
        </p:txBody>
      </p:sp>
      <p:pic>
        <p:nvPicPr>
          <p:cNvPr id="4" name="Picture 2" descr="Início">
            <a:hlinkClick r:id="rId2" tooltip="Início"/>
            <a:extLst>
              <a:ext uri="{FF2B5EF4-FFF2-40B4-BE49-F238E27FC236}">
                <a16:creationId xmlns:a16="http://schemas.microsoft.com/office/drawing/2014/main" id="{61AC8CD0-71F2-471C-779E-32480A319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4" y="5726567"/>
            <a:ext cx="24257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4E386-7F5C-8724-C139-D79A9102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1262"/>
            <a:ext cx="10720754" cy="752842"/>
          </a:xfrm>
        </p:spPr>
        <p:txBody>
          <a:bodyPr/>
          <a:lstStyle/>
          <a:p>
            <a:r>
              <a:rPr lang="pt-BR" b="1" dirty="0"/>
              <a:t>Dados Utilizados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4AB49-F4BE-5093-65F2-9B7E8F03B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1169"/>
            <a:ext cx="10720754" cy="421920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Mensagens, vídeos e imagens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Relacionadas à tentativa de golpe do 8 de Janeiro de 2023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Procedimentos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Foi desenvolvido um conjunto de queries específicas para capturar menções aos eventos e, em colaboração com a bolsista Thamirys, desenvolvemos um </a:t>
            </a:r>
            <a:r>
              <a:rPr lang="pt-BR" b="1" dirty="0"/>
              <a:t>dashboard </a:t>
            </a:r>
            <a:r>
              <a:rPr lang="pt-BR" dirty="0"/>
              <a:t>para monitorar a circulação dos conteúdos.</a:t>
            </a:r>
          </a:p>
        </p:txBody>
      </p:sp>
      <p:pic>
        <p:nvPicPr>
          <p:cNvPr id="4" name="Picture 2" descr="Início">
            <a:hlinkClick r:id="rId2" tooltip="Início"/>
            <a:extLst>
              <a:ext uri="{FF2B5EF4-FFF2-40B4-BE49-F238E27FC236}">
                <a16:creationId xmlns:a16="http://schemas.microsoft.com/office/drawing/2014/main" id="{1AD6D62C-D423-4922-65F4-D2C1B075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4" y="5726567"/>
            <a:ext cx="24257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87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4E386-7F5C-8724-C139-D79A9102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8429"/>
            <a:ext cx="10720754" cy="752842"/>
          </a:xfrm>
        </p:spPr>
        <p:txBody>
          <a:bodyPr/>
          <a:lstStyle/>
          <a:p>
            <a:r>
              <a:rPr lang="pt-BR" b="1" dirty="0"/>
              <a:t>Sobre a query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4AB49-F4BE-5093-65F2-9B7E8F03B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932" y="2219475"/>
            <a:ext cx="10720754" cy="4219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all_text</a:t>
            </a:r>
            <a:r>
              <a:rPr lang="en-US" sz="2000" dirty="0"/>
              <a:t>: ("8/1" OR "8 de </a:t>
            </a:r>
            <a:r>
              <a:rPr lang="en-US" sz="2000" dirty="0" err="1"/>
              <a:t>janeiro</a:t>
            </a:r>
            <a:r>
              <a:rPr lang="en-US" sz="2000" dirty="0"/>
              <a:t>" OR "8 </a:t>
            </a:r>
            <a:r>
              <a:rPr lang="en-US" sz="2000" dirty="0" err="1"/>
              <a:t>jan</a:t>
            </a:r>
            <a:r>
              <a:rPr lang="en-US" sz="2000" dirty="0"/>
              <a:t>" OR "</a:t>
            </a:r>
            <a:r>
              <a:rPr lang="en-US" sz="2000" dirty="0" err="1"/>
              <a:t>oito</a:t>
            </a:r>
            <a:r>
              <a:rPr lang="en-US" sz="2000" dirty="0"/>
              <a:t> de </a:t>
            </a:r>
            <a:r>
              <a:rPr lang="en-US" sz="2000" dirty="0" err="1"/>
              <a:t>janeiro</a:t>
            </a:r>
            <a:r>
              <a:rPr lang="en-US" sz="2000" dirty="0"/>
              <a:t>" OR "</a:t>
            </a:r>
            <a:r>
              <a:rPr lang="en-US" sz="2000" dirty="0" err="1"/>
              <a:t>oito</a:t>
            </a:r>
            <a:r>
              <a:rPr lang="en-US" sz="2000" dirty="0"/>
              <a:t> </a:t>
            </a:r>
            <a:r>
              <a:rPr lang="en-US" sz="2000" dirty="0" err="1"/>
              <a:t>janeiro</a:t>
            </a:r>
            <a:r>
              <a:rPr lang="en-US" sz="2000" dirty="0"/>
              <a:t>" OR "</a:t>
            </a:r>
            <a:r>
              <a:rPr lang="en-US" sz="2000" dirty="0" err="1"/>
              <a:t>january</a:t>
            </a:r>
            <a:r>
              <a:rPr lang="en-US" sz="2000" dirty="0"/>
              <a:t> 8" or "</a:t>
            </a:r>
            <a:r>
              <a:rPr lang="en-US" sz="2000" dirty="0" err="1"/>
              <a:t>dia</a:t>
            </a:r>
            <a:r>
              <a:rPr lang="en-US" sz="2000" dirty="0"/>
              <a:t> 8") or </a:t>
            </a:r>
            <a:r>
              <a:rPr lang="en-US" sz="2000" dirty="0" err="1"/>
              <a:t>all_text</a:t>
            </a:r>
            <a:r>
              <a:rPr lang="en-US" sz="2000" dirty="0"/>
              <a:t>: "festa da </a:t>
            </a:r>
            <a:r>
              <a:rPr lang="en-US" sz="2000" dirty="0" err="1"/>
              <a:t>selma</a:t>
            </a:r>
            <a:r>
              <a:rPr lang="en-US" sz="2000" dirty="0"/>
              <a:t>" or ("festa" and "</a:t>
            </a:r>
            <a:r>
              <a:rPr lang="en-US" sz="2000" dirty="0" err="1"/>
              <a:t>selma</a:t>
            </a:r>
            <a:r>
              <a:rPr lang="en-US" sz="2000" dirty="0"/>
              <a:t>") or </a:t>
            </a:r>
            <a:r>
              <a:rPr lang="en-US" sz="2000" dirty="0" err="1"/>
              <a:t>all_text</a:t>
            </a:r>
            <a:r>
              <a:rPr lang="en-US" sz="2000" dirty="0"/>
              <a:t>: (</a:t>
            </a:r>
            <a:r>
              <a:rPr lang="en-US" sz="2000" dirty="0" err="1"/>
              <a:t>invas</a:t>
            </a:r>
            <a:r>
              <a:rPr lang="en-US" sz="2000" dirty="0"/>
              <a:t>*o and </a:t>
            </a:r>
            <a:r>
              <a:rPr lang="en-US" sz="2000" dirty="0" err="1"/>
              <a:t>infiltrad</a:t>
            </a:r>
            <a:r>
              <a:rPr lang="en-US" sz="2000" dirty="0"/>
              <a:t>*) or </a:t>
            </a:r>
            <a:r>
              <a:rPr lang="en-US" sz="2000" dirty="0" err="1"/>
              <a:t>all_text</a:t>
            </a:r>
            <a:r>
              <a:rPr lang="en-US" sz="2000" dirty="0"/>
              <a:t>: (</a:t>
            </a:r>
            <a:r>
              <a:rPr lang="en-US" sz="2000" dirty="0" err="1"/>
              <a:t>destr</a:t>
            </a:r>
            <a:r>
              <a:rPr lang="en-US" sz="2000" dirty="0"/>
              <a:t>* and </a:t>
            </a:r>
            <a:r>
              <a:rPr lang="en-US" sz="2000" dirty="0" err="1"/>
              <a:t>inflit</a:t>
            </a:r>
            <a:r>
              <a:rPr lang="en-US" sz="2000" dirty="0"/>
              <a:t>*) or </a:t>
            </a:r>
            <a:r>
              <a:rPr lang="en-US" sz="2000" dirty="0" err="1"/>
              <a:t>all_text</a:t>
            </a:r>
            <a:r>
              <a:rPr lang="en-US" sz="2000" dirty="0"/>
              <a:t>: </a:t>
            </a:r>
            <a:r>
              <a:rPr lang="en-US" sz="2000" dirty="0" err="1"/>
              <a:t>interven</a:t>
            </a:r>
            <a:r>
              <a:rPr lang="en-US" sz="2000" dirty="0"/>
              <a:t>**o or </a:t>
            </a:r>
            <a:r>
              <a:rPr lang="en-US" sz="2000" dirty="0" err="1"/>
              <a:t>insurg</a:t>
            </a:r>
            <a:r>
              <a:rPr lang="en-US" sz="2000" dirty="0"/>
              <a:t>*</a:t>
            </a:r>
            <a:r>
              <a:rPr lang="en-US" sz="2000" dirty="0" err="1"/>
              <a:t>ncia</a:t>
            </a:r>
            <a:r>
              <a:rPr lang="en-US" sz="2000" dirty="0"/>
              <a:t> or </a:t>
            </a:r>
            <a:r>
              <a:rPr lang="en-US" sz="2000" dirty="0" err="1"/>
              <a:t>prevaric</a:t>
            </a:r>
            <a:r>
              <a:rPr lang="en-US" sz="2000" dirty="0"/>
              <a:t>* or </a:t>
            </a:r>
            <a:r>
              <a:rPr lang="en-US" sz="2000" dirty="0" err="1"/>
              <a:t>insubordin</a:t>
            </a:r>
            <a:r>
              <a:rPr lang="en-US" sz="2000" dirty="0"/>
              <a:t>* or </a:t>
            </a:r>
            <a:r>
              <a:rPr lang="en-US" sz="2000" dirty="0" err="1"/>
              <a:t>capit</a:t>
            </a:r>
            <a:r>
              <a:rPr lang="en-US" sz="2000" dirty="0"/>
              <a:t>*</a:t>
            </a:r>
            <a:r>
              <a:rPr lang="en-US" sz="2000" dirty="0" err="1"/>
              <a:t>lio</a:t>
            </a:r>
            <a:r>
              <a:rPr lang="en-US" sz="2000" dirty="0"/>
              <a:t> or </a:t>
            </a:r>
            <a:r>
              <a:rPr lang="en-US" sz="2000" dirty="0" err="1"/>
              <a:t>all_text</a:t>
            </a:r>
            <a:r>
              <a:rPr lang="en-US" sz="2000" dirty="0"/>
              <a:t>: "</a:t>
            </a:r>
            <a:r>
              <a:rPr lang="en-US" sz="2000" dirty="0" err="1"/>
              <a:t>quatro</a:t>
            </a:r>
            <a:r>
              <a:rPr lang="en-US" sz="2000" dirty="0"/>
              <a:t> </a:t>
            </a:r>
            <a:r>
              <a:rPr lang="en-US" sz="2000" dirty="0" err="1"/>
              <a:t>linhas</a:t>
            </a:r>
            <a:r>
              <a:rPr lang="en-US" sz="2000" dirty="0"/>
              <a:t>" or </a:t>
            </a:r>
            <a:r>
              <a:rPr lang="en-US" sz="2000" dirty="0" err="1"/>
              <a:t>all_text</a:t>
            </a:r>
            <a:r>
              <a:rPr lang="en-US" sz="2000" dirty="0"/>
              <a:t>: "4 </a:t>
            </a:r>
            <a:r>
              <a:rPr lang="en-US" sz="2000" dirty="0" err="1"/>
              <a:t>linhas</a:t>
            </a:r>
            <a:r>
              <a:rPr lang="en-US" sz="2000" dirty="0"/>
              <a:t>" or </a:t>
            </a:r>
            <a:r>
              <a:rPr lang="en-US" sz="2000" dirty="0" err="1"/>
              <a:t>all_text</a:t>
            </a:r>
            <a:r>
              <a:rPr lang="en-US" sz="2000" dirty="0"/>
              <a:t>: (</a:t>
            </a:r>
            <a:r>
              <a:rPr lang="en-US" sz="2000" dirty="0" err="1"/>
              <a:t>invas</a:t>
            </a:r>
            <a:r>
              <a:rPr lang="en-US" sz="2000" dirty="0"/>
              <a:t>*o and </a:t>
            </a:r>
            <a:r>
              <a:rPr lang="en-US" sz="2000" dirty="0" err="1"/>
              <a:t>planalto</a:t>
            </a:r>
            <a:r>
              <a:rPr lang="en-US" sz="2000" dirty="0"/>
              <a:t>) or </a:t>
            </a:r>
            <a:r>
              <a:rPr lang="en-US" sz="2000" dirty="0" err="1"/>
              <a:t>all_text</a:t>
            </a:r>
            <a:r>
              <a:rPr lang="en-US" sz="2000" dirty="0"/>
              <a:t>: (</a:t>
            </a:r>
            <a:r>
              <a:rPr lang="en-US" sz="2000" dirty="0" err="1"/>
              <a:t>invas</a:t>
            </a:r>
            <a:r>
              <a:rPr lang="en-US" sz="2000" dirty="0"/>
              <a:t>*o and </a:t>
            </a:r>
            <a:r>
              <a:rPr lang="en-US" sz="2000" dirty="0" err="1"/>
              <a:t>congresso</a:t>
            </a:r>
            <a:r>
              <a:rPr lang="en-US" sz="2000" dirty="0"/>
              <a:t>) or </a:t>
            </a:r>
            <a:r>
              <a:rPr lang="en-US" sz="2000" dirty="0" err="1"/>
              <a:t>all_text</a:t>
            </a:r>
            <a:r>
              <a:rPr lang="en-US" sz="2000" dirty="0"/>
              <a:t>: (</a:t>
            </a:r>
            <a:r>
              <a:rPr lang="en-US" sz="2000" dirty="0" err="1"/>
              <a:t>invas</a:t>
            </a:r>
            <a:r>
              <a:rPr lang="en-US" sz="2000" dirty="0"/>
              <a:t>*o and </a:t>
            </a:r>
            <a:r>
              <a:rPr lang="en-US" sz="2000" dirty="0" err="1"/>
              <a:t>stf</a:t>
            </a:r>
            <a:r>
              <a:rPr lang="en-US" sz="2000" dirty="0"/>
              <a:t>) or </a:t>
            </a:r>
            <a:r>
              <a:rPr lang="en-US" sz="2000" dirty="0" err="1"/>
              <a:t>all_text</a:t>
            </a:r>
            <a:r>
              <a:rPr lang="en-US" sz="2000" dirty="0"/>
              <a:t>: (</a:t>
            </a:r>
            <a:r>
              <a:rPr lang="en-US" sz="2000" dirty="0" err="1"/>
              <a:t>invas</a:t>
            </a:r>
            <a:r>
              <a:rPr lang="en-US" sz="2000" dirty="0"/>
              <a:t>*o and festa) or </a:t>
            </a:r>
            <a:r>
              <a:rPr lang="en-US" sz="2000" dirty="0" err="1"/>
              <a:t>all_text</a:t>
            </a:r>
            <a:r>
              <a:rPr lang="en-US" sz="2000" dirty="0"/>
              <a:t>: (</a:t>
            </a:r>
            <a:r>
              <a:rPr lang="en-US" sz="2000" dirty="0" err="1"/>
              <a:t>invas</a:t>
            </a:r>
            <a:r>
              <a:rPr lang="en-US" sz="2000" dirty="0"/>
              <a:t>*o and </a:t>
            </a:r>
            <a:r>
              <a:rPr lang="en-US" sz="2000" dirty="0" err="1"/>
              <a:t>poderes</a:t>
            </a:r>
            <a:r>
              <a:rPr lang="en-US" sz="2000" dirty="0"/>
              <a:t>) or </a:t>
            </a:r>
            <a:r>
              <a:rPr lang="en-US" sz="2000" dirty="0" err="1"/>
              <a:t>all_text</a:t>
            </a:r>
            <a:r>
              <a:rPr lang="en-US" sz="2000" dirty="0"/>
              <a:t>: (</a:t>
            </a:r>
            <a:r>
              <a:rPr lang="en-US" sz="2000" dirty="0" err="1"/>
              <a:t>invas</a:t>
            </a:r>
            <a:r>
              <a:rPr lang="en-US" sz="2000" dirty="0"/>
              <a:t>*o and </a:t>
            </a:r>
            <a:r>
              <a:rPr lang="en-US" sz="2000" dirty="0" err="1"/>
              <a:t>elei</a:t>
            </a:r>
            <a:r>
              <a:rPr lang="en-US" sz="2000" dirty="0"/>
              <a:t>*) or </a:t>
            </a:r>
            <a:r>
              <a:rPr lang="en-US" sz="2000" dirty="0" err="1"/>
              <a:t>all_text</a:t>
            </a:r>
            <a:r>
              <a:rPr lang="en-US" sz="2000" dirty="0"/>
              <a:t>: (</a:t>
            </a:r>
            <a:r>
              <a:rPr lang="en-US" sz="2000" dirty="0" err="1"/>
              <a:t>invas</a:t>
            </a:r>
            <a:r>
              <a:rPr lang="en-US" sz="2000" dirty="0"/>
              <a:t>*o and image*) or </a:t>
            </a:r>
            <a:r>
              <a:rPr lang="en-US" sz="2000" dirty="0" err="1"/>
              <a:t>all_text</a:t>
            </a:r>
            <a:r>
              <a:rPr lang="en-US" sz="2000" dirty="0"/>
              <a:t>: (</a:t>
            </a:r>
            <a:r>
              <a:rPr lang="en-US" sz="2000" dirty="0" err="1"/>
              <a:t>invas</a:t>
            </a:r>
            <a:r>
              <a:rPr lang="en-US" sz="2000" dirty="0"/>
              <a:t>*o and film*) or </a:t>
            </a:r>
            <a:r>
              <a:rPr lang="en-US" sz="2000" dirty="0" err="1"/>
              <a:t>all_text</a:t>
            </a:r>
            <a:r>
              <a:rPr lang="en-US" sz="2000" dirty="0"/>
              <a:t>: (</a:t>
            </a:r>
            <a:r>
              <a:rPr lang="en-US" sz="2000" dirty="0" err="1"/>
              <a:t>milit</a:t>
            </a:r>
            <a:r>
              <a:rPr lang="en-US" sz="2000" dirty="0"/>
              <a:t>* and </a:t>
            </a:r>
            <a:r>
              <a:rPr lang="en-US" sz="2000" dirty="0" err="1"/>
              <a:t>insurg</a:t>
            </a:r>
            <a:r>
              <a:rPr lang="en-US" sz="2000" dirty="0"/>
              <a:t>*) or </a:t>
            </a:r>
            <a:r>
              <a:rPr lang="en-US" sz="2000" dirty="0" err="1"/>
              <a:t>all_text</a:t>
            </a:r>
            <a:r>
              <a:rPr lang="en-US" sz="2000" dirty="0"/>
              <a:t>: (</a:t>
            </a:r>
            <a:r>
              <a:rPr lang="en-US" sz="2000" dirty="0" err="1"/>
              <a:t>milit</a:t>
            </a:r>
            <a:r>
              <a:rPr lang="en-US" sz="2000" dirty="0"/>
              <a:t>* and </a:t>
            </a:r>
            <a:r>
              <a:rPr lang="en-US" sz="2000" dirty="0" err="1"/>
              <a:t>prevaric</a:t>
            </a:r>
            <a:r>
              <a:rPr lang="en-US" sz="2000" dirty="0"/>
              <a:t>*) or </a:t>
            </a:r>
            <a:r>
              <a:rPr lang="en-US" sz="2000" dirty="0" err="1"/>
              <a:t>all_text</a:t>
            </a:r>
            <a:r>
              <a:rPr lang="en-US" sz="2000" dirty="0"/>
              <a:t>: (</a:t>
            </a:r>
            <a:r>
              <a:rPr lang="en-US" sz="2000" dirty="0" err="1"/>
              <a:t>milit</a:t>
            </a:r>
            <a:r>
              <a:rPr lang="en-US" sz="2000" dirty="0"/>
              <a:t>* and </a:t>
            </a:r>
            <a:r>
              <a:rPr lang="en-US" sz="2000" dirty="0" err="1"/>
              <a:t>interven</a:t>
            </a:r>
            <a:r>
              <a:rPr lang="en-US" sz="2000" dirty="0"/>
              <a:t>**o) OR  </a:t>
            </a:r>
            <a:r>
              <a:rPr lang="en-US" sz="2000" dirty="0" err="1"/>
              <a:t>all_text</a:t>
            </a:r>
            <a:r>
              <a:rPr lang="en-US" sz="2000" dirty="0"/>
              <a:t>: SOS and FFAA OR ALL_TEXT: SOS and FA or </a:t>
            </a:r>
            <a:r>
              <a:rPr lang="en-US" sz="2000" dirty="0" err="1"/>
              <a:t>all_text</a:t>
            </a:r>
            <a:r>
              <a:rPr lang="en-US" sz="2000" dirty="0"/>
              <a:t>: </a:t>
            </a:r>
            <a:r>
              <a:rPr lang="en-US" sz="2000" dirty="0" err="1"/>
              <a:t>sos</a:t>
            </a:r>
            <a:r>
              <a:rPr lang="en-US" sz="2000" dirty="0"/>
              <a:t> and "</a:t>
            </a:r>
            <a:r>
              <a:rPr lang="en-US" sz="2000" dirty="0" err="1"/>
              <a:t>forças</a:t>
            </a:r>
            <a:r>
              <a:rPr lang="en-US" sz="2000" dirty="0"/>
              <a:t> armadas"</a:t>
            </a:r>
            <a:endParaRPr lang="pt-BR" sz="2000" dirty="0"/>
          </a:p>
        </p:txBody>
      </p:sp>
      <p:pic>
        <p:nvPicPr>
          <p:cNvPr id="4" name="Picture 2" descr="Início">
            <a:hlinkClick r:id="rId2" tooltip="Início"/>
            <a:extLst>
              <a:ext uri="{FF2B5EF4-FFF2-40B4-BE49-F238E27FC236}">
                <a16:creationId xmlns:a16="http://schemas.microsoft.com/office/drawing/2014/main" id="{0144037B-B988-172A-3E07-C1FF94F8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4" y="5726567"/>
            <a:ext cx="24257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54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4E386-7F5C-8724-C139-D79A9102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1262"/>
            <a:ext cx="10720754" cy="752842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Resultados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4AB49-F4BE-5093-65F2-9B7E8F03B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1169"/>
            <a:ext cx="10720754" cy="421920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Análise de Dados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As narrativas mensais dos usuários, assim como os trending topics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Descobertas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Tendência dos usuários em disseminarem teorias heterogêneas, com pouca coerência, que com o tempo se harmonizavam em coesão</a:t>
            </a:r>
          </a:p>
          <a:p>
            <a:endParaRPr lang="pt-BR" dirty="0"/>
          </a:p>
        </p:txBody>
      </p:sp>
      <p:pic>
        <p:nvPicPr>
          <p:cNvPr id="4" name="Picture 2" descr="Início">
            <a:hlinkClick r:id="rId2" tooltip="Início"/>
            <a:extLst>
              <a:ext uri="{FF2B5EF4-FFF2-40B4-BE49-F238E27FC236}">
                <a16:creationId xmlns:a16="http://schemas.microsoft.com/office/drawing/2014/main" id="{5D896EEE-6805-4744-15C2-FA6D0E9ED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4" y="5726567"/>
            <a:ext cx="24257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592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796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Apresentação   </vt:lpstr>
      <vt:lpstr>O Projeto</vt:lpstr>
      <vt:lpstr>Metas </vt:lpstr>
      <vt:lpstr>Metodologia</vt:lpstr>
      <vt:lpstr>Dados Utilizados</vt:lpstr>
      <vt:lpstr>Sobre a query</vt:lpstr>
      <vt:lpstr>Resultados </vt:lpstr>
      <vt:lpstr>Enquadramento Teórico </vt:lpstr>
      <vt:lpstr>Conclusões </vt:lpstr>
      <vt:lpstr>Fechamento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Oliveira</dc:creator>
  <cp:lastModifiedBy>Leonardo Thibau</cp:lastModifiedBy>
  <cp:revision>5</cp:revision>
  <dcterms:created xsi:type="dcterms:W3CDTF">2024-11-05T15:57:56Z</dcterms:created>
  <dcterms:modified xsi:type="dcterms:W3CDTF">2024-11-25T22:00:47Z</dcterms:modified>
</cp:coreProperties>
</file>