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i Devi Bollu" userId="8bf66e81ea79ac29" providerId="LiveId" clId="{70701132-4056-405C-97C5-8D4EEE802B06}"/>
    <pc:docChg chg="modSld">
      <pc:chgData name="Bhargavi Devi Bollu" userId="8bf66e81ea79ac29" providerId="LiveId" clId="{70701132-4056-405C-97C5-8D4EEE802B06}" dt="2025-09-17T02:36:16.497" v="12" actId="20577"/>
      <pc:docMkLst>
        <pc:docMk/>
      </pc:docMkLst>
      <pc:sldChg chg="modSp mod">
        <pc:chgData name="Bhargavi Devi Bollu" userId="8bf66e81ea79ac29" providerId="LiveId" clId="{70701132-4056-405C-97C5-8D4EEE802B06}" dt="2025-09-17T02:36:16.497" v="12" actId="20577"/>
        <pc:sldMkLst>
          <pc:docMk/>
          <pc:sldMk cId="1064252620" sldId="262"/>
        </pc:sldMkLst>
        <pc:spChg chg="mod">
          <ac:chgData name="Bhargavi Devi Bollu" userId="8bf66e81ea79ac29" providerId="LiveId" clId="{70701132-4056-405C-97C5-8D4EEE802B06}" dt="2025-09-17T02:36:16.497" v="12" actId="20577"/>
          <ac:spMkLst>
            <pc:docMk/>
            <pc:sldMk cId="1064252620" sldId="262"/>
            <ac:spMk id="3" creationId="{CD5C1E9F-34AD-1673-B08D-652DF4BFA7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57AB9-8D6E-40C8-978D-AF875F95F34E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7667B-4D29-45FE-89FB-B55150931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7667B-4D29-45FE-89FB-B55150931F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0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1F9F-9A26-2648-5376-D9A9855BD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CABDE-A31F-7DE3-C248-6065BA02E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23EE-A11C-4BEF-5B29-194EB88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0B1ED-5B7B-D0CB-E373-B0B5E0E4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32A0-CEA5-06E9-980D-C03BE5C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308E-BC82-68B7-E700-69ACBF66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BC41-8C5D-3266-33F4-8EB410B8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CBB5-0C12-553B-E995-02325EE8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734C3-D188-F593-00FD-58F77F2F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5A56-FC44-DA8C-F83B-C92A1565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5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A2A9E-3387-C4E3-B3D8-DD604FCC9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6515D-BD89-36D9-8DF0-84214209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8DD8-BD8B-2505-9562-17E363E4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DA58-8A88-459A-8388-1887E572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207B-CA1D-2BBE-97C9-F3FF39F3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8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5949-6B56-4065-41DC-E69018E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0F35-BDAC-5F4E-012A-37F07945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4720-34F5-F734-7172-23A5F514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090C-9191-7E46-F8B4-4B91A46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7FEF-9141-F42B-0DC4-9D2ABFDB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4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C2D0-9C35-197C-E5B1-669FE0BC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2F7AB-1405-7362-46E5-05B00516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64A2F-9C81-C8A9-247E-4149722F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3DB64-1B8A-4B20-5CC0-FEA536D9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B0DA-9909-F646-D2FE-8A34D10D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0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D12F-CCB0-C776-B396-47407969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D782-190E-ED5B-D89F-C3F2489F1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0131-364C-850A-00F2-440C12C7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836B-3827-E768-5767-8AB98B6B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053C-962B-5789-75C6-EF73E309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235B-7911-3AF7-5969-F0EFFFB7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6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9FF3-E3ED-CEB6-51CF-C5A98457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486D-E73B-BC4D-6F19-0F3B4416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7544B-B9C8-6D8B-0ADB-2036A06A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9FA0B-0582-64B2-8EC4-1A09C7A0D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EF34C-4FF7-86EC-6F62-DF7E825FF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5E0C-2971-76F9-3205-BB2F67B7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8F8CF-BC15-C2C7-FAD4-B1F3F57B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AC606-B854-6AE1-E34E-9D091CEC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E312-B57D-350A-0EF8-608CA79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F9B19-452F-C949-3CBD-9A5DD7B6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F26E4-46C6-9B1A-E5CC-3F07A1A6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DE381-54B3-10DD-4727-D1A35C1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2A255-7650-D552-E926-6B8D5F10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D7D03-F854-1B1C-A323-96675D9C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4A4C4-DE0E-4A7B-9152-CDD43333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5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FE80-AF32-9483-33DD-165BF4BA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94BF-046E-1682-80E4-B33992E9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7D08B-67B6-9611-5FEC-10BCA8CC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2698-4BB3-4C99-9E84-FF0913F7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6420D-137B-A6FA-E41A-294CEC17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4003-43BA-DCA0-B0AB-408F5E52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3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86A7-3DED-C9E0-A723-4FD7CFDC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0ECAA-0707-EDBB-FA77-3128FA473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81A6C-A02F-5A53-0B72-9DE044DBB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BC6B-A1B8-18FB-7235-B8E8956C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E312-5D59-D127-A4CD-2BFE9800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9E87-8527-6AD9-1F73-6046A3C3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0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16E8E-2B25-AFEE-E2AC-48D0B3B0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A443-042F-39F8-06B5-35496D24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7EC5-6273-CD83-CE4E-EA4433F07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09172-BCEF-4947-AB71-CA58CAB3B320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6F68-CFC3-A21B-0D1C-FF9CB5B7D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94E9-5012-9DB7-66C9-1092F6E05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77561-DAB9-4AF0-9873-B82F6724A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olar panels on a sunny day&#10;&#10;AI-generated content may be incorrect.">
            <a:extLst>
              <a:ext uri="{FF2B5EF4-FFF2-40B4-BE49-F238E27FC236}">
                <a16:creationId xmlns:a16="http://schemas.microsoft.com/office/drawing/2014/main" id="{2A8E9505-77F5-DB9D-03E3-8F520A4A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49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C395A-BB64-023F-7819-9730F836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3156857"/>
            <a:ext cx="10308771" cy="3015343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Energy Management: </a:t>
            </a:r>
            <a:b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</a:br>
            <a:b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</a:b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 Solar Energy Management</a:t>
            </a:r>
            <a:b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951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4F4B-C630-2CB6-839F-F2626EF9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337457"/>
            <a:ext cx="10798629" cy="95794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alisto MT" panose="02040603050505030304" pitchFamily="18" charset="0"/>
                <a:ea typeface="Batang" panose="020B0503020000020004" pitchFamily="18" charset="-127"/>
              </a:rPr>
              <a:t>👥 Team Members</a:t>
            </a:r>
            <a:endParaRPr lang="en-IN" dirty="0">
              <a:latin typeface="Batang" panose="020B0503020000020004" pitchFamily="18" charset="-127"/>
              <a:ea typeface="Batang" panose="020B0503020000020004" pitchFamily="18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55C7-09E3-519C-14C6-A1197550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48659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L. V. Durga - Team Lead </a:t>
            </a:r>
          </a:p>
          <a:p>
            <a:pPr marL="514350" indent="-514350">
              <a:buFont typeface="+mj-lt"/>
              <a:buAutoNum type="arabicPeriod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D. Sowmya </a:t>
            </a:r>
          </a:p>
          <a:p>
            <a:pPr marL="514350" indent="-514350">
              <a:buFont typeface="+mj-lt"/>
              <a:buAutoNum type="arabicPeriod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B. D. S. Saranya  </a:t>
            </a:r>
          </a:p>
          <a:p>
            <a:pPr marL="514350" indent="-514350">
              <a:buFont typeface="+mj-lt"/>
              <a:buAutoNum type="arabicPeriod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K. Sravya </a:t>
            </a:r>
          </a:p>
          <a:p>
            <a:pPr marL="514350" indent="-514350">
              <a:buFont typeface="+mj-lt"/>
              <a:buAutoNum type="arabicPeriod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 Semibold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B. Bhargavi Devi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latin typeface="Sitka Heading Semibold" pitchFamily="2" charset="0"/>
              </a:rPr>
              <a:t>We split the work among us across different roles. Collaborating like this helped us learn not just technically, but also how to manage tasks as a team </a:t>
            </a:r>
          </a:p>
          <a:p>
            <a:pPr marL="0" indent="0">
              <a:buNone/>
            </a:pPr>
            <a:r>
              <a:rPr lang="en-US" sz="3600" b="1" dirty="0">
                <a:latin typeface="Sitka Heading Semibold" pitchFamily="2" charset="0"/>
              </a:rPr>
              <a:t>                                                                  — a valuable experience overall. </a:t>
            </a:r>
          </a:p>
          <a:p>
            <a:pPr marL="0" indent="0">
              <a:buNone/>
            </a:pPr>
            <a:endParaRPr lang="en-US" sz="3600" b="1" dirty="0">
              <a:latin typeface="Sitka Heading Semibold" pitchFamily="2" charset="0"/>
            </a:endParaRPr>
          </a:p>
          <a:p>
            <a:pPr marL="0" indent="0">
              <a:buNone/>
            </a:pPr>
            <a:endParaRPr lang="en-US" sz="3600" b="1" dirty="0">
              <a:latin typeface="Sitka Heading Semibold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5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B8CAED-A65E-A991-4DC7-F28B511B6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30" y="283029"/>
            <a:ext cx="11506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3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003E-6231-69B3-ADCE-499E89C2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FCAD-6BA1-1A6B-674A-C815CF9A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 power is one of the fastest growing renewable energy sources but, it has a major challenge: it's highly dependent on cloud cover, which makes generation unpredictable. </a:t>
            </a:r>
          </a:p>
          <a:p>
            <a:r>
              <a:rPr lang="en-US" dirty="0"/>
              <a:t>Solar energy depends on sunlight, and cloud movements.</a:t>
            </a:r>
          </a:p>
          <a:p>
            <a:r>
              <a:rPr lang="en-US" dirty="0"/>
              <a:t>Our idea is to use sky images along with solar radiation values to build a deep learning model that can forecast solar power output in the next 30 minutes.”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8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4D0A-FBF4-E3E2-63BF-070207C2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Ideation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E06A-DFA4-5E1D-929C-89E84948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5"/>
            <a:ext cx="10167257" cy="497477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📑 Search: Researched from IEEE(</a:t>
            </a:r>
            <a:r>
              <a:rPr lang="en-US" dirty="0"/>
              <a:t>Institute of Electrical and Electronics Engineer) </a:t>
            </a:r>
            <a:r>
              <a:rPr lang="en-IN" dirty="0"/>
              <a:t>papers, And some guidelines from different web portals.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📷 Idea: Use sky camera images + solar irradiance data to learn cloud movement patterns.</a:t>
            </a:r>
          </a:p>
          <a:p>
            <a:endParaRPr lang="en-IN" dirty="0"/>
          </a:p>
          <a:p>
            <a:r>
              <a:rPr lang="en-IN" dirty="0"/>
              <a:t>🧠 Approach: Train a ConvLSTM(Convolutional Long Short-Term Memory) deep learning model that captures both spatial (cloud shapes) and temporal (cloud motion) features.</a:t>
            </a:r>
          </a:p>
          <a:p>
            <a:endParaRPr lang="en-IN" dirty="0"/>
          </a:p>
          <a:p>
            <a:r>
              <a:rPr lang="en-IN" dirty="0"/>
              <a:t>🎯 Goal: Forecast solar irradiance 30 minutes ahead, enabling better energy management and grid stability.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1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9855-1FCE-C098-8B1E-1A738EE5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Methodology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1E9F-34AD-1673-B08D-652DF4BF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132115"/>
            <a:ext cx="10515600" cy="49904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1. </a:t>
            </a:r>
            <a:r>
              <a:rPr lang="en-US" b="1" dirty="0"/>
              <a:t>Data Sourcing:</a:t>
            </a:r>
          </a:p>
          <a:p>
            <a:r>
              <a:rPr lang="en-US" dirty="0"/>
              <a:t>     Dataset collected from NREL(National Renewable Energy laboratory)</a:t>
            </a:r>
          </a:p>
          <a:p>
            <a:r>
              <a:rPr lang="en-US" dirty="0"/>
              <a:t>     Collect time-stamped sky images and irradiance values (pyranometer).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 </a:t>
            </a:r>
            <a:r>
              <a:rPr lang="en-US" b="1" dirty="0"/>
              <a:t>Data Preparation</a:t>
            </a:r>
          </a:p>
          <a:p>
            <a:r>
              <a:rPr lang="en-US" dirty="0"/>
              <a:t>      Create input sequences: e.g., 6 consecutive images.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</a:t>
            </a:r>
            <a:r>
              <a:rPr lang="en-US" b="1" dirty="0"/>
              <a:t>Model Architecture</a:t>
            </a:r>
          </a:p>
          <a:p>
            <a:r>
              <a:rPr lang="en-US" dirty="0"/>
              <a:t>      ConvLSTM2D</a:t>
            </a:r>
            <a:r>
              <a:rPr lang="en-US" sz="2100" dirty="0"/>
              <a:t>(</a:t>
            </a:r>
            <a:r>
              <a:rPr lang="en-IN" sz="2100" dirty="0"/>
              <a:t>Convolutional Long Short-Term Memory)</a:t>
            </a:r>
            <a:r>
              <a:rPr lang="en-US" dirty="0"/>
              <a:t> layers → capture cloud features + movements.</a:t>
            </a:r>
          </a:p>
          <a:p>
            <a:r>
              <a:rPr lang="en-US" dirty="0"/>
              <a:t>      Process Sequences of images, learning both the spatial features(clouds)     in each image and their temporal evolution(movements)</a:t>
            </a:r>
          </a:p>
          <a:p>
            <a:r>
              <a:rPr lang="en-US" dirty="0"/>
              <a:t>      “Dense layers → predict continuous irradiance output.”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2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CEB9-549E-3AAC-4498-37B11028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371"/>
            <a:ext cx="10515600" cy="5867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👉 Meaning:</a:t>
            </a:r>
          </a:p>
          <a:p>
            <a:r>
              <a:rPr lang="en-US" sz="3200" dirty="0"/>
              <a:t>After the ConvLSTM part, we add Dense (fully connected) layers.</a:t>
            </a:r>
          </a:p>
          <a:p>
            <a:r>
              <a:rPr lang="en-US" sz="3200" dirty="0"/>
              <a:t>These act like a calculator that combines all learned features to give the final prediction (irradiance value).</a:t>
            </a:r>
          </a:p>
          <a:p>
            <a:r>
              <a:rPr lang="en-US" sz="3200" dirty="0"/>
              <a:t>It’s like:</a:t>
            </a:r>
          </a:p>
          <a:p>
            <a:r>
              <a:rPr lang="en-US" sz="3200" dirty="0"/>
              <a:t>ConvLSTM = eyes + memory (understand clouds + movement).</a:t>
            </a:r>
          </a:p>
          <a:p>
            <a:r>
              <a:rPr lang="en-US" sz="3200" dirty="0"/>
              <a:t>Dense = brain’s calculator (give the final number).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/>
              <a:t>4. Training:</a:t>
            </a:r>
          </a:p>
          <a:p>
            <a:r>
              <a:rPr lang="en-IN" sz="3200" dirty="0"/>
              <a:t>   It's is regression task</a:t>
            </a:r>
          </a:p>
          <a:p>
            <a:r>
              <a:rPr lang="en-IN" sz="3200" dirty="0"/>
              <a:t>   Optimizer: Adam</a:t>
            </a:r>
          </a:p>
          <a:p>
            <a:r>
              <a:rPr lang="en-IN" sz="3200" dirty="0"/>
              <a:t>   Regression Loss function: MSE(Mean Squared Error) / MAE(Mean Absolute Error)</a:t>
            </a:r>
          </a:p>
          <a:p>
            <a:pPr marL="0" indent="0">
              <a:buNone/>
            </a:pPr>
            <a:endParaRPr lang="en-I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/>
              <a:t>5. Evaluation:</a:t>
            </a:r>
          </a:p>
          <a:p>
            <a:r>
              <a:rPr lang="en-IN" sz="3200" dirty="0"/>
              <a:t>   Evaluate the model using regression:</a:t>
            </a:r>
          </a:p>
          <a:p>
            <a:r>
              <a:rPr lang="en-IN" sz="3200" dirty="0"/>
              <a:t>   Metrics: RMSE(Root Mean Squared Error) and MAE on a test set</a:t>
            </a:r>
          </a:p>
          <a:p>
            <a:r>
              <a:rPr lang="en-IN" sz="3200" dirty="0"/>
              <a:t>   Visualization: Predicted vs Actual irradiance plots.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7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C1437E-8D26-F9FA-4A58-DE547EC0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657"/>
            <a:ext cx="10515600" cy="576330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How This Problem Statement Is Useful / Impactful: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u="sng" dirty="0"/>
              <a:t>1. Improves Solar Energy Utilization</a:t>
            </a:r>
          </a:p>
          <a:p>
            <a:endParaRPr lang="en-US" dirty="0"/>
          </a:p>
          <a:p>
            <a:r>
              <a:rPr lang="en-US" dirty="0"/>
              <a:t>   By predicting when and how much sunlight will be available, grid operators can better schedule and manage power generation.</a:t>
            </a:r>
          </a:p>
          <a:p>
            <a:r>
              <a:rPr lang="en-US" dirty="0"/>
              <a:t>   Helps in reducing reliance on fossil fuel backup.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u="sng" dirty="0"/>
              <a:t>2. Enhances Grid Stability</a:t>
            </a:r>
          </a:p>
          <a:p>
            <a:endParaRPr lang="en-US" dirty="0"/>
          </a:p>
          <a:p>
            <a:r>
              <a:rPr lang="en-US" dirty="0"/>
              <a:t>   Sudden drops in solar output (e.g., due to clouds) can cause voltage fluctuations or power imbalance.</a:t>
            </a:r>
          </a:p>
          <a:p>
            <a:r>
              <a:rPr lang="en-US" dirty="0"/>
              <a:t>   Accurate forecasts enable the grid to respond proactively, ensuring stability.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21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6B32-8920-A23F-C970-0FCC4B06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354241"/>
            <a:ext cx="10515600" cy="87584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 descr="A graph with blue dots and red line&#10;&#10;AI-generated content may be incorrect.">
            <a:extLst>
              <a:ext uri="{FF2B5EF4-FFF2-40B4-BE49-F238E27FC236}">
                <a16:creationId xmlns:a16="http://schemas.microsoft.com/office/drawing/2014/main" id="{A8FB319C-20C2-66A1-36B4-27665B85E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5" y="1230087"/>
            <a:ext cx="6912428" cy="5273672"/>
          </a:xfrm>
        </p:spPr>
      </p:pic>
    </p:spTree>
    <p:extLst>
      <p:ext uri="{BB962C8B-B14F-4D97-AF65-F5344CB8AC3E}">
        <p14:creationId xmlns:p14="http://schemas.microsoft.com/office/powerpoint/2010/main" val="255438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4084DB70-338C-15A1-ECF4-AE0EF2991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95299"/>
            <a:ext cx="11121812" cy="5889173"/>
          </a:xfrm>
        </p:spPr>
      </p:pic>
    </p:spTree>
    <p:extLst>
      <p:ext uri="{BB962C8B-B14F-4D97-AF65-F5344CB8AC3E}">
        <p14:creationId xmlns:p14="http://schemas.microsoft.com/office/powerpoint/2010/main" val="315351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images of a white oval&#10;&#10;AI-generated content may be incorrect.">
            <a:extLst>
              <a:ext uri="{FF2B5EF4-FFF2-40B4-BE49-F238E27FC236}">
                <a16:creationId xmlns:a16="http://schemas.microsoft.com/office/drawing/2014/main" id="{C2AEE0C3-151F-4704-80EC-980C33B0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62" y="470868"/>
            <a:ext cx="10375009" cy="5916264"/>
          </a:xfrm>
        </p:spPr>
      </p:pic>
    </p:spTree>
    <p:extLst>
      <p:ext uri="{BB962C8B-B14F-4D97-AF65-F5344CB8AC3E}">
        <p14:creationId xmlns:p14="http://schemas.microsoft.com/office/powerpoint/2010/main" val="32542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559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Batang</vt:lpstr>
      <vt:lpstr>Aptos</vt:lpstr>
      <vt:lpstr>Aptos Display</vt:lpstr>
      <vt:lpstr>Arial</vt:lpstr>
      <vt:lpstr>Arial Rounded MT Bold</vt:lpstr>
      <vt:lpstr>Calisto MT</vt:lpstr>
      <vt:lpstr>Century Schoolbook</vt:lpstr>
      <vt:lpstr>Sitka Heading Semibold</vt:lpstr>
      <vt:lpstr>Wingdings</vt:lpstr>
      <vt:lpstr>Office Theme</vt:lpstr>
      <vt:lpstr>Energy Management:     Solar Energy Management </vt:lpstr>
      <vt:lpstr>Problem Statement</vt:lpstr>
      <vt:lpstr>Ideation </vt:lpstr>
      <vt:lpstr>Methodology </vt:lpstr>
      <vt:lpstr>PowerPoint Presentation</vt:lpstr>
      <vt:lpstr>PowerPoint Presentation</vt:lpstr>
      <vt:lpstr>OUTPUT:</vt:lpstr>
      <vt:lpstr>PowerPoint Presentation</vt:lpstr>
      <vt:lpstr>PowerPoint Presentation</vt:lpstr>
      <vt:lpstr>👥 Team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Bhargavi Devi Bollu</dc:creator>
  <cp:lastModifiedBy>Bhargavi Devi Bollu</cp:lastModifiedBy>
  <cp:revision>1</cp:revision>
  <dcterms:created xsi:type="dcterms:W3CDTF">2025-09-16T18:26:16Z</dcterms:created>
  <dcterms:modified xsi:type="dcterms:W3CDTF">2025-09-17T02:36:23Z</dcterms:modified>
</cp:coreProperties>
</file>