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58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>
        <p:scale>
          <a:sx n="71" d="100"/>
          <a:sy n="71" d="100"/>
        </p:scale>
        <p:origin x="15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451C2-0AC0-5D1C-0397-20E64663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43374-774F-7836-DB01-8452BAFDF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F7DA7-C190-FDC7-0DA2-ABADC217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DEF8-E3EC-E604-AA2E-D001BFF1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AA952-15EA-6577-7347-69D7088D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7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E4E2F-6E74-31C5-64A6-472CF5CF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210222-7FF4-90E2-D91A-8F643DC7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28B58-1830-90CD-3F9A-0808C421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92DFA-9CB1-E950-F298-EF351838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84AE3-B7DA-3BB3-2FE5-B824FC3C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7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16D307-ABD3-3E1F-428C-BF93936A6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36A47A-7B15-5DF6-C8FD-C307AB9B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BC4-E5FE-2853-BD18-F5413C71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EFB91-3ACC-7396-38FA-0E310395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BA9E5-9EDB-704C-5AD8-45034D4C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66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42716-198D-095C-EFC7-C0845F56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B2FCF-3E41-5B32-50EA-B285A70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308F12-B20C-C4C1-E975-59174EBA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27AB2-2CA4-6AEB-FAA2-870E01D4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6EEE9-091A-5C73-9C1B-E886B5E8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4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FA6E4-5231-60DD-69D0-75EF38EC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28B49D-3BD6-A1E9-6475-61D957CC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70BFA-388F-7EC4-9FDD-25CD03F5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C1ECE-6C02-346C-589A-800CBF9B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DF7FD-4ECD-C3EB-909A-4DF7A601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0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F97B3-EA8A-432D-8E01-4367B132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2B1BE7-2941-ED27-15FD-D5AAFC57A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0E2FAF-6E5D-1C6A-D4E2-C92CBF18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D7BE61-AE5B-C605-AC22-40F6B0D0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DE105-813E-5DEC-F37A-E58F063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F3C91-CF59-EF73-939A-A16B2B22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E55E1-5F63-63C9-254C-3E2006F2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21F38-2D99-875D-E549-CE8FAB61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96F5FA-193A-2C62-35BC-E34E780D6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5635F4-092B-8EBD-10E5-E79013D8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E5CA74-DB59-0C23-A945-651AC6A8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A928F4-DF53-E32C-8E40-3C671935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3898AD-4750-14CC-84CA-66C7826B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51A057-A4AD-9490-661D-CBBB86D2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9A14F-451D-F521-E507-CD1EC8BD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E5FE74-D2F7-E501-7ADD-908998D4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FA70DD-96DA-C5E6-130C-079D53A0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CFC341-91FE-59C3-79FD-BC645320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4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74800E-333E-6FD2-C29B-DAFE89EF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781908-AE49-4962-BD79-B933A59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17870D-0F0B-25AA-4BB2-3666EE69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11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18571-E317-92C6-E020-0D9BAF14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0FD0F-C912-6420-51A8-77F2CBD9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A3423C-0E65-FA6C-85F8-5AA1DC38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2C9EF-8031-CBDB-453B-5ED38195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4D0104-BF65-CA15-4D42-72E1D67F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11669D-4005-5285-144E-0BAE65F8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6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FAFB-177D-38D3-0523-46E02A6B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27F717-8AC2-1214-1B54-E3509D3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BC1CA0-1F13-4B9B-C21E-5265206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86E1A-605B-ECCF-24B7-16D8536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2E723A-75E7-B6E4-849E-2BE5A80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22901-81FB-B374-C6E2-D0E1C804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3AE3E-D461-2E57-9549-A357866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008DB-841A-21A6-BE5D-65A6F711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B4E24-E76C-4E06-533E-F9634A2CD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6DCC-D101-40CC-BA05-C0E0CDA06762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2B6EA-BF74-ABC4-3F9A-8E34FF01E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0B189-E002-5380-7352-AA4CB799B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3C96-3BA7-4092-9F15-D20138373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9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642219-7208-D2B5-E527-C4C533CF9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DE" sz="7200"/>
              <a:t>Data Management Seminar 23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0A7FD4-7C0A-E2ED-9B63-D2C9B4E97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DE" sz="2800"/>
              <a:t>Datasets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73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Autofit/>
          </a:bodyPr>
          <a:lstStyle/>
          <a:p>
            <a:r>
              <a:rPr lang="de-DE" sz="3600" dirty="0"/>
              <a:t>Personal Key </a:t>
            </a:r>
            <a:r>
              <a:rPr lang="de-DE" sz="3600" dirty="0" err="1"/>
              <a:t>Indicators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a Heart Disease Dataset- Dictionary 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D07FD756-EB32-2948-BEAF-BAB6C70B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325386"/>
              </p:ext>
            </p:extLst>
          </p:nvPr>
        </p:nvGraphicFramePr>
        <p:xfrm>
          <a:off x="1147482" y="1726545"/>
          <a:ext cx="9215719" cy="427659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46326">
                  <a:extLst>
                    <a:ext uri="{9D8B030D-6E8A-4147-A177-3AD203B41FA5}">
                      <a16:colId xmlns:a16="http://schemas.microsoft.com/office/drawing/2014/main" val="210805194"/>
                    </a:ext>
                  </a:extLst>
                </a:gridCol>
                <a:gridCol w="1024345">
                  <a:extLst>
                    <a:ext uri="{9D8B030D-6E8A-4147-A177-3AD203B41FA5}">
                      <a16:colId xmlns:a16="http://schemas.microsoft.com/office/drawing/2014/main" val="2149490399"/>
                    </a:ext>
                  </a:extLst>
                </a:gridCol>
                <a:gridCol w="6945048">
                  <a:extLst>
                    <a:ext uri="{9D8B030D-6E8A-4147-A177-3AD203B41FA5}">
                      <a16:colId xmlns:a16="http://schemas.microsoft.com/office/drawing/2014/main" val="334498304"/>
                    </a:ext>
                  </a:extLst>
                </a:gridCol>
              </a:tblGrid>
              <a:tr h="318911">
                <a:tc>
                  <a:txBody>
                    <a:bodyPr/>
                    <a:lstStyle/>
                    <a:p>
                      <a:r>
                        <a:rPr lang="de-DE" sz="1200"/>
                        <a:t>Attribute name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Survey Question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30726793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BMI 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Body </a:t>
                      </a:r>
                      <a:r>
                        <a:rPr lang="de-DE" sz="1200" dirty="0" err="1"/>
                        <a:t>Mass</a:t>
                      </a:r>
                      <a:r>
                        <a:rPr lang="de-DE" sz="1200" dirty="0"/>
                        <a:t> Index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605959600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r>
                        <a:rPr lang="de-DE" sz="1200" dirty="0"/>
                        <a:t>Smoking 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Have you smoked at least 100 cigarettes in your entire life?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873424784"/>
                  </a:ext>
                </a:extLst>
              </a:tr>
              <a:tr h="474089">
                <a:tc>
                  <a:txBody>
                    <a:bodyPr/>
                    <a:lstStyle/>
                    <a:p>
                      <a:r>
                        <a:rPr lang="de-DE" sz="1200" dirty="0" err="1"/>
                        <a:t>AlcoholDrinking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 drinkers (adult men having more than 14 drinks per week and adult women having more than 7 drinks per week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94206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Stroke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(Ever told) (you had) a stroke?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389208835"/>
                  </a:ext>
                </a:extLst>
              </a:tr>
              <a:tr h="482936"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PhysicalHealth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Now thinking about your physical health, which includes physical illness and injury, for how many days during the past 30 days was your physical health not good? (0-30 days)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565024894"/>
                  </a:ext>
                </a:extLst>
              </a:tr>
              <a:tr h="482936">
                <a:tc>
                  <a:txBody>
                    <a:bodyPr/>
                    <a:lstStyle/>
                    <a:p>
                      <a:r>
                        <a:rPr lang="de-DE" sz="1200" dirty="0" err="1"/>
                        <a:t>MentalHealth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Now thinking about your mental health, which includes physical illness and injury, for how many days during the past 30 days was your physical health not good? (0-30 days)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04599512"/>
                  </a:ext>
                </a:extLst>
              </a:tr>
              <a:tr h="285342">
                <a:tc>
                  <a:txBody>
                    <a:bodyPr/>
                    <a:lstStyle/>
                    <a:p>
                      <a:r>
                        <a:rPr lang="de-DE" sz="1200" dirty="0" err="1"/>
                        <a:t>DiffWalking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 you have serious difficulty walking or climbing stairs?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658903550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r>
                        <a:rPr lang="de-DE" sz="1200" dirty="0" err="1"/>
                        <a:t>AgeCategory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Fourteen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-level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age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57545936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Diabetic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Yes, No, Borderline Diabetic, Only during pregnancy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418337140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Physical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Activity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Doing physical activity or exercise during the past 30 days other than their regular job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478692"/>
                  </a:ext>
                </a:extLst>
              </a:tr>
              <a:tr h="318911">
                <a:tc>
                  <a:txBody>
                    <a:bodyPr/>
                    <a:lstStyle/>
                    <a:p>
                      <a:r>
                        <a:rPr lang="de-DE" sz="1200" dirty="0" err="1"/>
                        <a:t>GenHealth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Excellent, Very good, Good, Fair, Poor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67109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57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Autofit/>
          </a:bodyPr>
          <a:lstStyle/>
          <a:p>
            <a:r>
              <a:rPr lang="de-DE" sz="3600" dirty="0"/>
              <a:t>Personal Key </a:t>
            </a:r>
            <a:r>
              <a:rPr lang="de-DE" sz="3600" dirty="0" err="1"/>
              <a:t>Indicators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a Heart Disease Dataset- Dictionary 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D07FD756-EB32-2948-BEAF-BAB6C70B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684389"/>
              </p:ext>
            </p:extLst>
          </p:nvPr>
        </p:nvGraphicFramePr>
        <p:xfrm>
          <a:off x="1048873" y="1735206"/>
          <a:ext cx="9269506" cy="25485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2505">
                  <a:extLst>
                    <a:ext uri="{9D8B030D-6E8A-4147-A177-3AD203B41FA5}">
                      <a16:colId xmlns:a16="http://schemas.microsoft.com/office/drawing/2014/main" val="210805194"/>
                    </a:ext>
                  </a:extLst>
                </a:gridCol>
                <a:gridCol w="1030463">
                  <a:extLst>
                    <a:ext uri="{9D8B030D-6E8A-4147-A177-3AD203B41FA5}">
                      <a16:colId xmlns:a16="http://schemas.microsoft.com/office/drawing/2014/main" val="2149490399"/>
                    </a:ext>
                  </a:extLst>
                </a:gridCol>
                <a:gridCol w="6986538">
                  <a:extLst>
                    <a:ext uri="{9D8B030D-6E8A-4147-A177-3AD203B41FA5}">
                      <a16:colId xmlns:a16="http://schemas.microsoft.com/office/drawing/2014/main" val="334498304"/>
                    </a:ext>
                  </a:extLst>
                </a:gridCol>
              </a:tblGrid>
              <a:tr h="327176">
                <a:tc>
                  <a:txBody>
                    <a:bodyPr/>
                    <a:lstStyle/>
                    <a:p>
                      <a:r>
                        <a:rPr lang="de-DE" sz="1200" dirty="0"/>
                        <a:t>Attribute </a:t>
                      </a:r>
                      <a:r>
                        <a:rPr lang="de-DE" sz="1200" dirty="0" err="1"/>
                        <a:t>name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Survey Question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30726793"/>
                  </a:ext>
                </a:extLst>
              </a:tr>
              <a:tr h="327176">
                <a:tc>
                  <a:txBody>
                    <a:bodyPr/>
                    <a:lstStyle/>
                    <a:p>
                      <a:r>
                        <a:rPr lang="de-DE" sz="1200" dirty="0" err="1"/>
                        <a:t>SleepTime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 average, how many hours of sleep do you get in a 24-hour period?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605959600"/>
                  </a:ext>
                </a:extLst>
              </a:tr>
              <a:tr h="327176">
                <a:tc>
                  <a:txBody>
                    <a:bodyPr/>
                    <a:lstStyle/>
                    <a:p>
                      <a:r>
                        <a:rPr lang="de-DE" sz="1200" dirty="0"/>
                        <a:t>Asthma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(Ever told) (you had) asthma?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873424784"/>
                  </a:ext>
                </a:extLst>
              </a:tr>
              <a:tr h="327176">
                <a:tc>
                  <a:txBody>
                    <a:bodyPr/>
                    <a:lstStyle/>
                    <a:p>
                      <a:r>
                        <a:rPr lang="de-DE" sz="1200" dirty="0" err="1"/>
                        <a:t>KidneyDisease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Excluding kidney stones, bladder infection or incontinence, were you ever told you had kidney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disease?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94206"/>
                  </a:ext>
                </a:extLst>
              </a:tr>
              <a:tr h="327176">
                <a:tc>
                  <a:txBody>
                    <a:bodyPr/>
                    <a:lstStyle/>
                    <a:p>
                      <a:r>
                        <a:rPr lang="de-DE" sz="1200" dirty="0"/>
                        <a:t>Skin Cancer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(Ever told) (you had) skin cancer?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389208835"/>
                  </a:ext>
                </a:extLst>
              </a:tr>
              <a:tr h="327176"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Male or Female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04599512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Race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White, Black, Hispanic, Asian, Indian American/Atlantic , Other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658903550"/>
                  </a:ext>
                </a:extLst>
              </a:tr>
              <a:tr h="2927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HeartDisease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Respondents that have ever reported having coronary heart disease or myocardial infarction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32520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7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5000" dirty="0"/>
              <a:t>UCI Heart Disease UCI - </a:t>
            </a:r>
            <a:r>
              <a:rPr lang="de-DE" sz="5000" dirty="0" err="1"/>
              <a:t>Overview</a:t>
            </a:r>
            <a:endParaRPr lang="de-DE" sz="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C60EA-4AD5-A348-991A-D80E1C1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900" b="0" i="0" dirty="0">
                <a:effectLst/>
                <a:latin typeface="Inter"/>
              </a:rPr>
              <a:t>The dataset contains some medical information on patient health and the presence or absence of a heart disease</a:t>
            </a:r>
          </a:p>
          <a:p>
            <a:r>
              <a:rPr lang="de-DE" sz="1900" dirty="0"/>
              <a:t>14 Attributes x 1025 </a:t>
            </a:r>
            <a:r>
              <a:rPr lang="de-DE" sz="1900" dirty="0" err="1"/>
              <a:t>Entries</a:t>
            </a:r>
            <a:r>
              <a:rPr lang="de-DE" sz="1900" dirty="0"/>
              <a:t>, </a:t>
            </a:r>
            <a:r>
              <a:rPr lang="de-DE" sz="1900" dirty="0" err="1"/>
              <a:t>where</a:t>
            </a:r>
            <a:r>
              <a:rPr lang="de-DE" sz="1900" dirty="0"/>
              <a:t> </a:t>
            </a:r>
            <a:r>
              <a:rPr lang="de-DE" sz="1900" dirty="0" err="1"/>
              <a:t>each</a:t>
            </a:r>
            <a:r>
              <a:rPr lang="de-DE" sz="1900" dirty="0"/>
              <a:t> </a:t>
            </a:r>
            <a:r>
              <a:rPr lang="de-DE" sz="1900" dirty="0" err="1"/>
              <a:t>entry</a:t>
            </a:r>
            <a:r>
              <a:rPr lang="de-DE" sz="1900" dirty="0"/>
              <a:t> </a:t>
            </a:r>
            <a:r>
              <a:rPr lang="de-DE" sz="1900" dirty="0" err="1"/>
              <a:t>corresponds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a </a:t>
            </a:r>
            <a:r>
              <a:rPr lang="de-DE" sz="1900" dirty="0" err="1"/>
              <a:t>single</a:t>
            </a:r>
            <a:r>
              <a:rPr lang="de-DE" sz="1900" dirty="0"/>
              <a:t> </a:t>
            </a:r>
            <a:r>
              <a:rPr lang="de-DE" sz="1900" dirty="0" err="1"/>
              <a:t>patient</a:t>
            </a:r>
            <a:endParaRPr lang="de-DE" sz="1900" dirty="0"/>
          </a:p>
          <a:p>
            <a:r>
              <a:rPr lang="en-US" sz="1900" dirty="0"/>
              <a:t>Predictors/Features: age, gender and other heart activity measures</a:t>
            </a:r>
          </a:p>
          <a:p>
            <a:r>
              <a:rPr lang="en-US" sz="1900" dirty="0"/>
              <a:t>Target/Label: presence of a heart disease (0=no &amp; 1=yes) </a:t>
            </a:r>
          </a:p>
          <a:p>
            <a:r>
              <a:rPr lang="en-US" sz="1900" dirty="0"/>
              <a:t>No missing values</a:t>
            </a:r>
          </a:p>
          <a:p>
            <a:r>
              <a:rPr lang="en-US" sz="1900" dirty="0"/>
              <a:t>Feature types: Float, Integer &amp; Categorical 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265901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5000"/>
              <a:t>Physionet Sepsis Dataset- 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C60EA-4AD5-A348-991A-D80E1C1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900" b="0" i="0" dirty="0">
                <a:effectLst/>
                <a:latin typeface="-apple-system"/>
              </a:rPr>
              <a:t>The dataset contains physiological data for the detection of sepsis</a:t>
            </a:r>
          </a:p>
          <a:p>
            <a:r>
              <a:rPr lang="de-DE" sz="1900" dirty="0"/>
              <a:t>14 Attributes x 1001 </a:t>
            </a:r>
            <a:r>
              <a:rPr lang="de-DE" sz="1900" dirty="0" err="1"/>
              <a:t>Entries</a:t>
            </a:r>
            <a:r>
              <a:rPr lang="de-DE" sz="1900" dirty="0"/>
              <a:t>, </a:t>
            </a:r>
            <a:r>
              <a:rPr lang="de-DE" sz="1900" dirty="0" err="1"/>
              <a:t>where</a:t>
            </a:r>
            <a:r>
              <a:rPr lang="de-DE" sz="1900" dirty="0"/>
              <a:t> </a:t>
            </a:r>
            <a:r>
              <a:rPr lang="de-DE" sz="1900" dirty="0" err="1"/>
              <a:t>each</a:t>
            </a:r>
            <a:r>
              <a:rPr lang="de-DE" sz="1900" dirty="0"/>
              <a:t> </a:t>
            </a:r>
            <a:r>
              <a:rPr lang="de-DE" sz="1900" dirty="0" err="1"/>
              <a:t>entry</a:t>
            </a:r>
            <a:r>
              <a:rPr lang="de-DE" sz="1900" dirty="0"/>
              <a:t> </a:t>
            </a:r>
            <a:r>
              <a:rPr lang="de-DE" sz="1900" dirty="0" err="1"/>
              <a:t>corresponds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a </a:t>
            </a:r>
            <a:r>
              <a:rPr lang="de-DE" sz="1900" dirty="0" err="1"/>
              <a:t>single</a:t>
            </a:r>
            <a:r>
              <a:rPr lang="de-DE" sz="1900" dirty="0"/>
              <a:t> </a:t>
            </a:r>
            <a:r>
              <a:rPr lang="de-DE" sz="1900" dirty="0" err="1"/>
              <a:t>patient</a:t>
            </a:r>
            <a:endParaRPr lang="de-DE" sz="1900" dirty="0"/>
          </a:p>
          <a:p>
            <a:r>
              <a:rPr lang="en-US" sz="1900" dirty="0"/>
              <a:t>Predictors/Features: patient demographics and clinical data such as vital signs and laboratory values.</a:t>
            </a:r>
          </a:p>
          <a:p>
            <a:r>
              <a:rPr lang="en-US" sz="1900" dirty="0"/>
              <a:t>Target/Label: presence of sepsis (0=no &amp; 1=yes) </a:t>
            </a:r>
          </a:p>
          <a:p>
            <a:r>
              <a:rPr lang="en-US" sz="1900" dirty="0"/>
              <a:t>Contains missing values</a:t>
            </a:r>
          </a:p>
          <a:p>
            <a:r>
              <a:rPr lang="en-US" sz="1900" dirty="0"/>
              <a:t>Feature types: Float, Integer, &amp; Categorical 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4842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699435" cy="1618489"/>
          </a:xfrm>
        </p:spPr>
        <p:txBody>
          <a:bodyPr anchor="ctr">
            <a:normAutofit/>
          </a:bodyPr>
          <a:lstStyle/>
          <a:p>
            <a:r>
              <a:rPr lang="de-DE" sz="5000" dirty="0"/>
              <a:t>UCI </a:t>
            </a:r>
            <a:r>
              <a:rPr lang="de-DE" sz="5000" dirty="0" err="1"/>
              <a:t>Chronic</a:t>
            </a:r>
            <a:r>
              <a:rPr lang="de-DE" sz="5000" dirty="0"/>
              <a:t> </a:t>
            </a:r>
            <a:r>
              <a:rPr lang="de-DE" sz="5000" dirty="0" err="1"/>
              <a:t>Kidney</a:t>
            </a:r>
            <a:r>
              <a:rPr lang="de-DE" sz="5000" dirty="0"/>
              <a:t> Disease Dataset- </a:t>
            </a:r>
            <a:r>
              <a:rPr lang="de-DE" sz="5000" dirty="0" err="1"/>
              <a:t>Overview</a:t>
            </a:r>
            <a:endParaRPr lang="de-DE" sz="5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C60EA-4AD5-A348-991A-D80E1C1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900" b="0" i="0" dirty="0">
                <a:effectLst/>
                <a:latin typeface="-apple-system"/>
              </a:rPr>
              <a:t>The dataset contains clinical data for </a:t>
            </a:r>
            <a:r>
              <a:rPr lang="en-US" sz="1900" dirty="0">
                <a:latin typeface="-apple-system"/>
              </a:rPr>
              <a:t>to identify a chronic kidney disease</a:t>
            </a:r>
            <a:endParaRPr lang="en-US" sz="1900" b="0" i="0" dirty="0">
              <a:effectLst/>
              <a:latin typeface="-apple-system"/>
            </a:endParaRPr>
          </a:p>
          <a:p>
            <a:r>
              <a:rPr lang="de-DE" sz="1900" dirty="0"/>
              <a:t>25 Attributes x 378 </a:t>
            </a:r>
            <a:r>
              <a:rPr lang="de-DE" sz="1900" dirty="0" err="1"/>
              <a:t>Entries</a:t>
            </a:r>
            <a:r>
              <a:rPr lang="de-DE" sz="1900" dirty="0"/>
              <a:t>, </a:t>
            </a:r>
            <a:r>
              <a:rPr lang="de-DE" sz="1900" dirty="0" err="1"/>
              <a:t>where</a:t>
            </a:r>
            <a:r>
              <a:rPr lang="de-DE" sz="1900" dirty="0"/>
              <a:t> </a:t>
            </a:r>
            <a:r>
              <a:rPr lang="de-DE" sz="1900" dirty="0" err="1"/>
              <a:t>each</a:t>
            </a:r>
            <a:r>
              <a:rPr lang="de-DE" sz="1900" dirty="0"/>
              <a:t> </a:t>
            </a:r>
            <a:r>
              <a:rPr lang="de-DE" sz="1900" dirty="0" err="1"/>
              <a:t>entry</a:t>
            </a:r>
            <a:r>
              <a:rPr lang="de-DE" sz="1900" dirty="0"/>
              <a:t> </a:t>
            </a:r>
            <a:r>
              <a:rPr lang="de-DE" sz="1900" dirty="0" err="1"/>
              <a:t>corresponds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a </a:t>
            </a:r>
            <a:r>
              <a:rPr lang="de-DE" sz="1900" dirty="0" err="1"/>
              <a:t>single</a:t>
            </a:r>
            <a:r>
              <a:rPr lang="de-DE" sz="1900" dirty="0"/>
              <a:t> </a:t>
            </a:r>
            <a:r>
              <a:rPr lang="de-DE" sz="1900" dirty="0" err="1"/>
              <a:t>patient</a:t>
            </a:r>
            <a:endParaRPr lang="de-DE" sz="1900" dirty="0"/>
          </a:p>
          <a:p>
            <a:r>
              <a:rPr lang="en-US" sz="1900" dirty="0"/>
              <a:t>Predictors/Features: patient demographics and clinical data and laboratory values.</a:t>
            </a:r>
          </a:p>
          <a:p>
            <a:r>
              <a:rPr lang="en-US" sz="1900" dirty="0"/>
              <a:t>Target/Label: presence of a chronic kidney disease (</a:t>
            </a:r>
            <a:r>
              <a:rPr lang="en-US" sz="1900" dirty="0" err="1"/>
              <a:t>ckd</a:t>
            </a:r>
            <a:r>
              <a:rPr lang="en-US" sz="1900" dirty="0"/>
              <a:t>=yes &amp; </a:t>
            </a:r>
            <a:r>
              <a:rPr lang="en-US" sz="1900" dirty="0" err="1"/>
              <a:t>notckd</a:t>
            </a:r>
            <a:r>
              <a:rPr lang="en-US" sz="1900" dirty="0"/>
              <a:t>=no) </a:t>
            </a:r>
          </a:p>
          <a:p>
            <a:r>
              <a:rPr lang="en-US" sz="1900" dirty="0"/>
              <a:t>Contains no missing values</a:t>
            </a:r>
          </a:p>
          <a:p>
            <a:r>
              <a:rPr lang="en-US" sz="1900" dirty="0"/>
              <a:t>Feature types: Float, Integer, &amp; Categorical 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64672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699435" cy="1618489"/>
          </a:xfrm>
        </p:spPr>
        <p:txBody>
          <a:bodyPr anchor="ctr">
            <a:normAutofit/>
          </a:bodyPr>
          <a:lstStyle/>
          <a:p>
            <a:r>
              <a:rPr lang="de-DE" sz="3200" dirty="0"/>
              <a:t>CDC Personal Key </a:t>
            </a:r>
            <a:r>
              <a:rPr lang="de-DE" sz="3200" dirty="0" err="1"/>
              <a:t>Indicators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a Heart Disease Dataset- </a:t>
            </a:r>
            <a:r>
              <a:rPr lang="de-DE" sz="3200" dirty="0" err="1"/>
              <a:t>Overview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C60EA-4AD5-A348-991A-D80E1C1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/>
          </a:bodyPr>
          <a:lstStyle/>
          <a:p>
            <a:r>
              <a:rPr lang="en-US" sz="1900" b="0" i="0" dirty="0">
                <a:effectLst/>
                <a:latin typeface="-apple-system"/>
              </a:rPr>
              <a:t>The dataset contains clinical data for </a:t>
            </a:r>
            <a:r>
              <a:rPr lang="en-US" sz="1900" dirty="0">
                <a:latin typeface="-apple-system"/>
              </a:rPr>
              <a:t>to identify a chronic kidney disease</a:t>
            </a:r>
            <a:endParaRPr lang="en-US" sz="1900" b="0" i="0" dirty="0">
              <a:effectLst/>
              <a:latin typeface="-apple-system"/>
            </a:endParaRPr>
          </a:p>
          <a:p>
            <a:r>
              <a:rPr lang="de-DE" sz="1900" dirty="0"/>
              <a:t>18 Attributes x 300,000 </a:t>
            </a:r>
            <a:r>
              <a:rPr lang="de-DE" sz="1900" dirty="0" err="1"/>
              <a:t>Entries</a:t>
            </a:r>
            <a:r>
              <a:rPr lang="de-DE" sz="1900" dirty="0"/>
              <a:t>, </a:t>
            </a:r>
            <a:r>
              <a:rPr lang="de-DE" sz="1900" dirty="0" err="1"/>
              <a:t>where</a:t>
            </a:r>
            <a:r>
              <a:rPr lang="de-DE" sz="1900" dirty="0"/>
              <a:t> </a:t>
            </a:r>
            <a:r>
              <a:rPr lang="de-DE" sz="1900" dirty="0" err="1"/>
              <a:t>each</a:t>
            </a:r>
            <a:r>
              <a:rPr lang="de-DE" sz="1900" dirty="0"/>
              <a:t> </a:t>
            </a:r>
            <a:r>
              <a:rPr lang="de-DE" sz="1900" dirty="0" err="1"/>
              <a:t>entry</a:t>
            </a:r>
            <a:r>
              <a:rPr lang="de-DE" sz="1900" dirty="0"/>
              <a:t> </a:t>
            </a:r>
            <a:r>
              <a:rPr lang="de-DE" sz="1900" dirty="0" err="1"/>
              <a:t>corresponds</a:t>
            </a:r>
            <a:r>
              <a:rPr lang="de-DE" sz="1900" dirty="0"/>
              <a:t> </a:t>
            </a:r>
            <a:r>
              <a:rPr lang="de-DE" sz="1900" dirty="0" err="1"/>
              <a:t>to</a:t>
            </a:r>
            <a:r>
              <a:rPr lang="de-DE" sz="1900" dirty="0"/>
              <a:t> a </a:t>
            </a:r>
            <a:r>
              <a:rPr lang="de-DE" sz="1900" dirty="0" err="1"/>
              <a:t>single</a:t>
            </a:r>
            <a:r>
              <a:rPr lang="de-DE" sz="1900" dirty="0"/>
              <a:t> </a:t>
            </a:r>
            <a:r>
              <a:rPr lang="de-DE" sz="1900" dirty="0" err="1"/>
              <a:t>patient</a:t>
            </a:r>
            <a:endParaRPr lang="de-DE" sz="1900" dirty="0"/>
          </a:p>
          <a:p>
            <a:r>
              <a:rPr lang="en-US" sz="1900" dirty="0"/>
              <a:t>Predictors/Features: participant demographics and answers to general health survey questions</a:t>
            </a:r>
          </a:p>
          <a:p>
            <a:r>
              <a:rPr lang="en-US" sz="1900" dirty="0"/>
              <a:t>Target/Label: reported heart disease such as coronary heart disease or myocardial infarction </a:t>
            </a:r>
          </a:p>
          <a:p>
            <a:r>
              <a:rPr lang="en-US" sz="1900" dirty="0"/>
              <a:t>Contains no missing values</a:t>
            </a:r>
          </a:p>
          <a:p>
            <a:r>
              <a:rPr lang="en-US" sz="1900" dirty="0"/>
              <a:t>Feature types: Float, Integer, &amp; Categorical 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229527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de-DE" dirty="0"/>
              <a:t>UCI Heart Disease Dataset - Dictionary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D07FD756-EB32-2948-BEAF-BAB6C70B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284211"/>
              </p:ext>
            </p:extLst>
          </p:nvPr>
        </p:nvGraphicFramePr>
        <p:xfrm>
          <a:off x="1651091" y="1650222"/>
          <a:ext cx="8880676" cy="458495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7003">
                  <a:extLst>
                    <a:ext uri="{9D8B030D-6E8A-4147-A177-3AD203B41FA5}">
                      <a16:colId xmlns:a16="http://schemas.microsoft.com/office/drawing/2014/main" val="210805194"/>
                    </a:ext>
                  </a:extLst>
                </a:gridCol>
                <a:gridCol w="963198">
                  <a:extLst>
                    <a:ext uri="{9D8B030D-6E8A-4147-A177-3AD203B41FA5}">
                      <a16:colId xmlns:a16="http://schemas.microsoft.com/office/drawing/2014/main" val="2149490399"/>
                    </a:ext>
                  </a:extLst>
                </a:gridCol>
                <a:gridCol w="6530475">
                  <a:extLst>
                    <a:ext uri="{9D8B030D-6E8A-4147-A177-3AD203B41FA5}">
                      <a16:colId xmlns:a16="http://schemas.microsoft.com/office/drawing/2014/main" val="334498304"/>
                    </a:ext>
                  </a:extLst>
                </a:gridCol>
              </a:tblGrid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Attribute name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Description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30726793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age  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 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Age of patient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60595960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sex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Sex of patient </a:t>
                      </a:r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(1: male; 0: female)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87342478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cp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Chest pain type </a:t>
                      </a:r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(0: typical angina; 1: atypical angina; 2: non-anginal pain; 3: asymptomatic)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9420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trestbps 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Resting blood pressure in mm Hg on admission to the hospital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389208835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chol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Serum cholestoral in mg/dl</a:t>
                      </a:r>
                      <a:endParaRPr lang="de-DE" sz="1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56502489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fbs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Fasting blood sugar &gt; 120 mg/dl (1: true; 0: false)</a:t>
                      </a:r>
                      <a:endParaRPr lang="de-DE" sz="12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04599512"/>
                  </a:ext>
                </a:extLst>
              </a:tr>
              <a:tr h="476835">
                <a:tc>
                  <a:txBody>
                    <a:bodyPr/>
                    <a:lstStyle/>
                    <a:p>
                      <a:r>
                        <a:rPr lang="de-DE" sz="1200"/>
                        <a:t>restecg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resting electrocardiographic results (0: normal;  1: has ST-T wave abnormality; 2: probable or definite left ventricular hypertrophy)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65890355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thalach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Maximum heart rate achieved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5754593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exang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Exercise induced angina (1: yes; 0: no)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41833714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oldpeak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Float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ST depression induced by exercise relative to rest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478692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slope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Peak exercise ST segment slope (0: upsloping; 1: flat; 2: downsloping)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671094501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ca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chemeClr val="dk1"/>
                          </a:solidFill>
                          <a:effectLst/>
                        </a:rPr>
                        <a:t>Number of major vessels (0-3) 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741620248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thal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Thalassemia (0: normal; 1: fixed defect; 2:  reversable defect)</a:t>
                      </a:r>
                      <a:endParaRPr lang="de-DE" sz="120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471503412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target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de-DE" sz="120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Heart disease (0: no, 1: yes)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13194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3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de-DE" dirty="0" err="1"/>
              <a:t>Physionet</a:t>
            </a:r>
            <a:r>
              <a:rPr lang="de-DE" dirty="0"/>
              <a:t> Sepsis Dataset - Dictionary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D07FD756-EB32-2948-BEAF-BAB6C70B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128268"/>
              </p:ext>
            </p:extLst>
          </p:nvPr>
        </p:nvGraphicFramePr>
        <p:xfrm>
          <a:off x="1651091" y="1650222"/>
          <a:ext cx="8880676" cy="41117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7003">
                  <a:extLst>
                    <a:ext uri="{9D8B030D-6E8A-4147-A177-3AD203B41FA5}">
                      <a16:colId xmlns:a16="http://schemas.microsoft.com/office/drawing/2014/main" val="210805194"/>
                    </a:ext>
                  </a:extLst>
                </a:gridCol>
                <a:gridCol w="1086645">
                  <a:extLst>
                    <a:ext uri="{9D8B030D-6E8A-4147-A177-3AD203B41FA5}">
                      <a16:colId xmlns:a16="http://schemas.microsoft.com/office/drawing/2014/main" val="2149490399"/>
                    </a:ext>
                  </a:extLst>
                </a:gridCol>
                <a:gridCol w="6407028">
                  <a:extLst>
                    <a:ext uri="{9D8B030D-6E8A-4147-A177-3AD203B41FA5}">
                      <a16:colId xmlns:a16="http://schemas.microsoft.com/office/drawing/2014/main" val="334498304"/>
                    </a:ext>
                  </a:extLst>
                </a:gridCol>
              </a:tblGrid>
              <a:tr h="293437">
                <a:tc>
                  <a:txBody>
                    <a:bodyPr/>
                    <a:lstStyle/>
                    <a:p>
                      <a:r>
                        <a:rPr lang="de-DE" sz="1200" dirty="0"/>
                        <a:t>Attribute </a:t>
                      </a:r>
                      <a:r>
                        <a:rPr lang="de-DE" sz="1200" dirty="0" err="1"/>
                        <a:t>name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Description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30726793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Years (100 for patients 90 or above)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95960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Female (0) or Male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42478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Heart rate (beats per minute)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420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O2Sat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Pulse </a:t>
                      </a:r>
                      <a:r>
                        <a:rPr lang="de-DE" sz="1400" dirty="0" err="1">
                          <a:effectLst/>
                        </a:rPr>
                        <a:t>oximetry</a:t>
                      </a:r>
                      <a:r>
                        <a:rPr lang="de-DE" sz="1400" dirty="0">
                          <a:effectLst/>
                        </a:rPr>
                        <a:t>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08835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Temp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Temperature</a:t>
                      </a:r>
                      <a:r>
                        <a:rPr lang="de-DE" sz="1400" dirty="0">
                          <a:effectLst/>
                        </a:rPr>
                        <a:t> (</a:t>
                      </a:r>
                      <a:r>
                        <a:rPr lang="de-DE" sz="1400" dirty="0" err="1">
                          <a:effectLst/>
                        </a:rPr>
                        <a:t>Deg</a:t>
                      </a:r>
                      <a:r>
                        <a:rPr lang="de-DE" sz="1400" dirty="0">
                          <a:effectLst/>
                        </a:rPr>
                        <a:t> 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2489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SBP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Systolic</a:t>
                      </a:r>
                      <a:r>
                        <a:rPr lang="de-DE" sz="1400" dirty="0">
                          <a:effectLst/>
                        </a:rPr>
                        <a:t> BP (mm </a:t>
                      </a:r>
                      <a:r>
                        <a:rPr lang="de-DE" sz="1400" dirty="0" err="1">
                          <a:effectLst/>
                        </a:rPr>
                        <a:t>Hg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99512"/>
                  </a:ext>
                </a:extLst>
              </a:tr>
              <a:tr h="476835">
                <a:tc>
                  <a:txBody>
                    <a:bodyPr/>
                    <a:lstStyle/>
                    <a:p>
                      <a:pPr algn="l"/>
                      <a:r>
                        <a:rPr lang="de-DE" sz="1400">
                          <a:effectLst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Mean arterial pressure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90355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DBP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Diastolic</a:t>
                      </a:r>
                      <a:r>
                        <a:rPr lang="de-DE" sz="1400" dirty="0">
                          <a:effectLst/>
                        </a:rPr>
                        <a:t> BP (mm </a:t>
                      </a:r>
                      <a:r>
                        <a:rPr lang="de-DE" sz="1400" dirty="0" err="1">
                          <a:effectLst/>
                        </a:rPr>
                        <a:t>Hg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4593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Hgb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Hemoglobin (g/dL)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33714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effectLst/>
                        </a:rPr>
                        <a:t>WBC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212529"/>
                          </a:solidFill>
                          <a:effectLst/>
                          <a:latin typeface="-apple-system"/>
                        </a:rPr>
                        <a:t>Leukocyte count (count*10^3/µL)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478692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Glucose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Float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Serum glucose (mg/dL)</a:t>
                      </a:r>
                      <a:endParaRPr lang="de-D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741620248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effectLst/>
                        </a:rPr>
                        <a:t>SepsisLabel</a:t>
                      </a:r>
                      <a:endParaRPr lang="de-DE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Categorical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Sepsis present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 (0: no, 1: yes)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50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de-DE" sz="4400" dirty="0"/>
              <a:t>UCI </a:t>
            </a:r>
            <a:r>
              <a:rPr lang="de-DE" sz="4400" dirty="0" err="1"/>
              <a:t>Chronic</a:t>
            </a:r>
            <a:r>
              <a:rPr lang="de-DE" sz="4400" dirty="0"/>
              <a:t> </a:t>
            </a:r>
            <a:r>
              <a:rPr lang="de-DE" sz="4400" dirty="0" err="1"/>
              <a:t>Kidney</a:t>
            </a:r>
            <a:r>
              <a:rPr lang="de-DE" sz="4400" dirty="0"/>
              <a:t> Disease Dataset</a:t>
            </a:r>
            <a:r>
              <a:rPr lang="de-DE" dirty="0"/>
              <a:t>- Dictionary 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D07FD756-EB32-2948-BEAF-BAB6C70B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583613"/>
              </p:ext>
            </p:extLst>
          </p:nvPr>
        </p:nvGraphicFramePr>
        <p:xfrm>
          <a:off x="1651091" y="1650222"/>
          <a:ext cx="8880676" cy="458495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7003">
                  <a:extLst>
                    <a:ext uri="{9D8B030D-6E8A-4147-A177-3AD203B41FA5}">
                      <a16:colId xmlns:a16="http://schemas.microsoft.com/office/drawing/2014/main" val="210805194"/>
                    </a:ext>
                  </a:extLst>
                </a:gridCol>
                <a:gridCol w="963198">
                  <a:extLst>
                    <a:ext uri="{9D8B030D-6E8A-4147-A177-3AD203B41FA5}">
                      <a16:colId xmlns:a16="http://schemas.microsoft.com/office/drawing/2014/main" val="2149490399"/>
                    </a:ext>
                  </a:extLst>
                </a:gridCol>
                <a:gridCol w="6530475">
                  <a:extLst>
                    <a:ext uri="{9D8B030D-6E8A-4147-A177-3AD203B41FA5}">
                      <a16:colId xmlns:a16="http://schemas.microsoft.com/office/drawing/2014/main" val="334498304"/>
                    </a:ext>
                  </a:extLst>
                </a:gridCol>
              </a:tblGrid>
              <a:tr h="293437">
                <a:tc>
                  <a:txBody>
                    <a:bodyPr/>
                    <a:lstStyle/>
                    <a:p>
                      <a:r>
                        <a:rPr lang="de-DE" sz="1200"/>
                        <a:t>Attribute name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Description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30726793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age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 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r>
                        <a:rPr lang="de-DE" sz="1200" dirty="0"/>
                        <a:t> 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Age of patient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60595960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/>
                        <a:t>bp 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Blood </a:t>
                      </a:r>
                      <a:r>
                        <a:rPr lang="de-DE" sz="1200" dirty="0" err="1"/>
                        <a:t>pressure</a:t>
                      </a:r>
                      <a:r>
                        <a:rPr lang="de-DE" sz="1200" dirty="0"/>
                        <a:t> in mm/</a:t>
                      </a:r>
                      <a:r>
                        <a:rPr lang="de-DE" sz="1200" dirty="0" err="1"/>
                        <a:t>Hg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87342478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sg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Specific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gravity</a:t>
                      </a:r>
                      <a:r>
                        <a:rPr lang="de-DE" sz="1200" dirty="0"/>
                        <a:t> (1.005,1.010,1.015,1.020,1.025)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9420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Albumin (0,1,2,3,4,5)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389208835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su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Sugar (0,1,2,3,4,5)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56502489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rbc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Red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blood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cells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(normal, abnormal)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04599512"/>
                  </a:ext>
                </a:extLst>
              </a:tr>
              <a:tr h="476835">
                <a:tc>
                  <a:txBody>
                    <a:bodyPr/>
                    <a:lstStyle/>
                    <a:p>
                      <a:r>
                        <a:rPr lang="de-DE" sz="1200" dirty="0" err="1"/>
                        <a:t>pc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Pus Cell (normal, abnormal)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65890355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pcc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Pus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Cell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clumps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(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present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, not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present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5754593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Bacteria (present, not present)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41833714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bgr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Blood glucose random in mgs/dl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478692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bu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Blood urea in mgs/dl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671094501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sc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Serum creatinine in mgs/dl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741620248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sod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Sodium in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mEq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/L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471503412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/>
                        <a:t>Pot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Potassium in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mEq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/L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13194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9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AA9A4-C259-C698-2480-BE6CE026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de-DE" sz="4400" dirty="0"/>
              <a:t>UCI </a:t>
            </a:r>
            <a:r>
              <a:rPr lang="de-DE" sz="4400" dirty="0" err="1"/>
              <a:t>Chronic</a:t>
            </a:r>
            <a:r>
              <a:rPr lang="de-DE" sz="4400" dirty="0"/>
              <a:t> </a:t>
            </a:r>
            <a:r>
              <a:rPr lang="de-DE" sz="4400" dirty="0" err="1"/>
              <a:t>Kidney</a:t>
            </a:r>
            <a:r>
              <a:rPr lang="de-DE" sz="4400" dirty="0"/>
              <a:t> Disease Dataset</a:t>
            </a:r>
            <a:r>
              <a:rPr lang="de-DE" dirty="0"/>
              <a:t>- Dictionary 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D07FD756-EB32-2948-BEAF-BAB6C70B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42649"/>
              </p:ext>
            </p:extLst>
          </p:nvPr>
        </p:nvGraphicFramePr>
        <p:xfrm>
          <a:off x="1651091" y="1650222"/>
          <a:ext cx="8880676" cy="399807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7003">
                  <a:extLst>
                    <a:ext uri="{9D8B030D-6E8A-4147-A177-3AD203B41FA5}">
                      <a16:colId xmlns:a16="http://schemas.microsoft.com/office/drawing/2014/main" val="210805194"/>
                    </a:ext>
                  </a:extLst>
                </a:gridCol>
                <a:gridCol w="963198">
                  <a:extLst>
                    <a:ext uri="{9D8B030D-6E8A-4147-A177-3AD203B41FA5}">
                      <a16:colId xmlns:a16="http://schemas.microsoft.com/office/drawing/2014/main" val="2149490399"/>
                    </a:ext>
                  </a:extLst>
                </a:gridCol>
                <a:gridCol w="6530475">
                  <a:extLst>
                    <a:ext uri="{9D8B030D-6E8A-4147-A177-3AD203B41FA5}">
                      <a16:colId xmlns:a16="http://schemas.microsoft.com/office/drawing/2014/main" val="334498304"/>
                    </a:ext>
                  </a:extLst>
                </a:gridCol>
              </a:tblGrid>
              <a:tr h="293437">
                <a:tc>
                  <a:txBody>
                    <a:bodyPr/>
                    <a:lstStyle/>
                    <a:p>
                      <a:r>
                        <a:rPr lang="de-DE" sz="1200" dirty="0"/>
                        <a:t>Attribute </a:t>
                      </a:r>
                      <a:r>
                        <a:rPr lang="de-DE" sz="1200" dirty="0" err="1"/>
                        <a:t>name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Description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30726793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hemo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 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Hemoglobin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gms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60595960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pcv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Packed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cell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volume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87342478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wc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White </a:t>
                      </a:r>
                      <a:r>
                        <a:rPr lang="de-DE" sz="1200" dirty="0" err="1"/>
                        <a:t>blood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count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cells</a:t>
                      </a:r>
                      <a:r>
                        <a:rPr lang="de-DE" sz="1200" dirty="0"/>
                        <a:t>/cmm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9420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Numerical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blood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cell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count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millions</a:t>
                      </a:r>
                      <a:r>
                        <a:rPr lang="de-DE" sz="1200" dirty="0"/>
                        <a:t>/cmm</a:t>
                      </a: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389208835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htn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Hypertension (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yes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no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565024894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rbc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Red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blood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cells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(normal, abnormal)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404599512"/>
                  </a:ext>
                </a:extLst>
              </a:tr>
              <a:tr h="476835">
                <a:tc>
                  <a:txBody>
                    <a:bodyPr/>
                    <a:lstStyle/>
                    <a:p>
                      <a:r>
                        <a:rPr lang="de-DE" sz="1200" dirty="0" err="1"/>
                        <a:t>dm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Diabetes Mellitus (yes, no)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265890355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cad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Coronary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Artery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 Disease (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yes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de-DE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no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57545936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appet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Appetit (good, poor)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418337140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pe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Nominal</a:t>
                      </a:r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Pedal Edema (yes, no)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1978478692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ane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Anemia (yes, no)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671094501"/>
                  </a:ext>
                </a:extLst>
              </a:tr>
              <a:tr h="293437">
                <a:tc>
                  <a:txBody>
                    <a:bodyPr/>
                    <a:lstStyle/>
                    <a:p>
                      <a:r>
                        <a:rPr lang="de-DE" sz="1200" dirty="0" err="1"/>
                        <a:t>classification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</a:rPr>
                        <a:t>Nominal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ckd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 = chronic kidney disease ,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notckd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 = not chronic kidney disease</a:t>
                      </a:r>
                      <a:endParaRPr lang="de-DE" sz="1200" dirty="0"/>
                    </a:p>
                  </a:txBody>
                  <a:tcPr marL="78599" marR="78599" marT="39300" marB="39300"/>
                </a:tc>
                <a:extLst>
                  <a:ext uri="{0D108BD9-81ED-4DB2-BD59-A6C34878D82A}">
                    <a16:rowId xmlns:a16="http://schemas.microsoft.com/office/drawing/2014/main" val="374162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13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Breitbild</PresentationFormat>
  <Paragraphs>264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Inter</vt:lpstr>
      <vt:lpstr>Office</vt:lpstr>
      <vt:lpstr>Data Management Seminar 23</vt:lpstr>
      <vt:lpstr>UCI Heart Disease UCI - Overview</vt:lpstr>
      <vt:lpstr>Physionet Sepsis Dataset- Overview</vt:lpstr>
      <vt:lpstr>UCI Chronic Kidney Disease Dataset- Overview</vt:lpstr>
      <vt:lpstr>CDC Personal Key Indicators for a Heart Disease Dataset- Overview</vt:lpstr>
      <vt:lpstr>UCI Heart Disease Dataset - Dictionary</vt:lpstr>
      <vt:lpstr>Physionet Sepsis Dataset - Dictionary</vt:lpstr>
      <vt:lpstr>UCI Chronic Kidney Disease Dataset- Dictionary I</vt:lpstr>
      <vt:lpstr>UCI Chronic Kidney Disease Dataset- Dictionary II</vt:lpstr>
      <vt:lpstr>Personal Key Indicators for a Heart Disease Dataset- Dictionary I</vt:lpstr>
      <vt:lpstr>Personal Key Indicators for a Heart Disease Dataset- Dictionary II</vt:lpstr>
    </vt:vector>
  </TitlesOfParts>
  <Company>Fraunhofer ITEM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Seminar</dc:title>
  <dc:creator>Tawadros, Despina Michel John</dc:creator>
  <cp:lastModifiedBy>Tawadros, Despina Michel John</cp:lastModifiedBy>
  <cp:revision>6</cp:revision>
  <dcterms:created xsi:type="dcterms:W3CDTF">2023-05-02T08:05:14Z</dcterms:created>
  <dcterms:modified xsi:type="dcterms:W3CDTF">2023-06-20T11:10:47Z</dcterms:modified>
</cp:coreProperties>
</file>