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2" r:id="rId3"/>
    <p:sldId id="267" r:id="rId4"/>
    <p:sldId id="258" r:id="rId5"/>
    <p:sldId id="257" r:id="rId6"/>
    <p:sldId id="275" r:id="rId7"/>
    <p:sldId id="259" r:id="rId8"/>
    <p:sldId id="260" r:id="rId9"/>
    <p:sldId id="277" r:id="rId10"/>
    <p:sldId id="284" r:id="rId11"/>
    <p:sldId id="282" r:id="rId12"/>
    <p:sldId id="285" r:id="rId13"/>
    <p:sldId id="264" r:id="rId14"/>
    <p:sldId id="279" r:id="rId15"/>
    <p:sldId id="263" r:id="rId16"/>
    <p:sldId id="278" r:id="rId17"/>
    <p:sldId id="286" r:id="rId18"/>
    <p:sldId id="287" r:id="rId19"/>
    <p:sldId id="283" r:id="rId20"/>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88CD"/>
    <a:srgbClr val="507BC8"/>
    <a:srgbClr val="3A68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8" autoAdjust="0"/>
    <p:restoredTop sz="67642" autoAdjust="0"/>
  </p:normalViewPr>
  <p:slideViewPr>
    <p:cSldViewPr snapToGrid="0">
      <p:cViewPr varScale="1">
        <p:scale>
          <a:sx n="31" d="100"/>
          <a:sy n="31" d="100"/>
        </p:scale>
        <p:origin x="39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Łukasz Wiewióra" userId="90b79889-68da-4c48-89ff-00e0d5003d2d" providerId="ADAL" clId="{BA05624B-E955-4FA1-9921-6666954B3F17}"/>
    <pc:docChg chg="custSel addSld delSld modSld sldOrd">
      <pc:chgData name="Łukasz Wiewióra" userId="90b79889-68da-4c48-89ff-00e0d5003d2d" providerId="ADAL" clId="{BA05624B-E955-4FA1-9921-6666954B3F17}" dt="2018-07-28T11:05:12.136" v="2917" actId="20577"/>
      <pc:docMkLst>
        <pc:docMk/>
      </pc:docMkLst>
      <pc:sldChg chg="addSp delSp modSp modNotesTx">
        <pc:chgData name="Łukasz Wiewióra" userId="90b79889-68da-4c48-89ff-00e0d5003d2d" providerId="ADAL" clId="{BA05624B-E955-4FA1-9921-6666954B3F17}" dt="2018-07-27T17:53:47.664" v="2859" actId="20577"/>
        <pc:sldMkLst>
          <pc:docMk/>
          <pc:sldMk cId="3184615318" sldId="256"/>
        </pc:sldMkLst>
        <pc:picChg chg="add mod">
          <ac:chgData name="Łukasz Wiewióra" userId="90b79889-68da-4c48-89ff-00e0d5003d2d" providerId="ADAL" clId="{BA05624B-E955-4FA1-9921-6666954B3F17}" dt="2018-07-24T22:42:55.867" v="35" actId="790"/>
          <ac:picMkLst>
            <pc:docMk/>
            <pc:sldMk cId="3184615318" sldId="256"/>
            <ac:picMk id="3" creationId="{0E3AF815-0DA9-4CB4-A0AB-0A0C0F44E619}"/>
          </ac:picMkLst>
        </pc:picChg>
        <pc:picChg chg="del">
          <ac:chgData name="Łukasz Wiewióra" userId="90b79889-68da-4c48-89ff-00e0d5003d2d" providerId="ADAL" clId="{BA05624B-E955-4FA1-9921-6666954B3F17}" dt="2018-07-24T22:42:53.237" v="34" actId="478"/>
          <ac:picMkLst>
            <pc:docMk/>
            <pc:sldMk cId="3184615318" sldId="256"/>
            <ac:picMk id="6" creationId="{AF30F8E8-585C-449E-86DF-0EBC261E362D}"/>
          </ac:picMkLst>
        </pc:picChg>
      </pc:sldChg>
      <pc:sldChg chg="modNotesTx">
        <pc:chgData name="Łukasz Wiewióra" userId="90b79889-68da-4c48-89ff-00e0d5003d2d" providerId="ADAL" clId="{BA05624B-E955-4FA1-9921-6666954B3F17}" dt="2018-07-26T17:14:46.743" v="712" actId="20577"/>
        <pc:sldMkLst>
          <pc:docMk/>
          <pc:sldMk cId="1510522038" sldId="263"/>
        </pc:sldMkLst>
      </pc:sldChg>
      <pc:sldChg chg="ord">
        <pc:chgData name="Łukasz Wiewióra" userId="90b79889-68da-4c48-89ff-00e0d5003d2d" providerId="ADAL" clId="{BA05624B-E955-4FA1-9921-6666954B3F17}" dt="2018-07-26T17:15:56.178" v="713" actId="2696"/>
        <pc:sldMkLst>
          <pc:docMk/>
          <pc:sldMk cId="2279449785" sldId="264"/>
        </pc:sldMkLst>
      </pc:sldChg>
      <pc:sldChg chg="delSp modSp modNotesTx">
        <pc:chgData name="Łukasz Wiewióra" userId="90b79889-68da-4c48-89ff-00e0d5003d2d" providerId="ADAL" clId="{BA05624B-E955-4FA1-9921-6666954B3F17}" dt="2018-07-27T17:55:10.619" v="2893" actId="20577"/>
        <pc:sldMkLst>
          <pc:docMk/>
          <pc:sldMk cId="2960891221" sldId="272"/>
        </pc:sldMkLst>
        <pc:spChg chg="del mod">
          <ac:chgData name="Łukasz Wiewióra" userId="90b79889-68da-4c48-89ff-00e0d5003d2d" providerId="ADAL" clId="{BA05624B-E955-4FA1-9921-6666954B3F17}" dt="2018-07-24T22:38:57.241" v="2" actId="478"/>
          <ac:spMkLst>
            <pc:docMk/>
            <pc:sldMk cId="2960891221" sldId="272"/>
            <ac:spMk id="2" creationId="{61489461-F611-4DAE-B436-09360B2776B7}"/>
          </ac:spMkLst>
        </pc:spChg>
        <pc:spChg chg="mod">
          <ac:chgData name="Łukasz Wiewióra" userId="90b79889-68da-4c48-89ff-00e0d5003d2d" providerId="ADAL" clId="{BA05624B-E955-4FA1-9921-6666954B3F17}" dt="2018-07-24T22:39:53.170" v="26" actId="790"/>
          <ac:spMkLst>
            <pc:docMk/>
            <pc:sldMk cId="2960891221" sldId="272"/>
            <ac:spMk id="3" creationId="{FFA73C8C-F44E-4F1C-BA9D-1C5ABF272A57}"/>
          </ac:spMkLst>
        </pc:spChg>
        <pc:picChg chg="del">
          <ac:chgData name="Łukasz Wiewióra" userId="90b79889-68da-4c48-89ff-00e0d5003d2d" providerId="ADAL" clId="{BA05624B-E955-4FA1-9921-6666954B3F17}" dt="2018-07-24T22:39:02.112" v="4" actId="478"/>
          <ac:picMkLst>
            <pc:docMk/>
            <pc:sldMk cId="2960891221" sldId="272"/>
            <ac:picMk id="6" creationId="{4B390B37-077F-4B42-A1F1-6A7AC558BD87}"/>
          </ac:picMkLst>
        </pc:picChg>
        <pc:picChg chg="mod">
          <ac:chgData name="Łukasz Wiewióra" userId="90b79889-68da-4c48-89ff-00e0d5003d2d" providerId="ADAL" clId="{BA05624B-E955-4FA1-9921-6666954B3F17}" dt="2018-07-24T22:39:26.106" v="25" actId="1036"/>
          <ac:picMkLst>
            <pc:docMk/>
            <pc:sldMk cId="2960891221" sldId="272"/>
            <ac:picMk id="8" creationId="{3D68570C-8270-499B-8DF9-333F10FD1159}"/>
          </ac:picMkLst>
        </pc:picChg>
        <pc:picChg chg="del">
          <ac:chgData name="Łukasz Wiewióra" userId="90b79889-68da-4c48-89ff-00e0d5003d2d" providerId="ADAL" clId="{BA05624B-E955-4FA1-9921-6666954B3F17}" dt="2018-07-24T22:39:21.488" v="9" actId="478"/>
          <ac:picMkLst>
            <pc:docMk/>
            <pc:sldMk cId="2960891221" sldId="272"/>
            <ac:picMk id="10" creationId="{8E64BCB0-124B-47F5-AFE3-E2E13C94E1F8}"/>
          </ac:picMkLst>
        </pc:picChg>
        <pc:picChg chg="mod">
          <ac:chgData name="Łukasz Wiewióra" userId="90b79889-68da-4c48-89ff-00e0d5003d2d" providerId="ADAL" clId="{BA05624B-E955-4FA1-9921-6666954B3F17}" dt="2018-07-24T22:39:00.259" v="3" actId="1076"/>
          <ac:picMkLst>
            <pc:docMk/>
            <pc:sldMk cId="2960891221" sldId="272"/>
            <ac:picMk id="13" creationId="{74DB5A66-35DD-40CE-B011-A919839AA106}"/>
          </ac:picMkLst>
        </pc:picChg>
      </pc:sldChg>
      <pc:sldChg chg="ord">
        <pc:chgData name="Łukasz Wiewióra" userId="90b79889-68da-4c48-89ff-00e0d5003d2d" providerId="ADAL" clId="{BA05624B-E955-4FA1-9921-6666954B3F17}" dt="2018-07-26T17:16:34.776" v="714" actId="2696"/>
        <pc:sldMkLst>
          <pc:docMk/>
          <pc:sldMk cId="3166009603" sldId="279"/>
        </pc:sldMkLst>
      </pc:sldChg>
      <pc:sldChg chg="addSp delSp modSp add modNotesTx">
        <pc:chgData name="Łukasz Wiewióra" userId="90b79889-68da-4c48-89ff-00e0d5003d2d" providerId="ADAL" clId="{BA05624B-E955-4FA1-9921-6666954B3F17}" dt="2018-07-24T22:42:16.884" v="33" actId="313"/>
        <pc:sldMkLst>
          <pc:docMk/>
          <pc:sldMk cId="3955380668" sldId="281"/>
        </pc:sldMkLst>
        <pc:spChg chg="del">
          <ac:chgData name="Łukasz Wiewióra" userId="90b79889-68da-4c48-89ff-00e0d5003d2d" providerId="ADAL" clId="{BA05624B-E955-4FA1-9921-6666954B3F17}" dt="2018-07-24T22:41:09.938" v="28" actId="313"/>
          <ac:spMkLst>
            <pc:docMk/>
            <pc:sldMk cId="3955380668" sldId="281"/>
            <ac:spMk id="3" creationId="{6C2CCA4C-9226-4500-8E3D-5D3C96DE8486}"/>
          </ac:spMkLst>
        </pc:spChg>
        <pc:picChg chg="add mod">
          <ac:chgData name="Łukasz Wiewióra" userId="90b79889-68da-4c48-89ff-00e0d5003d2d" providerId="ADAL" clId="{BA05624B-E955-4FA1-9921-6666954B3F17}" dt="2018-07-24T22:41:20.747" v="32" actId="1037"/>
          <ac:picMkLst>
            <pc:docMk/>
            <pc:sldMk cId="3955380668" sldId="281"/>
            <ac:picMk id="5" creationId="{4FF2AE67-D7A7-4D9E-9D79-ED39EDB43AA1}"/>
          </ac:picMkLst>
        </pc:picChg>
      </pc:sldChg>
      <pc:sldChg chg="addSp delSp modSp add modNotesTx">
        <pc:chgData name="Łukasz Wiewióra" userId="90b79889-68da-4c48-89ff-00e0d5003d2d" providerId="ADAL" clId="{BA05624B-E955-4FA1-9921-6666954B3F17}" dt="2018-07-26T17:34:01.241" v="1336" actId="114"/>
        <pc:sldMkLst>
          <pc:docMk/>
          <pc:sldMk cId="620917055" sldId="282"/>
        </pc:sldMkLst>
        <pc:spChg chg="mod">
          <ac:chgData name="Łukasz Wiewióra" userId="90b79889-68da-4c48-89ff-00e0d5003d2d" providerId="ADAL" clId="{BA05624B-E955-4FA1-9921-6666954B3F17}" dt="2018-07-26T17:34:01.241" v="1336" actId="114"/>
          <ac:spMkLst>
            <pc:docMk/>
            <pc:sldMk cId="620917055" sldId="282"/>
            <ac:spMk id="3" creationId="{7472C40D-46A4-44EE-9B9C-DA71226C6257}"/>
          </ac:spMkLst>
        </pc:spChg>
        <pc:spChg chg="add del">
          <ac:chgData name="Łukasz Wiewióra" userId="90b79889-68da-4c48-89ff-00e0d5003d2d" providerId="ADAL" clId="{BA05624B-E955-4FA1-9921-6666954B3F17}" dt="2018-07-25T22:57:53.438" v="220" actId="478"/>
          <ac:spMkLst>
            <pc:docMk/>
            <pc:sldMk cId="620917055" sldId="282"/>
            <ac:spMk id="4" creationId="{261CB76E-4199-43C3-B4EE-68DBA0243C7A}"/>
          </ac:spMkLst>
        </pc:spChg>
        <pc:spChg chg="add del">
          <ac:chgData name="Łukasz Wiewióra" userId="90b79889-68da-4c48-89ff-00e0d5003d2d" providerId="ADAL" clId="{BA05624B-E955-4FA1-9921-6666954B3F17}" dt="2018-07-25T22:56:22.912" v="106" actId="478"/>
          <ac:spMkLst>
            <pc:docMk/>
            <pc:sldMk cId="620917055" sldId="282"/>
            <ac:spMk id="6" creationId="{0B94C7C0-5798-4B2A-91B5-8B74D843FC80}"/>
          </ac:spMkLst>
        </pc:spChg>
        <pc:spChg chg="add mod">
          <ac:chgData name="Łukasz Wiewióra" userId="90b79889-68da-4c48-89ff-00e0d5003d2d" providerId="ADAL" clId="{BA05624B-E955-4FA1-9921-6666954B3F17}" dt="2018-07-26T17:09:44.965" v="705" actId="14100"/>
          <ac:spMkLst>
            <pc:docMk/>
            <pc:sldMk cId="620917055" sldId="282"/>
            <ac:spMk id="7" creationId="{F44E95D3-62AB-414F-9B1A-50DE8886ECA5}"/>
          </ac:spMkLst>
        </pc:spChg>
        <pc:picChg chg="add mod">
          <ac:chgData name="Łukasz Wiewióra" userId="90b79889-68da-4c48-89ff-00e0d5003d2d" providerId="ADAL" clId="{BA05624B-E955-4FA1-9921-6666954B3F17}" dt="2018-07-26T17:07:18.616" v="669" actId="1038"/>
          <ac:picMkLst>
            <pc:docMk/>
            <pc:sldMk cId="620917055" sldId="282"/>
            <ac:picMk id="5" creationId="{28A3D546-58F4-4D78-B7A7-79219F091217}"/>
          </ac:picMkLst>
        </pc:picChg>
        <pc:picChg chg="del mod">
          <ac:chgData name="Łukasz Wiewióra" userId="90b79889-68da-4c48-89ff-00e0d5003d2d" providerId="ADAL" clId="{BA05624B-E955-4FA1-9921-6666954B3F17}" dt="2018-07-26T15:39:24.939" v="320" actId="478"/>
          <ac:picMkLst>
            <pc:docMk/>
            <pc:sldMk cId="620917055" sldId="282"/>
            <ac:picMk id="5" creationId="{2F997329-F2F8-4238-A390-4D8E595CD37F}"/>
          </ac:picMkLst>
        </pc:picChg>
        <pc:picChg chg="add del">
          <ac:chgData name="Łukasz Wiewióra" userId="90b79889-68da-4c48-89ff-00e0d5003d2d" providerId="ADAL" clId="{BA05624B-E955-4FA1-9921-6666954B3F17}" dt="2018-07-26T16:59:48.911" v="506" actId="478"/>
          <ac:picMkLst>
            <pc:docMk/>
            <pc:sldMk cId="620917055" sldId="282"/>
            <ac:picMk id="6" creationId="{07B79E1C-AA43-4204-A26F-BD08772E0518}"/>
          </ac:picMkLst>
        </pc:picChg>
      </pc:sldChg>
      <pc:sldChg chg="addSp delSp modSp add ord">
        <pc:chgData name="Łukasz Wiewióra" userId="90b79889-68da-4c48-89ff-00e0d5003d2d" providerId="ADAL" clId="{BA05624B-E955-4FA1-9921-6666954B3F17}" dt="2018-07-25T23:00:17.438" v="225" actId="478"/>
        <pc:sldMkLst>
          <pc:docMk/>
          <pc:sldMk cId="2816491259" sldId="283"/>
        </pc:sldMkLst>
        <pc:spChg chg="del">
          <ac:chgData name="Łukasz Wiewióra" userId="90b79889-68da-4c48-89ff-00e0d5003d2d" providerId="ADAL" clId="{BA05624B-E955-4FA1-9921-6666954B3F17}" dt="2018-07-25T23:00:13.180" v="223" actId="478"/>
          <ac:spMkLst>
            <pc:docMk/>
            <pc:sldMk cId="2816491259" sldId="283"/>
            <ac:spMk id="3" creationId="{FFA73C8C-F44E-4F1C-BA9D-1C5ABF272A57}"/>
          </ac:spMkLst>
        </pc:spChg>
        <pc:spChg chg="add del mod">
          <ac:chgData name="Łukasz Wiewióra" userId="90b79889-68da-4c48-89ff-00e0d5003d2d" providerId="ADAL" clId="{BA05624B-E955-4FA1-9921-6666954B3F17}" dt="2018-07-25T23:00:17.438" v="225" actId="478"/>
          <ac:spMkLst>
            <pc:docMk/>
            <pc:sldMk cId="2816491259" sldId="283"/>
            <ac:spMk id="5" creationId="{B9577500-C950-4B33-BCBC-25B0E76DF0C4}"/>
          </ac:spMkLst>
        </pc:spChg>
        <pc:spChg chg="add">
          <ac:chgData name="Łukasz Wiewióra" userId="90b79889-68da-4c48-89ff-00e0d5003d2d" providerId="ADAL" clId="{BA05624B-E955-4FA1-9921-6666954B3F17}" dt="2018-07-25T23:00:13.555" v="224" actId="478"/>
          <ac:spMkLst>
            <pc:docMk/>
            <pc:sldMk cId="2816491259" sldId="283"/>
            <ac:spMk id="10" creationId="{F2EC554A-A381-4F35-8EDE-991F077F3BD0}"/>
          </ac:spMkLst>
        </pc:spChg>
      </pc:sldChg>
      <pc:sldChg chg="addSp delSp modSp add modNotesTx">
        <pc:chgData name="Łukasz Wiewióra" userId="90b79889-68da-4c48-89ff-00e0d5003d2d" providerId="ADAL" clId="{BA05624B-E955-4FA1-9921-6666954B3F17}" dt="2018-07-28T11:05:12.136" v="2917" actId="20577"/>
        <pc:sldMkLst>
          <pc:docMk/>
          <pc:sldMk cId="502658617" sldId="284"/>
        </pc:sldMkLst>
        <pc:spChg chg="mod">
          <ac:chgData name="Łukasz Wiewióra" userId="90b79889-68da-4c48-89ff-00e0d5003d2d" providerId="ADAL" clId="{BA05624B-E955-4FA1-9921-6666954B3F17}" dt="2018-07-28T11:04:51.246" v="2912" actId="790"/>
          <ac:spMkLst>
            <pc:docMk/>
            <pc:sldMk cId="502658617" sldId="284"/>
            <ac:spMk id="3" creationId="{7472C40D-46A4-44EE-9B9C-DA71226C6257}"/>
          </ac:spMkLst>
        </pc:spChg>
        <pc:spChg chg="add del mod">
          <ac:chgData name="Łukasz Wiewióra" userId="90b79889-68da-4c48-89ff-00e0d5003d2d" providerId="ADAL" clId="{BA05624B-E955-4FA1-9921-6666954B3F17}" dt="2018-07-26T17:09:26.829" v="700" actId="20577"/>
          <ac:spMkLst>
            <pc:docMk/>
            <pc:sldMk cId="502658617" sldId="284"/>
            <ac:spMk id="6" creationId="{1502EB5C-57FF-4AF7-8B59-652847608420}"/>
          </ac:spMkLst>
        </pc:spChg>
        <pc:picChg chg="add del mod">
          <ac:chgData name="Łukasz Wiewióra" userId="90b79889-68da-4c48-89ff-00e0d5003d2d" providerId="ADAL" clId="{BA05624B-E955-4FA1-9921-6666954B3F17}" dt="2018-07-26T07:40:25.333" v="237" actId="478"/>
          <ac:picMkLst>
            <pc:docMk/>
            <pc:sldMk cId="502658617" sldId="284"/>
            <ac:picMk id="4" creationId="{E7D0AC2E-9E6A-4E9D-81A5-5BEB56AB6FEB}"/>
          </ac:picMkLst>
        </pc:picChg>
        <pc:picChg chg="add mod">
          <ac:chgData name="Łukasz Wiewióra" userId="90b79889-68da-4c48-89ff-00e0d5003d2d" providerId="ADAL" clId="{BA05624B-E955-4FA1-9921-6666954B3F17}" dt="2018-07-26T17:07:05.602" v="656" actId="1038"/>
          <ac:picMkLst>
            <pc:docMk/>
            <pc:sldMk cId="502658617" sldId="284"/>
            <ac:picMk id="5" creationId="{E501B71F-910B-4B3A-A84B-46478F110B40}"/>
          </ac:picMkLst>
        </pc:picChg>
        <pc:picChg chg="del">
          <ac:chgData name="Łukasz Wiewióra" userId="90b79889-68da-4c48-89ff-00e0d5003d2d" providerId="ADAL" clId="{BA05624B-E955-4FA1-9921-6666954B3F17}" dt="2018-07-25T23:07:03.793" v="227" actId="478"/>
          <ac:picMkLst>
            <pc:docMk/>
            <pc:sldMk cId="502658617" sldId="284"/>
            <ac:picMk id="5" creationId="{2F997329-F2F8-4238-A390-4D8E595CD37F}"/>
          </ac:picMkLst>
        </pc:picChg>
        <pc:picChg chg="add del mod">
          <ac:chgData name="Łukasz Wiewióra" userId="90b79889-68da-4c48-89ff-00e0d5003d2d" providerId="ADAL" clId="{BA05624B-E955-4FA1-9921-6666954B3F17}" dt="2018-07-26T17:01:49.131" v="507" actId="478"/>
          <ac:picMkLst>
            <pc:docMk/>
            <pc:sldMk cId="502658617" sldId="284"/>
            <ac:picMk id="7" creationId="{E72C2DD7-9C4E-4A82-B12D-680760A9B08E}"/>
          </ac:picMkLst>
        </pc:picChg>
      </pc:sldChg>
      <pc:sldChg chg="addSp delSp modSp add modNotesTx">
        <pc:chgData name="Łukasz Wiewióra" userId="90b79889-68da-4c48-89ff-00e0d5003d2d" providerId="ADAL" clId="{BA05624B-E955-4FA1-9921-6666954B3F17}" dt="2018-07-26T17:39:48.713" v="1697" actId="313"/>
        <pc:sldMkLst>
          <pc:docMk/>
          <pc:sldMk cId="1970005331" sldId="285"/>
        </pc:sldMkLst>
        <pc:spChg chg="mod">
          <ac:chgData name="Łukasz Wiewióra" userId="90b79889-68da-4c48-89ff-00e0d5003d2d" providerId="ADAL" clId="{BA05624B-E955-4FA1-9921-6666954B3F17}" dt="2018-07-26T17:34:05.477" v="1337" actId="114"/>
          <ac:spMkLst>
            <pc:docMk/>
            <pc:sldMk cId="1970005331" sldId="285"/>
            <ac:spMk id="3" creationId="{7472C40D-46A4-44EE-9B9C-DA71226C6257}"/>
          </ac:spMkLst>
        </pc:spChg>
        <pc:spChg chg="add del">
          <ac:chgData name="Łukasz Wiewióra" userId="90b79889-68da-4c48-89ff-00e0d5003d2d" providerId="ADAL" clId="{BA05624B-E955-4FA1-9921-6666954B3F17}" dt="2018-07-26T15:44:57.291" v="370" actId="313"/>
          <ac:spMkLst>
            <pc:docMk/>
            <pc:sldMk cId="1970005331" sldId="285"/>
            <ac:spMk id="4" creationId="{48FA4A4D-FD4F-435D-87DD-3663A28F0BBE}"/>
          </ac:spMkLst>
        </pc:spChg>
        <pc:spChg chg="add mod">
          <ac:chgData name="Łukasz Wiewióra" userId="90b79889-68da-4c48-89ff-00e0d5003d2d" providerId="ADAL" clId="{BA05624B-E955-4FA1-9921-6666954B3F17}" dt="2018-07-26T17:09:58.044" v="708" actId="14100"/>
          <ac:spMkLst>
            <pc:docMk/>
            <pc:sldMk cId="1970005331" sldId="285"/>
            <ac:spMk id="7" creationId="{1D0FC636-91F1-4639-84E5-501AADF1FBAC}"/>
          </ac:spMkLst>
        </pc:spChg>
        <pc:picChg chg="add mod">
          <ac:chgData name="Łukasz Wiewióra" userId="90b79889-68da-4c48-89ff-00e0d5003d2d" providerId="ADAL" clId="{BA05624B-E955-4FA1-9921-6666954B3F17}" dt="2018-07-26T17:08:31.328" v="693" actId="1036"/>
          <ac:picMkLst>
            <pc:docMk/>
            <pc:sldMk cId="1970005331" sldId="285"/>
            <ac:picMk id="5" creationId="{9B0ECE39-6ADB-43AE-B5BA-7B723FE8B1A0}"/>
          </ac:picMkLst>
        </pc:picChg>
        <pc:picChg chg="del">
          <ac:chgData name="Łukasz Wiewióra" userId="90b79889-68da-4c48-89ff-00e0d5003d2d" providerId="ADAL" clId="{BA05624B-E955-4FA1-9921-6666954B3F17}" dt="2018-07-26T17:04:52.588" v="592" actId="478"/>
          <ac:picMkLst>
            <pc:docMk/>
            <pc:sldMk cId="1970005331" sldId="285"/>
            <ac:picMk id="6" creationId="{07B79E1C-AA43-4204-A26F-BD08772E0518}"/>
          </ac:picMkLst>
        </pc:picChg>
      </pc:sldChg>
      <pc:sldChg chg="addSp delSp modSp add modNotesTx">
        <pc:chgData name="Łukasz Wiewióra" userId="90b79889-68da-4c48-89ff-00e0d5003d2d" providerId="ADAL" clId="{BA05624B-E955-4FA1-9921-6666954B3F17}" dt="2018-07-27T17:35:31.767" v="2839" actId="790"/>
        <pc:sldMkLst>
          <pc:docMk/>
          <pc:sldMk cId="535071653" sldId="286"/>
        </pc:sldMkLst>
        <pc:spChg chg="del">
          <ac:chgData name="Łukasz Wiewióra" userId="90b79889-68da-4c48-89ff-00e0d5003d2d" providerId="ADAL" clId="{BA05624B-E955-4FA1-9921-6666954B3F17}" dt="2018-07-27T17:15:27.327" v="1719" actId="478"/>
          <ac:spMkLst>
            <pc:docMk/>
            <pc:sldMk cId="535071653" sldId="286"/>
            <ac:spMk id="3" creationId="{ACE79AEC-F750-4E66-BE27-2963846F5AB2}"/>
          </ac:spMkLst>
        </pc:spChg>
        <pc:spChg chg="del mod">
          <ac:chgData name="Łukasz Wiewióra" userId="90b79889-68da-4c48-89ff-00e0d5003d2d" providerId="ADAL" clId="{BA05624B-E955-4FA1-9921-6666954B3F17}" dt="2018-07-27T17:15:33.410" v="1722" actId="478"/>
          <ac:spMkLst>
            <pc:docMk/>
            <pc:sldMk cId="535071653" sldId="286"/>
            <ac:spMk id="4" creationId="{876526A8-D861-4DA0-9BBA-F416A18DF5A9}"/>
          </ac:spMkLst>
        </pc:spChg>
        <pc:spChg chg="add del mod">
          <ac:chgData name="Łukasz Wiewióra" userId="90b79889-68da-4c48-89ff-00e0d5003d2d" providerId="ADAL" clId="{BA05624B-E955-4FA1-9921-6666954B3F17}" dt="2018-07-27T17:15:30.573" v="1720" actId="478"/>
          <ac:spMkLst>
            <pc:docMk/>
            <pc:sldMk cId="535071653" sldId="286"/>
            <ac:spMk id="5" creationId="{904474D3-581C-4C72-B6CD-995698F79D7A}"/>
          </ac:spMkLst>
        </pc:spChg>
        <pc:spChg chg="add mod">
          <ac:chgData name="Łukasz Wiewióra" userId="90b79889-68da-4c48-89ff-00e0d5003d2d" providerId="ADAL" clId="{BA05624B-E955-4FA1-9921-6666954B3F17}" dt="2018-07-27T17:19:26.617" v="1836" actId="790"/>
          <ac:spMkLst>
            <pc:docMk/>
            <pc:sldMk cId="535071653" sldId="286"/>
            <ac:spMk id="9" creationId="{F3DEAA92-4177-44CE-B7D8-D222EA4F8D4B}"/>
          </ac:spMkLst>
        </pc:spChg>
        <pc:picChg chg="add del mod">
          <ac:chgData name="Łukasz Wiewióra" userId="90b79889-68da-4c48-89ff-00e0d5003d2d" providerId="ADAL" clId="{BA05624B-E955-4FA1-9921-6666954B3F17}" dt="2018-07-27T17:15:37.531" v="1724" actId="478"/>
          <ac:picMkLst>
            <pc:docMk/>
            <pc:sldMk cId="535071653" sldId="286"/>
            <ac:picMk id="7" creationId="{3098CF08-8500-41C1-8A05-4D2540295203}"/>
          </ac:picMkLst>
        </pc:picChg>
        <pc:picChg chg="add mod">
          <ac:chgData name="Łukasz Wiewióra" userId="90b79889-68da-4c48-89ff-00e0d5003d2d" providerId="ADAL" clId="{BA05624B-E955-4FA1-9921-6666954B3F17}" dt="2018-07-27T17:19:10.214" v="1834" actId="1076"/>
          <ac:picMkLst>
            <pc:docMk/>
            <pc:sldMk cId="535071653" sldId="286"/>
            <ac:picMk id="8" creationId="{6DFACE22-9B7E-4987-BFD8-D82F35B19B50}"/>
          </ac:picMkLst>
        </pc:picChg>
      </pc:sldChg>
      <pc:sldChg chg="addSp delSp modSp add modNotesTx">
        <pc:chgData name="Łukasz Wiewióra" userId="90b79889-68da-4c48-89ff-00e0d5003d2d" providerId="ADAL" clId="{BA05624B-E955-4FA1-9921-6666954B3F17}" dt="2018-07-27T17:35:25.497" v="2838" actId="790"/>
        <pc:sldMkLst>
          <pc:docMk/>
          <pc:sldMk cId="2924916388" sldId="287"/>
        </pc:sldMkLst>
        <pc:spChg chg="mod">
          <ac:chgData name="Łukasz Wiewióra" userId="90b79889-68da-4c48-89ff-00e0d5003d2d" providerId="ADAL" clId="{BA05624B-E955-4FA1-9921-6666954B3F17}" dt="2018-07-27T17:25:50.798" v="1861" actId="207"/>
          <ac:spMkLst>
            <pc:docMk/>
            <pc:sldMk cId="2924916388" sldId="287"/>
            <ac:spMk id="9" creationId="{F3DEAA92-4177-44CE-B7D8-D222EA4F8D4B}"/>
          </ac:spMkLst>
        </pc:spChg>
        <pc:picChg chg="add mod ord">
          <ac:chgData name="Łukasz Wiewióra" userId="90b79889-68da-4c48-89ff-00e0d5003d2d" providerId="ADAL" clId="{BA05624B-E955-4FA1-9921-6666954B3F17}" dt="2018-07-27T17:25:15.989" v="1858" actId="1076"/>
          <ac:picMkLst>
            <pc:docMk/>
            <pc:sldMk cId="2924916388" sldId="287"/>
            <ac:picMk id="2" creationId="{E30DFECA-95F1-4D57-9E43-8FDF11AA008C}"/>
          </ac:picMkLst>
        </pc:picChg>
        <pc:picChg chg="del">
          <ac:chgData name="Łukasz Wiewióra" userId="90b79889-68da-4c48-89ff-00e0d5003d2d" providerId="ADAL" clId="{BA05624B-E955-4FA1-9921-6666954B3F17}" dt="2018-07-27T17:23:30.893" v="1838" actId="478"/>
          <ac:picMkLst>
            <pc:docMk/>
            <pc:sldMk cId="2924916388" sldId="287"/>
            <ac:picMk id="8" creationId="{6DFACE22-9B7E-4987-BFD8-D82F35B19B5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23E9C-F60E-434D-B982-FFF09E3D3C88}" type="datetimeFigureOut">
              <a:rPr lang="pl-PL" smtClean="0"/>
              <a:t>31.07.2018</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794455-02E1-4563-80AC-744F4B53B468}" type="slidenum">
              <a:rPr lang="pl-PL" smtClean="0"/>
              <a:t>‹#›</a:t>
            </a:fld>
            <a:endParaRPr lang="pl-PL"/>
          </a:p>
        </p:txBody>
      </p:sp>
    </p:spTree>
    <p:extLst>
      <p:ext uri="{BB962C8B-B14F-4D97-AF65-F5344CB8AC3E}">
        <p14:creationId xmlns:p14="http://schemas.microsoft.com/office/powerpoint/2010/main" val="2843630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smtClean="0"/>
              <a:t>Hello everyone. I will be talking about Docker and why </a:t>
            </a:r>
            <a:r>
              <a:rPr lang="en-US" noProof="0" dirty="0" smtClean="0"/>
              <a:t>it is </a:t>
            </a:r>
            <a:r>
              <a:rPr lang="en-US" dirty="0" smtClean="0"/>
              <a:t>such a great tool</a:t>
            </a:r>
            <a:r>
              <a:rPr lang="en-US" noProof="0" dirty="0" smtClean="0"/>
              <a:t>. </a:t>
            </a:r>
            <a:r>
              <a:rPr lang="en-GB" noProof="0" dirty="0" smtClean="0"/>
              <a:t>If some of you haven’t hear about it yet, it’s not a problem because I will get through some basics of Docker.</a:t>
            </a:r>
          </a:p>
          <a:p>
            <a:r>
              <a:rPr lang="en-GB" noProof="0" dirty="0" smtClean="0"/>
              <a:t>So…</a:t>
            </a:r>
          </a:p>
          <a:p>
            <a:r>
              <a:rPr lang="en-GB" noProof="0" dirty="0" smtClean="0"/>
              <a:t>I guess some of you said or heard somebody else say „Hmm… That’s strange! It work</a:t>
            </a:r>
            <a:r>
              <a:rPr lang="pl-PL" noProof="0" dirty="0" smtClean="0"/>
              <a:t>s</a:t>
            </a:r>
            <a:r>
              <a:rPr lang="en-GB" noProof="0" dirty="0" smtClean="0"/>
              <a:t> on my computer!”.</a:t>
            </a:r>
          </a:p>
          <a:p>
            <a:r>
              <a:rPr lang="en-GB" noProof="0" dirty="0" smtClean="0"/>
              <a:t>Well</a:t>
            </a:r>
            <a:r>
              <a:rPr lang="en-GB" baseline="0" noProof="0" dirty="0" smtClean="0"/>
              <a:t>, this is the problem we face almost every day. Usually the person that caused and error in the code does not see it on his own PC.</a:t>
            </a:r>
            <a:br>
              <a:rPr lang="en-GB" baseline="0" noProof="0" dirty="0" smtClean="0"/>
            </a:br>
            <a:r>
              <a:rPr lang="en-GB" noProof="0" dirty="0" smtClean="0"/>
              <a:t>We will be talking about this issue and what should we do to prevent it.</a:t>
            </a:r>
          </a:p>
          <a:p>
            <a:endParaRPr lang="en-GB" dirty="0" smtClean="0"/>
          </a:p>
          <a:p>
            <a:r>
              <a:rPr lang="en-GB" dirty="0" smtClean="0"/>
              <a:t>!Make sure everyone hears you!</a:t>
            </a:r>
            <a:endParaRPr lang="pl-PL" dirty="0" smtClean="0"/>
          </a:p>
          <a:p>
            <a:endParaRPr lang="en-GB" dirty="0" smtClean="0"/>
          </a:p>
          <a:p>
            <a:r>
              <a:rPr lang="en-GB" noProof="0" dirty="0" smtClean="0"/>
              <a:t>Source codes and presentation itself will be available online on my </a:t>
            </a:r>
            <a:r>
              <a:rPr lang="en-GB" noProof="0" dirty="0" err="1" smtClean="0"/>
              <a:t>github</a:t>
            </a:r>
            <a:r>
              <a:rPr lang="en-GB" noProof="0" dirty="0" smtClean="0"/>
              <a:t> account</a:t>
            </a:r>
            <a:r>
              <a:rPr lang="en-GB" baseline="0" noProof="0" dirty="0" smtClean="0"/>
              <a:t> https://github.com/l-wiewiora/TernopilDotNet </a:t>
            </a:r>
            <a:endParaRPr lang="pl-PL" noProof="0" dirty="0" smtClean="0"/>
          </a:p>
          <a:p>
            <a:endParaRPr lang="pl-PL" dirty="0" smtClean="0"/>
          </a:p>
          <a:p>
            <a:r>
              <a:rPr lang="en-GB" dirty="0" smtClean="0"/>
              <a:t>!Make sure everyone hears you!</a:t>
            </a:r>
            <a:endParaRPr lang="en-GB" noProof="0" dirty="0" smtClean="0"/>
          </a:p>
          <a:p>
            <a:endParaRPr lang="en-GB" noProof="0" dirty="0"/>
          </a:p>
        </p:txBody>
      </p:sp>
      <p:sp>
        <p:nvSpPr>
          <p:cNvPr id="4" name="Slide Number Placeholder 3"/>
          <p:cNvSpPr>
            <a:spLocks noGrp="1"/>
          </p:cNvSpPr>
          <p:nvPr>
            <p:ph type="sldNum" sz="quarter" idx="10"/>
          </p:nvPr>
        </p:nvSpPr>
        <p:spPr/>
        <p:txBody>
          <a:bodyPr/>
          <a:lstStyle/>
          <a:p>
            <a:fld id="{AE794455-02E1-4563-80AC-744F4B53B468}" type="slidenum">
              <a:rPr lang="pl-PL" smtClean="0"/>
              <a:t>1</a:t>
            </a:fld>
            <a:endParaRPr lang="pl-PL"/>
          </a:p>
        </p:txBody>
      </p:sp>
    </p:spTree>
    <p:extLst>
      <p:ext uri="{BB962C8B-B14F-4D97-AF65-F5344CB8AC3E}">
        <p14:creationId xmlns:p14="http://schemas.microsoft.com/office/powerpoint/2010/main" val="2649300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Let’s discuss </a:t>
            </a:r>
            <a:r>
              <a:rPr lang="en-US" noProof="0" dirty="0" err="1" smtClean="0"/>
              <a:t>Dockerfile</a:t>
            </a:r>
            <a:r>
              <a:rPr lang="en-US" noProof="0" dirty="0" smtClean="0"/>
              <a:t> a little bit more</a:t>
            </a:r>
          </a:p>
          <a:p>
            <a:r>
              <a:rPr lang="en-US" noProof="0" dirty="0" smtClean="0"/>
              <a:t>-On the right you can see </a:t>
            </a:r>
            <a:r>
              <a:rPr lang="en-US" noProof="0" dirty="0" err="1" smtClean="0"/>
              <a:t>Dockerfile</a:t>
            </a:r>
            <a:r>
              <a:rPr lang="en-US" noProof="0" dirty="0" smtClean="0"/>
              <a:t> for </a:t>
            </a:r>
            <a:r>
              <a:rPr lang="en-US" noProof="0" dirty="0" err="1" smtClean="0"/>
              <a:t>.net</a:t>
            </a:r>
            <a:r>
              <a:rPr lang="en-US" noProof="0" dirty="0" smtClean="0"/>
              <a:t> application</a:t>
            </a:r>
          </a:p>
          <a:p>
            <a:r>
              <a:rPr lang="en-US" noProof="0" dirty="0" smtClean="0"/>
              <a:t>-I will not get into every aspect of what is written there, but you what you should know:</a:t>
            </a:r>
          </a:p>
          <a:p>
            <a:r>
              <a:rPr lang="en-US" noProof="0" dirty="0" smtClean="0"/>
              <a:t>	-we start building images using a base image which is usually as </a:t>
            </a:r>
            <a:r>
              <a:rPr lang="en-US" noProof="0" dirty="0" err="1" smtClean="0"/>
              <a:t>lighweight</a:t>
            </a:r>
            <a:r>
              <a:rPr lang="en-US" noProof="0" dirty="0" smtClean="0"/>
              <a:t> and as simple as possible for our case</a:t>
            </a:r>
            <a:r>
              <a:rPr lang="en-US" baseline="0" noProof="0" dirty="0" smtClean="0"/>
              <a:t>; in the example above it’s </a:t>
            </a:r>
            <a:r>
              <a:rPr lang="en-US" baseline="0" noProof="0" dirty="0" err="1" smtClean="0"/>
              <a:t>microfo</a:t>
            </a:r>
            <a:r>
              <a:rPr lang="en-US" baseline="0" noProof="0" dirty="0" smtClean="0"/>
              <a:t>…build which is really Ubuntu with </a:t>
            </a:r>
            <a:r>
              <a:rPr lang="en-US" baseline="0" noProof="0" dirty="0" err="1" smtClean="0"/>
              <a:t>DotnetCore</a:t>
            </a:r>
            <a:r>
              <a:rPr lang="en-US" baseline="0" noProof="0" dirty="0" smtClean="0"/>
              <a:t> </a:t>
            </a:r>
            <a:endParaRPr lang="en-US" noProof="0" dirty="0" smtClean="0"/>
          </a:p>
          <a:p>
            <a:r>
              <a:rPr lang="en-US" noProof="0" dirty="0" smtClean="0"/>
              <a:t>	-on top of that base image we add dependencies, install libraries or execute command line instructions to configure our environment</a:t>
            </a:r>
          </a:p>
          <a:p>
            <a:r>
              <a:rPr lang="en-US" noProof="0" dirty="0" smtClean="0"/>
              <a:t>	-what’s more… every line is a new intermediate </a:t>
            </a:r>
            <a:r>
              <a:rPr lang="en-US" dirty="0" smtClean="0"/>
              <a:t>image that is used as cache</a:t>
            </a:r>
            <a:r>
              <a:rPr lang="en-US" baseline="0" dirty="0" smtClean="0"/>
              <a:t> when we rebuild our images;</a:t>
            </a:r>
            <a:endParaRPr lang="en-US" noProof="0" dirty="0" smtClean="0"/>
          </a:p>
          <a:p>
            <a:r>
              <a:rPr lang="en-US" noProof="0" dirty="0" smtClean="0"/>
              <a:t>	-if for</a:t>
            </a:r>
            <a:r>
              <a:rPr lang="en-US" baseline="0" noProof="0" dirty="0" smtClean="0"/>
              <a:t> instance</a:t>
            </a:r>
            <a:r>
              <a:rPr lang="en-US" noProof="0" dirty="0" smtClean="0"/>
              <a:t> we change our .</a:t>
            </a:r>
            <a:r>
              <a:rPr lang="en-US" noProof="0" dirty="0" err="1" smtClean="0"/>
              <a:t>csproj</a:t>
            </a:r>
            <a:r>
              <a:rPr lang="en-US" noProof="0" dirty="0" smtClean="0"/>
              <a:t> file then the image will be rebuild</a:t>
            </a:r>
            <a:r>
              <a:rPr lang="en-US" baseline="0" noProof="0" dirty="0" smtClean="0"/>
              <a:t> starting from line 5 one the screen. All the previous steps will be taken from cache. </a:t>
            </a:r>
            <a:r>
              <a:rPr lang="en-US" noProof="0" dirty="0" smtClean="0"/>
              <a:t>So</a:t>
            </a:r>
            <a:r>
              <a:rPr lang="en-US" baseline="0" noProof="0" dirty="0" smtClean="0"/>
              <a:t> the </a:t>
            </a:r>
            <a:r>
              <a:rPr lang="en-US" noProof="0" dirty="0" smtClean="0"/>
              <a:t>image will be rebuild starting from the point where change </a:t>
            </a:r>
            <a:r>
              <a:rPr lang="en-US" noProof="0" dirty="0" err="1" smtClean="0"/>
              <a:t>occured</a:t>
            </a:r>
            <a:r>
              <a:rPr lang="en-US" noProof="0" dirty="0" smtClean="0"/>
              <a:t>;</a:t>
            </a:r>
          </a:p>
          <a:p>
            <a:r>
              <a:rPr lang="en-US" noProof="0" dirty="0" smtClean="0"/>
              <a:t>	-This is great thing when we are</a:t>
            </a:r>
            <a:r>
              <a:rPr lang="en-US" baseline="0" noProof="0" dirty="0" smtClean="0"/>
              <a:t> developing our application and a lot of things are changing.</a:t>
            </a:r>
            <a:endParaRPr lang="en-US" noProof="0" dirty="0"/>
          </a:p>
        </p:txBody>
      </p:sp>
      <p:sp>
        <p:nvSpPr>
          <p:cNvPr id="4" name="Slide Number Placeholder 3"/>
          <p:cNvSpPr>
            <a:spLocks noGrp="1"/>
          </p:cNvSpPr>
          <p:nvPr>
            <p:ph type="sldNum" sz="quarter" idx="10"/>
          </p:nvPr>
        </p:nvSpPr>
        <p:spPr/>
        <p:txBody>
          <a:bodyPr/>
          <a:lstStyle/>
          <a:p>
            <a:fld id="{A5D88B9D-19D4-4335-A788-FB06B1894D2D}" type="slidenum">
              <a:rPr lang="pl-PL" smtClean="0"/>
              <a:t>10</a:t>
            </a:fld>
            <a:endParaRPr lang="pl-PL"/>
          </a:p>
        </p:txBody>
      </p:sp>
    </p:spTree>
    <p:extLst>
      <p:ext uri="{BB962C8B-B14F-4D97-AF65-F5344CB8AC3E}">
        <p14:creationId xmlns:p14="http://schemas.microsoft.com/office/powerpoint/2010/main" val="2971206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OK, let’s say we need certificate to validate something in our application. This could be a token or remote server.</a:t>
            </a:r>
          </a:p>
          <a:p>
            <a:r>
              <a:rPr lang="en-US" noProof="0" dirty="0" smtClean="0"/>
              <a:t>We can add certificate to our </a:t>
            </a:r>
            <a:r>
              <a:rPr lang="en-US" noProof="0" dirty="0" err="1" smtClean="0"/>
              <a:t>docker</a:t>
            </a:r>
            <a:r>
              <a:rPr lang="en-US" noProof="0" dirty="0" smtClean="0"/>
              <a:t> image with this two example instructions.</a:t>
            </a:r>
          </a:p>
          <a:p>
            <a:r>
              <a:rPr lang="en-US" noProof="0" dirty="0" smtClean="0"/>
              <a:t>What’s worth</a:t>
            </a:r>
            <a:r>
              <a:rPr lang="en-US" baseline="0" noProof="0" dirty="0" smtClean="0"/>
              <a:t> to say is</a:t>
            </a:r>
            <a:r>
              <a:rPr lang="en-US" noProof="0" dirty="0" smtClean="0"/>
              <a:t> certificate will only exist inside </a:t>
            </a:r>
            <a:r>
              <a:rPr lang="en-US" noProof="0" dirty="0" err="1" smtClean="0"/>
              <a:t>docker</a:t>
            </a:r>
            <a:r>
              <a:rPr lang="en-US" noProof="0" dirty="0" smtClean="0"/>
              <a:t> container. The host machine will not have that certificate in it’s store.</a:t>
            </a:r>
            <a:endParaRPr lang="en-US" noProof="0" dirty="0"/>
          </a:p>
        </p:txBody>
      </p:sp>
      <p:sp>
        <p:nvSpPr>
          <p:cNvPr id="4" name="Slide Number Placeholder 3"/>
          <p:cNvSpPr>
            <a:spLocks noGrp="1"/>
          </p:cNvSpPr>
          <p:nvPr>
            <p:ph type="sldNum" sz="quarter" idx="10"/>
          </p:nvPr>
        </p:nvSpPr>
        <p:spPr/>
        <p:txBody>
          <a:bodyPr/>
          <a:lstStyle/>
          <a:p>
            <a:fld id="{A5D88B9D-19D4-4335-A788-FB06B1894D2D}" type="slidenum">
              <a:rPr lang="pl-PL" smtClean="0"/>
              <a:t>11</a:t>
            </a:fld>
            <a:endParaRPr lang="pl-PL"/>
          </a:p>
        </p:txBody>
      </p:sp>
    </p:spTree>
    <p:extLst>
      <p:ext uri="{BB962C8B-B14F-4D97-AF65-F5344CB8AC3E}">
        <p14:creationId xmlns:p14="http://schemas.microsoft.com/office/powerpoint/2010/main" val="295198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smtClean="0"/>
              <a:t>OK, but what if we also </a:t>
            </a:r>
            <a:r>
              <a:rPr lang="en-GB" noProof="0" dirty="0"/>
              <a:t>need python in our development environment.  </a:t>
            </a:r>
            <a:r>
              <a:rPr lang="en-GB" noProof="0" dirty="0" smtClean="0"/>
              <a:t>Imagine we need to run python script to do some image recognition…</a:t>
            </a:r>
            <a:endParaRPr lang="en-GB" noProof="0" dirty="0"/>
          </a:p>
          <a:p>
            <a:r>
              <a:rPr lang="en-GB" noProof="0" dirty="0"/>
              <a:t>Then again we can add this one instruction to our </a:t>
            </a:r>
            <a:r>
              <a:rPr lang="en-GB" noProof="0" dirty="0" err="1"/>
              <a:t>Dockerfile</a:t>
            </a:r>
            <a:endParaRPr lang="en-GB" noProof="0" dirty="0"/>
          </a:p>
          <a:p>
            <a:endParaRPr lang="en-GB" noProof="0" dirty="0"/>
          </a:p>
          <a:p>
            <a:r>
              <a:rPr lang="en-GB" noProof="0" dirty="0"/>
              <a:t>So as you can see…</a:t>
            </a:r>
          </a:p>
          <a:p>
            <a:r>
              <a:rPr lang="en-GB" noProof="0" dirty="0"/>
              <a:t>We create image put our files there and wait for things to happen, wait for application to build</a:t>
            </a:r>
          </a:p>
          <a:p>
            <a:endParaRPr lang="en-GB" noProof="0" dirty="0"/>
          </a:p>
          <a:p>
            <a:r>
              <a:rPr lang="en-GB" noProof="0" dirty="0"/>
              <a:t>What is funny there, we don’t even need  </a:t>
            </a:r>
            <a:r>
              <a:rPr lang="en-GB" noProof="0" dirty="0" err="1"/>
              <a:t>dotnet</a:t>
            </a:r>
            <a:r>
              <a:rPr lang="en-GB" noProof="0" dirty="0"/>
              <a:t> or visual studio on host machine. Docker </a:t>
            </a:r>
            <a:r>
              <a:rPr lang="en-GB" noProof="0" dirty="0" smtClean="0"/>
              <a:t>has </a:t>
            </a:r>
            <a:r>
              <a:rPr lang="en-GB" noProof="0" dirty="0" err="1" smtClean="0"/>
              <a:t>dotnet</a:t>
            </a:r>
            <a:r>
              <a:rPr lang="en-GB" noProof="0" dirty="0" smtClean="0"/>
              <a:t> </a:t>
            </a:r>
            <a:r>
              <a:rPr lang="en-GB" noProof="0" dirty="0"/>
              <a:t>it in it’s base image in the first line.</a:t>
            </a:r>
            <a:br>
              <a:rPr lang="en-GB" noProof="0" dirty="0"/>
            </a:br>
            <a:r>
              <a:rPr lang="en-GB" noProof="0" dirty="0"/>
              <a:t>I could now remove VS and switch do notepad to edit files in solution and everything will work as good as before.</a:t>
            </a:r>
          </a:p>
          <a:p>
            <a:endParaRPr lang="en-GB" noProof="0" dirty="0"/>
          </a:p>
          <a:p>
            <a:r>
              <a:rPr lang="en-GB" noProof="0" dirty="0" smtClean="0"/>
              <a:t>What’s more… if </a:t>
            </a:r>
            <a:r>
              <a:rPr lang="en-GB" noProof="0" dirty="0"/>
              <a:t>application fails to build there (inside </a:t>
            </a:r>
            <a:r>
              <a:rPr lang="en-GB" noProof="0" dirty="0" err="1"/>
              <a:t>docker</a:t>
            </a:r>
            <a:r>
              <a:rPr lang="en-GB" noProof="0" dirty="0"/>
              <a:t>) it’s not going to build anywhere, if it succeeds  to build there it will run on any computer running Docker</a:t>
            </a:r>
          </a:p>
        </p:txBody>
      </p:sp>
      <p:sp>
        <p:nvSpPr>
          <p:cNvPr id="4" name="Slide Number Placeholder 3"/>
          <p:cNvSpPr>
            <a:spLocks noGrp="1"/>
          </p:cNvSpPr>
          <p:nvPr>
            <p:ph type="sldNum" sz="quarter" idx="10"/>
          </p:nvPr>
        </p:nvSpPr>
        <p:spPr/>
        <p:txBody>
          <a:bodyPr/>
          <a:lstStyle/>
          <a:p>
            <a:fld id="{A5D88B9D-19D4-4335-A788-FB06B1894D2D}" type="slidenum">
              <a:rPr lang="pl-PL" smtClean="0"/>
              <a:t>12</a:t>
            </a:fld>
            <a:endParaRPr lang="pl-PL"/>
          </a:p>
        </p:txBody>
      </p:sp>
    </p:spTree>
    <p:extLst>
      <p:ext uri="{BB962C8B-B14F-4D97-AF65-F5344CB8AC3E}">
        <p14:creationId xmlns:p14="http://schemas.microsoft.com/office/powerpoint/2010/main" val="3508421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dirty="0"/>
              <a:t>Consider the following example scenario:</a:t>
            </a:r>
          </a:p>
          <a:p>
            <a:pPr marL="0" indent="0">
              <a:buNone/>
            </a:pPr>
            <a:r>
              <a:rPr lang="en-GB" sz="1200" dirty="0"/>
              <a:t>New developer/tester joins the team</a:t>
            </a:r>
          </a:p>
          <a:p>
            <a:pPr marL="0" indent="0">
              <a:buNone/>
            </a:pPr>
            <a:r>
              <a:rPr lang="en-GB" sz="1200" dirty="0"/>
              <a:t>His first task is to configure his working environment along with testing environment to execute tests and debug application</a:t>
            </a:r>
          </a:p>
          <a:p>
            <a:pPr marL="0" indent="0">
              <a:buNone/>
            </a:pPr>
            <a:r>
              <a:rPr lang="en-GB" sz="1200" dirty="0"/>
              <a:t>It’s at least day or two for each new developer to configure his PC, install all necessary dependencies just to start coding or </a:t>
            </a:r>
            <a:r>
              <a:rPr lang="en-GB" sz="1200" dirty="0" smtClean="0"/>
              <a:t>testing</a:t>
            </a:r>
          </a:p>
          <a:p>
            <a:pPr marL="0" indent="0">
              <a:buNone/>
            </a:pPr>
            <a:r>
              <a:rPr lang="en-GB" sz="1200" dirty="0" smtClean="0"/>
              <a:t>It’s a huge</a:t>
            </a:r>
            <a:r>
              <a:rPr lang="en-GB" sz="1200" baseline="0" dirty="0" smtClean="0"/>
              <a:t> waste of time and resources. We can avoid it if we use Docker to setup our development environment</a:t>
            </a:r>
            <a:endParaRPr lang="en-GB" sz="1200" dirty="0"/>
          </a:p>
        </p:txBody>
      </p:sp>
      <p:sp>
        <p:nvSpPr>
          <p:cNvPr id="4" name="Slide Number Placeholder 3"/>
          <p:cNvSpPr>
            <a:spLocks noGrp="1"/>
          </p:cNvSpPr>
          <p:nvPr>
            <p:ph type="sldNum" sz="quarter" idx="10"/>
          </p:nvPr>
        </p:nvSpPr>
        <p:spPr/>
        <p:txBody>
          <a:bodyPr/>
          <a:lstStyle/>
          <a:p>
            <a:fld id="{AE794455-02E1-4563-80AC-744F4B53B468}" type="slidenum">
              <a:rPr lang="pl-PL" smtClean="0"/>
              <a:t>13</a:t>
            </a:fld>
            <a:endParaRPr lang="pl-PL"/>
          </a:p>
        </p:txBody>
      </p:sp>
    </p:spTree>
    <p:extLst>
      <p:ext uri="{BB962C8B-B14F-4D97-AF65-F5344CB8AC3E}">
        <p14:creationId xmlns:p14="http://schemas.microsoft.com/office/powerpoint/2010/main" val="1311974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noProof="0" dirty="0" smtClean="0"/>
              <a:t>I remember one project I was working on where our documentation page for setting up environment had lines and lines of instructions. It took me at least two days to configure everything and even that was not enough; I had to work with some of the functionality missing because it was to hard to configure it</a:t>
            </a:r>
            <a:r>
              <a:rPr lang="en-US" sz="1200" baseline="0" noProof="0" dirty="0" smtClean="0"/>
              <a:t> and I was too </a:t>
            </a:r>
            <a:r>
              <a:rPr lang="en-US" sz="1200" baseline="0" noProof="0" dirty="0" err="1" smtClean="0"/>
              <a:t>flustrated</a:t>
            </a:r>
            <a:r>
              <a:rPr lang="en-US" sz="1200" baseline="0" noProof="0" dirty="0" smtClean="0"/>
              <a:t> and wanted to do something productive.</a:t>
            </a:r>
            <a:endParaRPr lang="en-US" sz="1200" noProof="0" dirty="0"/>
          </a:p>
        </p:txBody>
      </p:sp>
      <p:sp>
        <p:nvSpPr>
          <p:cNvPr id="4" name="Slide Number Placeholder 3"/>
          <p:cNvSpPr>
            <a:spLocks noGrp="1"/>
          </p:cNvSpPr>
          <p:nvPr>
            <p:ph type="sldNum" sz="quarter" idx="10"/>
          </p:nvPr>
        </p:nvSpPr>
        <p:spPr/>
        <p:txBody>
          <a:bodyPr/>
          <a:lstStyle/>
          <a:p>
            <a:fld id="{AE794455-02E1-4563-80AC-744F4B53B468}" type="slidenum">
              <a:rPr lang="pl-PL" smtClean="0"/>
              <a:t>14</a:t>
            </a:fld>
            <a:endParaRPr lang="pl-PL"/>
          </a:p>
        </p:txBody>
      </p:sp>
    </p:spTree>
    <p:extLst>
      <p:ext uri="{BB962C8B-B14F-4D97-AF65-F5344CB8AC3E}">
        <p14:creationId xmlns:p14="http://schemas.microsoft.com/office/powerpoint/2010/main" val="3985636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noProof="0" dirty="0" smtClean="0"/>
              <a:t>Consider the following scenario:</a:t>
            </a:r>
          </a:p>
          <a:p>
            <a:pPr marL="0" indent="0">
              <a:buNone/>
            </a:pPr>
            <a:r>
              <a:rPr lang="en-US" noProof="0" dirty="0" smtClean="0"/>
              <a:t>Developer writes code locally and share his work with colleagues.</a:t>
            </a:r>
          </a:p>
          <a:p>
            <a:pPr marL="0" indent="0">
              <a:buNone/>
            </a:pPr>
            <a:r>
              <a:rPr lang="en-US" noProof="0" dirty="0" smtClean="0"/>
              <a:t>Developer forgets to notify his team about new dependency.</a:t>
            </a:r>
          </a:p>
          <a:p>
            <a:pPr marL="0" indent="0">
              <a:buNone/>
            </a:pPr>
            <a:r>
              <a:rPr lang="en-US" noProof="0" dirty="0" smtClean="0"/>
              <a:t>That could be a certificate, new database version, hosts file modification etc.</a:t>
            </a:r>
          </a:p>
          <a:p>
            <a:pPr marL="0" indent="0">
              <a:buNone/>
            </a:pPr>
            <a:r>
              <a:rPr lang="en-US" noProof="0" dirty="0" smtClean="0"/>
              <a:t>Then the whole team is struggling to run the project wasting time to find why things stopped working, and how to fix it, where person responsible for that doesn’t see any side effects</a:t>
            </a:r>
            <a:r>
              <a:rPr lang="en-US" baseline="0" noProof="0" dirty="0" smtClean="0"/>
              <a:t> and everything works fine.</a:t>
            </a:r>
            <a:endParaRPr lang="en-US" noProof="0" dirty="0"/>
          </a:p>
        </p:txBody>
      </p:sp>
      <p:sp>
        <p:nvSpPr>
          <p:cNvPr id="4" name="Slide Number Placeholder 3"/>
          <p:cNvSpPr>
            <a:spLocks noGrp="1"/>
          </p:cNvSpPr>
          <p:nvPr>
            <p:ph type="sldNum" sz="quarter" idx="10"/>
          </p:nvPr>
        </p:nvSpPr>
        <p:spPr/>
        <p:txBody>
          <a:bodyPr/>
          <a:lstStyle/>
          <a:p>
            <a:fld id="{AE794455-02E1-4563-80AC-744F4B53B468}" type="slidenum">
              <a:rPr lang="pl-PL" smtClean="0"/>
              <a:t>15</a:t>
            </a:fld>
            <a:endParaRPr lang="pl-PL"/>
          </a:p>
        </p:txBody>
      </p:sp>
    </p:spTree>
    <p:extLst>
      <p:ext uri="{BB962C8B-B14F-4D97-AF65-F5344CB8AC3E}">
        <p14:creationId xmlns:p14="http://schemas.microsoft.com/office/powerpoint/2010/main" val="3973400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Well… I will present short demo for</a:t>
            </a:r>
            <a:r>
              <a:rPr lang="en-US" baseline="0" dirty="0" smtClean="0"/>
              <a:t> this scenario.</a:t>
            </a:r>
            <a:endParaRPr lang="pl-PL" dirty="0"/>
          </a:p>
        </p:txBody>
      </p:sp>
      <p:sp>
        <p:nvSpPr>
          <p:cNvPr id="4" name="Slide Number Placeholder 3"/>
          <p:cNvSpPr>
            <a:spLocks noGrp="1"/>
          </p:cNvSpPr>
          <p:nvPr>
            <p:ph type="sldNum" sz="quarter" idx="10"/>
          </p:nvPr>
        </p:nvSpPr>
        <p:spPr/>
        <p:txBody>
          <a:bodyPr/>
          <a:lstStyle/>
          <a:p>
            <a:fld id="{AE794455-02E1-4563-80AC-744F4B53B468}" type="slidenum">
              <a:rPr lang="pl-PL" smtClean="0"/>
              <a:t>16</a:t>
            </a:fld>
            <a:endParaRPr lang="pl-PL"/>
          </a:p>
        </p:txBody>
      </p:sp>
    </p:spTree>
    <p:extLst>
      <p:ext uri="{BB962C8B-B14F-4D97-AF65-F5344CB8AC3E}">
        <p14:creationId xmlns:p14="http://schemas.microsoft.com/office/powerpoint/2010/main" val="219813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noProof="0" dirty="0"/>
              <a:t>Every year in Future Processing we are doing a small survey, asking our engineers what technologies, tools, libraries or techniques do they </a:t>
            </a:r>
            <a:r>
              <a:rPr lang="en-GB" noProof="0" dirty="0" smtClean="0"/>
              <a:t>recommend</a:t>
            </a:r>
            <a:r>
              <a:rPr lang="en-GB" baseline="0" noProof="0" dirty="0" smtClean="0"/>
              <a:t> and</a:t>
            </a:r>
            <a:r>
              <a:rPr lang="en-GB" noProof="0" dirty="0" smtClean="0"/>
              <a:t> which</a:t>
            </a:r>
            <a:r>
              <a:rPr lang="en-GB" baseline="0" noProof="0" dirty="0" smtClean="0"/>
              <a:t> they don’t</a:t>
            </a:r>
            <a:r>
              <a:rPr lang="en-GB" noProof="0" dirty="0" smtClean="0"/>
              <a:t>.</a:t>
            </a:r>
            <a:endParaRPr lang="en-GB" noProof="0" dirty="0"/>
          </a:p>
          <a:p>
            <a:pPr marL="0" indent="0">
              <a:buNone/>
            </a:pPr>
            <a:r>
              <a:rPr lang="en-GB" noProof="0" dirty="0"/>
              <a:t>We do this to share </a:t>
            </a:r>
            <a:r>
              <a:rPr lang="en-GB" noProof="0" dirty="0" smtClean="0"/>
              <a:t>knowledge</a:t>
            </a:r>
            <a:r>
              <a:rPr lang="en-GB" noProof="0" dirty="0"/>
              <a:t>, which things should we </a:t>
            </a:r>
            <a:r>
              <a:rPr lang="en-GB" noProof="0" dirty="0" smtClean="0"/>
              <a:t>adap</a:t>
            </a:r>
            <a:r>
              <a:rPr lang="en-GB" baseline="0" noProof="0" dirty="0" smtClean="0"/>
              <a:t>t in our project</a:t>
            </a:r>
            <a:r>
              <a:rPr lang="en-GB" noProof="0" dirty="0" smtClean="0"/>
              <a:t> </a:t>
            </a:r>
            <a:r>
              <a:rPr lang="en-GB" noProof="0" dirty="0"/>
              <a:t>and which should we avoid</a:t>
            </a:r>
            <a:r>
              <a:rPr lang="en-GB" noProof="0" dirty="0" smtClean="0"/>
              <a:t>. Believe me there is nothing worse than choosing</a:t>
            </a:r>
            <a:r>
              <a:rPr lang="en-GB" baseline="0" noProof="0" dirty="0" smtClean="0"/>
              <a:t> wrong technology stack for new project.</a:t>
            </a:r>
            <a:endParaRPr lang="en-GB" noProof="0" dirty="0"/>
          </a:p>
        </p:txBody>
      </p:sp>
      <p:sp>
        <p:nvSpPr>
          <p:cNvPr id="4" name="Slide Number Placeholder 3"/>
          <p:cNvSpPr>
            <a:spLocks noGrp="1"/>
          </p:cNvSpPr>
          <p:nvPr>
            <p:ph type="sldNum" sz="quarter" idx="10"/>
          </p:nvPr>
        </p:nvSpPr>
        <p:spPr/>
        <p:txBody>
          <a:bodyPr/>
          <a:lstStyle/>
          <a:p>
            <a:fld id="{AE794455-02E1-4563-80AC-744F4B53B468}" type="slidenum">
              <a:rPr lang="pl-PL" smtClean="0"/>
              <a:t>17</a:t>
            </a:fld>
            <a:endParaRPr lang="pl-PL"/>
          </a:p>
        </p:txBody>
      </p:sp>
    </p:spTree>
    <p:extLst>
      <p:ext uri="{BB962C8B-B14F-4D97-AF65-F5344CB8AC3E}">
        <p14:creationId xmlns:p14="http://schemas.microsoft.com/office/powerpoint/2010/main" val="1207318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noProof="0" dirty="0"/>
              <a:t>And </a:t>
            </a:r>
            <a:r>
              <a:rPr lang="en-GB" noProof="0" dirty="0" smtClean="0"/>
              <a:t>Docker </a:t>
            </a:r>
            <a:r>
              <a:rPr lang="en-GB" noProof="0" dirty="0"/>
              <a:t>was considered </a:t>
            </a:r>
            <a:r>
              <a:rPr lang="en-GB" noProof="0" dirty="0" smtClean="0"/>
              <a:t>top 3 </a:t>
            </a:r>
            <a:r>
              <a:rPr lang="en-GB" noProof="0" dirty="0"/>
              <a:t>of the most </a:t>
            </a:r>
            <a:r>
              <a:rPr lang="en-GB" noProof="0" dirty="0" smtClean="0"/>
              <a:t>recommended </a:t>
            </a:r>
            <a:r>
              <a:rPr lang="en-GB" noProof="0" dirty="0"/>
              <a:t>tools.</a:t>
            </a:r>
            <a:br>
              <a:rPr lang="en-GB" noProof="0" dirty="0"/>
            </a:br>
            <a:r>
              <a:rPr lang="en-GB" noProof="0" dirty="0"/>
              <a:t>Many people use it in their work projects with success, many tried it for their home </a:t>
            </a:r>
            <a:r>
              <a:rPr lang="en-GB" noProof="0" dirty="0" smtClean="0"/>
              <a:t>projects</a:t>
            </a:r>
            <a:r>
              <a:rPr lang="en-GB" baseline="0" noProof="0" dirty="0" smtClean="0"/>
              <a:t> with success. I am pretty sure next year it will still be at the top.</a:t>
            </a:r>
            <a:endParaRPr lang="en-GB" noProof="0" dirty="0"/>
          </a:p>
          <a:p>
            <a:pPr marL="0" indent="0">
              <a:buNone/>
            </a:pPr>
            <a:r>
              <a:rPr lang="en-GB" noProof="0" dirty="0"/>
              <a:t>If you are more </a:t>
            </a:r>
            <a:r>
              <a:rPr lang="en-GB" noProof="0" dirty="0" smtClean="0"/>
              <a:t>interested</a:t>
            </a:r>
            <a:r>
              <a:rPr lang="en-GB" baseline="0" noProof="0" dirty="0" smtClean="0"/>
              <a:t> in</a:t>
            </a:r>
            <a:r>
              <a:rPr lang="en-GB" noProof="0" dirty="0" smtClean="0"/>
              <a:t> </a:t>
            </a:r>
            <a:r>
              <a:rPr lang="en-GB" noProof="0" dirty="0"/>
              <a:t>technologies we use and </a:t>
            </a:r>
            <a:r>
              <a:rPr lang="en-GB" noProof="0" dirty="0" smtClean="0"/>
              <a:t>recommend or… </a:t>
            </a:r>
            <a:r>
              <a:rPr lang="en-GB" noProof="0" dirty="0"/>
              <a:t>not recommend then visit link on the presentation for more </a:t>
            </a:r>
            <a:r>
              <a:rPr lang="en-GB" noProof="0" dirty="0" smtClean="0"/>
              <a:t>detailed information.</a:t>
            </a:r>
          </a:p>
          <a:p>
            <a:pPr marL="0" indent="0">
              <a:buNone/>
            </a:pPr>
            <a:endParaRPr lang="en-GB" noProof="0" dirty="0" smtClean="0"/>
          </a:p>
          <a:p>
            <a:pPr marL="0" indent="0">
              <a:buNone/>
            </a:pPr>
            <a:r>
              <a:rPr lang="en-GB" noProof="0" dirty="0" smtClean="0"/>
              <a:t>Result of this survey</a:t>
            </a:r>
            <a:r>
              <a:rPr lang="en-GB" baseline="0" noProof="0" dirty="0" smtClean="0"/>
              <a:t> are available online for everyone. Address is on the screen.</a:t>
            </a:r>
            <a:endParaRPr lang="en-GB" noProof="0" dirty="0"/>
          </a:p>
        </p:txBody>
      </p:sp>
      <p:sp>
        <p:nvSpPr>
          <p:cNvPr id="4" name="Slide Number Placeholder 3"/>
          <p:cNvSpPr>
            <a:spLocks noGrp="1"/>
          </p:cNvSpPr>
          <p:nvPr>
            <p:ph type="sldNum" sz="quarter" idx="10"/>
          </p:nvPr>
        </p:nvSpPr>
        <p:spPr/>
        <p:txBody>
          <a:bodyPr/>
          <a:lstStyle/>
          <a:p>
            <a:fld id="{AE794455-02E1-4563-80AC-744F4B53B468}" type="slidenum">
              <a:rPr lang="pl-PL" smtClean="0"/>
              <a:t>18</a:t>
            </a:fld>
            <a:endParaRPr lang="pl-PL"/>
          </a:p>
        </p:txBody>
      </p:sp>
    </p:spTree>
    <p:extLst>
      <p:ext uri="{BB962C8B-B14F-4D97-AF65-F5344CB8AC3E}">
        <p14:creationId xmlns:p14="http://schemas.microsoft.com/office/powerpoint/2010/main" val="2260948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Thank you</a:t>
            </a:r>
          </a:p>
          <a:p>
            <a:r>
              <a:rPr lang="en-US" noProof="0" dirty="0" smtClean="0"/>
              <a:t>Source codes and presentation itself will be available online on my </a:t>
            </a:r>
            <a:r>
              <a:rPr lang="en-US" noProof="0" dirty="0" err="1" smtClean="0"/>
              <a:t>github</a:t>
            </a:r>
            <a:r>
              <a:rPr lang="en-US" noProof="0" dirty="0" smtClean="0"/>
              <a:t> account.</a:t>
            </a:r>
            <a:endParaRPr lang="en-US" noProof="0" dirty="0"/>
          </a:p>
        </p:txBody>
      </p:sp>
      <p:sp>
        <p:nvSpPr>
          <p:cNvPr id="4" name="Slide Number Placeholder 3"/>
          <p:cNvSpPr>
            <a:spLocks noGrp="1"/>
          </p:cNvSpPr>
          <p:nvPr>
            <p:ph type="sldNum" sz="quarter" idx="10"/>
          </p:nvPr>
        </p:nvSpPr>
        <p:spPr/>
        <p:txBody>
          <a:bodyPr/>
          <a:lstStyle/>
          <a:p>
            <a:fld id="{AE794455-02E1-4563-80AC-744F4B53B468}" type="slidenum">
              <a:rPr lang="pl-PL" smtClean="0"/>
              <a:t>19</a:t>
            </a:fld>
            <a:endParaRPr lang="pl-PL"/>
          </a:p>
        </p:txBody>
      </p:sp>
    </p:spTree>
    <p:extLst>
      <p:ext uri="{BB962C8B-B14F-4D97-AF65-F5344CB8AC3E}">
        <p14:creationId xmlns:p14="http://schemas.microsoft.com/office/powerpoint/2010/main" val="2656511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Hello everyone. I will be talking about Docker and why </a:t>
            </a:r>
            <a:r>
              <a:rPr lang="en-US" noProof="0" dirty="0" smtClean="0"/>
              <a:t>it is </a:t>
            </a:r>
            <a:r>
              <a:rPr lang="en-US" dirty="0" smtClean="0"/>
              <a:t>such a great tool</a:t>
            </a:r>
            <a:r>
              <a:rPr lang="en-US" noProof="0" dirty="0" smtClean="0"/>
              <a:t>. </a:t>
            </a:r>
            <a:r>
              <a:rPr lang="en-GB" noProof="0" dirty="0" smtClean="0"/>
              <a:t>If </a:t>
            </a:r>
            <a:r>
              <a:rPr lang="en-GB" noProof="0" dirty="0"/>
              <a:t>some of you haven’t hear about it </a:t>
            </a:r>
            <a:r>
              <a:rPr lang="en-GB" noProof="0" dirty="0" smtClean="0"/>
              <a:t>before, </a:t>
            </a:r>
            <a:r>
              <a:rPr lang="en-GB" noProof="0" dirty="0"/>
              <a:t>it’s not a problem because I will get through some basics of Docker</a:t>
            </a:r>
            <a:r>
              <a:rPr lang="en-GB" noProof="0" dirty="0" smtClean="0"/>
              <a:t>.</a:t>
            </a:r>
          </a:p>
          <a:p>
            <a:r>
              <a:rPr lang="en-GB" noProof="0" dirty="0" smtClean="0"/>
              <a:t>So…</a:t>
            </a:r>
            <a:endParaRPr lang="en-GB" noProof="0" dirty="0"/>
          </a:p>
          <a:p>
            <a:r>
              <a:rPr lang="en-GB" noProof="0" dirty="0"/>
              <a:t>I guess some of you said or heard </a:t>
            </a:r>
            <a:r>
              <a:rPr lang="en-GB" noProof="0" dirty="0" smtClean="0"/>
              <a:t>somebody else </a:t>
            </a:r>
            <a:r>
              <a:rPr lang="en-GB" noProof="0" dirty="0"/>
              <a:t>say </a:t>
            </a:r>
            <a:r>
              <a:rPr lang="en-GB" noProof="0" dirty="0" smtClean="0"/>
              <a:t>„Hmm… That’s </a:t>
            </a:r>
            <a:r>
              <a:rPr lang="en-GB" noProof="0" dirty="0"/>
              <a:t>strange! It work</a:t>
            </a:r>
            <a:r>
              <a:rPr lang="pl-PL" noProof="0" dirty="0"/>
              <a:t>s</a:t>
            </a:r>
            <a:r>
              <a:rPr lang="en-GB" noProof="0" dirty="0"/>
              <a:t> on my computer</a:t>
            </a:r>
            <a:r>
              <a:rPr lang="en-GB" noProof="0" dirty="0" smtClean="0"/>
              <a:t>!”.</a:t>
            </a:r>
          </a:p>
          <a:p>
            <a:r>
              <a:rPr lang="en-GB" noProof="0" dirty="0" smtClean="0"/>
              <a:t>Well</a:t>
            </a:r>
            <a:r>
              <a:rPr lang="en-GB" baseline="0" noProof="0" dirty="0" smtClean="0"/>
              <a:t>, this is the problem we face almost every day. Usually the person that caused and error in the code does not see it on his own PC.</a:t>
            </a:r>
            <a:br>
              <a:rPr lang="en-GB" baseline="0" noProof="0" dirty="0" smtClean="0"/>
            </a:br>
            <a:r>
              <a:rPr lang="en-GB" noProof="0" dirty="0" smtClean="0"/>
              <a:t>We </a:t>
            </a:r>
            <a:r>
              <a:rPr lang="en-GB" noProof="0" dirty="0"/>
              <a:t>will be talking about this issue and what should we do to prevent it.</a:t>
            </a:r>
          </a:p>
          <a:p>
            <a:endParaRPr lang="en-GB" dirty="0"/>
          </a:p>
          <a:p>
            <a:r>
              <a:rPr lang="en-GB" dirty="0"/>
              <a:t>!Make sure everyone hears you!</a:t>
            </a:r>
            <a:endParaRPr lang="pl-PL" dirty="0"/>
          </a:p>
          <a:p>
            <a:endParaRPr lang="en-GB" dirty="0"/>
          </a:p>
          <a:p>
            <a:r>
              <a:rPr lang="en-GB" noProof="0" dirty="0"/>
              <a:t>Source codes and presentation itself will be available online on my </a:t>
            </a:r>
            <a:r>
              <a:rPr lang="en-GB" noProof="0" dirty="0" err="1"/>
              <a:t>github</a:t>
            </a:r>
            <a:r>
              <a:rPr lang="en-GB" noProof="0" dirty="0"/>
              <a:t> </a:t>
            </a:r>
            <a:r>
              <a:rPr lang="en-GB" noProof="0" dirty="0" smtClean="0"/>
              <a:t>account</a:t>
            </a:r>
            <a:r>
              <a:rPr lang="en-GB" baseline="0" noProof="0" dirty="0" smtClean="0"/>
              <a:t> https://github.com/l-wiewiora/TernopilDotNet </a:t>
            </a:r>
            <a:endParaRPr lang="pl-PL" noProof="0" dirty="0"/>
          </a:p>
          <a:p>
            <a:endParaRPr lang="pl-PL" dirty="0"/>
          </a:p>
          <a:p>
            <a:r>
              <a:rPr lang="en-GB" dirty="0"/>
              <a:t>!Make sure everyone hears you!</a:t>
            </a:r>
            <a:endParaRPr lang="en-GB" noProof="0" dirty="0"/>
          </a:p>
          <a:p>
            <a:endParaRPr lang="en-GB" noProof="0" dirty="0"/>
          </a:p>
        </p:txBody>
      </p:sp>
      <p:sp>
        <p:nvSpPr>
          <p:cNvPr id="4" name="Slide Number Placeholder 3"/>
          <p:cNvSpPr>
            <a:spLocks noGrp="1"/>
          </p:cNvSpPr>
          <p:nvPr>
            <p:ph type="sldNum" sz="quarter" idx="10"/>
          </p:nvPr>
        </p:nvSpPr>
        <p:spPr/>
        <p:txBody>
          <a:bodyPr/>
          <a:lstStyle/>
          <a:p>
            <a:fld id="{AE794455-02E1-4563-80AC-744F4B53B468}" type="slidenum">
              <a:rPr lang="pl-PL" smtClean="0"/>
              <a:t>2</a:t>
            </a:fld>
            <a:endParaRPr lang="pl-PL"/>
          </a:p>
        </p:txBody>
      </p:sp>
    </p:spTree>
    <p:extLst>
      <p:ext uri="{BB962C8B-B14F-4D97-AF65-F5344CB8AC3E}">
        <p14:creationId xmlns:p14="http://schemas.microsoft.com/office/powerpoint/2010/main" val="2597547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About me</a:t>
            </a:r>
          </a:p>
          <a:p>
            <a:r>
              <a:rPr lang="en-GB" noProof="0" dirty="0"/>
              <a:t>I am ….</a:t>
            </a:r>
          </a:p>
          <a:p>
            <a:r>
              <a:rPr lang="en-GB" noProof="0" dirty="0"/>
              <a:t>Software developer</a:t>
            </a:r>
          </a:p>
          <a:p>
            <a:r>
              <a:rPr lang="en-GB" noProof="0" dirty="0"/>
              <a:t>Experience</a:t>
            </a:r>
          </a:p>
          <a:p>
            <a:r>
              <a:rPr lang="en-GB" noProof="0" dirty="0"/>
              <a:t>I love hiking and sight seeing; whenever I can I try to stay away from town</a:t>
            </a:r>
          </a:p>
        </p:txBody>
      </p:sp>
      <p:sp>
        <p:nvSpPr>
          <p:cNvPr id="4" name="Slide Number Placeholder 3"/>
          <p:cNvSpPr>
            <a:spLocks noGrp="1"/>
          </p:cNvSpPr>
          <p:nvPr>
            <p:ph type="sldNum" sz="quarter" idx="10"/>
          </p:nvPr>
        </p:nvSpPr>
        <p:spPr/>
        <p:txBody>
          <a:bodyPr/>
          <a:lstStyle/>
          <a:p>
            <a:fld id="{AE794455-02E1-4563-80AC-744F4B53B468}" type="slidenum">
              <a:rPr lang="pl-PL" smtClean="0"/>
              <a:t>3</a:t>
            </a:fld>
            <a:endParaRPr lang="pl-PL"/>
          </a:p>
        </p:txBody>
      </p:sp>
    </p:spTree>
    <p:extLst>
      <p:ext uri="{BB962C8B-B14F-4D97-AF65-F5344CB8AC3E}">
        <p14:creationId xmlns:p14="http://schemas.microsoft.com/office/powerpoint/2010/main" val="1248074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Think about Docker like a really lightweight virtual machine. It creates separated environment for your applications.</a:t>
            </a:r>
            <a:endParaRPr lang="en-US" noProof="0" dirty="0"/>
          </a:p>
        </p:txBody>
      </p:sp>
      <p:sp>
        <p:nvSpPr>
          <p:cNvPr id="4" name="Slide Number Placeholder 3"/>
          <p:cNvSpPr>
            <a:spLocks noGrp="1"/>
          </p:cNvSpPr>
          <p:nvPr>
            <p:ph type="sldNum" sz="quarter" idx="10"/>
          </p:nvPr>
        </p:nvSpPr>
        <p:spPr/>
        <p:txBody>
          <a:bodyPr/>
          <a:lstStyle/>
          <a:p>
            <a:fld id="{AE794455-02E1-4563-80AC-744F4B53B468}" type="slidenum">
              <a:rPr lang="pl-PL" smtClean="0"/>
              <a:t>4</a:t>
            </a:fld>
            <a:endParaRPr lang="pl-PL"/>
          </a:p>
        </p:txBody>
      </p:sp>
    </p:spTree>
    <p:extLst>
      <p:ext uri="{BB962C8B-B14F-4D97-AF65-F5344CB8AC3E}">
        <p14:creationId xmlns:p14="http://schemas.microsoft.com/office/powerpoint/2010/main" val="151116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Docker is an open platform for developing, deploying, and running applications.</a:t>
            </a:r>
          </a:p>
          <a:p>
            <a:r>
              <a:rPr lang="en-GB" noProof="0" dirty="0"/>
              <a:t>Docker enables you to separate your applications from your </a:t>
            </a:r>
            <a:r>
              <a:rPr lang="en-GB" noProof="0" dirty="0" smtClean="0"/>
              <a:t>infrastructure.</a:t>
            </a:r>
            <a:endParaRPr lang="en-GB" noProof="0" dirty="0"/>
          </a:p>
          <a:p>
            <a:r>
              <a:rPr lang="en-GB" noProof="0" dirty="0"/>
              <a:t>Docker provides the ability to run an application in a loosely isolated environment called a container.</a:t>
            </a:r>
          </a:p>
          <a:p>
            <a:r>
              <a:rPr lang="en-GB" noProof="0" dirty="0"/>
              <a:t>Docker </a:t>
            </a:r>
            <a:r>
              <a:rPr lang="en-GB" noProof="0" dirty="0" smtClean="0"/>
              <a:t>basically packages </a:t>
            </a:r>
            <a:r>
              <a:rPr lang="en-GB" noProof="0" dirty="0"/>
              <a:t>application </a:t>
            </a:r>
            <a:r>
              <a:rPr lang="en-GB" noProof="0" dirty="0" smtClean="0"/>
              <a:t>and </a:t>
            </a:r>
            <a:r>
              <a:rPr lang="en-GB" noProof="0" dirty="0"/>
              <a:t>their dependencies together into an isolated environment, making it platform independent. It eliminates the „works on my machine” problem once and for all.</a:t>
            </a:r>
          </a:p>
          <a:p>
            <a:endParaRPr lang="en-GB" noProof="0" dirty="0"/>
          </a:p>
        </p:txBody>
      </p:sp>
      <p:sp>
        <p:nvSpPr>
          <p:cNvPr id="4" name="Slide Number Placeholder 3"/>
          <p:cNvSpPr>
            <a:spLocks noGrp="1"/>
          </p:cNvSpPr>
          <p:nvPr>
            <p:ph type="sldNum" sz="quarter" idx="10"/>
          </p:nvPr>
        </p:nvSpPr>
        <p:spPr/>
        <p:txBody>
          <a:bodyPr/>
          <a:lstStyle/>
          <a:p>
            <a:fld id="{AE794455-02E1-4563-80AC-744F4B53B468}" type="slidenum">
              <a:rPr lang="pl-PL" smtClean="0"/>
              <a:t>5</a:t>
            </a:fld>
            <a:endParaRPr lang="pl-PL"/>
          </a:p>
        </p:txBody>
      </p:sp>
    </p:spTree>
    <p:extLst>
      <p:ext uri="{BB962C8B-B14F-4D97-AF65-F5344CB8AC3E}">
        <p14:creationId xmlns:p14="http://schemas.microsoft.com/office/powerpoint/2010/main" val="2393904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noProof="0" dirty="0" smtClean="0"/>
              <a:t>Virtualization</a:t>
            </a:r>
          </a:p>
          <a:p>
            <a:pPr marL="628650" lvl="1" indent="-171450">
              <a:buFontTx/>
              <a:buChar char="-"/>
            </a:pPr>
            <a:r>
              <a:rPr lang="en-US" noProof="0" dirty="0" smtClean="0"/>
              <a:t>VM runs full operating system</a:t>
            </a:r>
          </a:p>
          <a:p>
            <a:pPr marL="628650" lvl="1" indent="-171450">
              <a:buFontTx/>
              <a:buChar char="-"/>
            </a:pPr>
            <a:r>
              <a:rPr lang="en-US" noProof="0" dirty="0" smtClean="0"/>
              <a:t>Each VM has it’s own copy of OS and each of OS usually consumes from 10GB to 30G</a:t>
            </a:r>
            <a:r>
              <a:rPr lang="en-US" baseline="0" noProof="0" dirty="0" smtClean="0"/>
              <a:t>B of disc space</a:t>
            </a:r>
            <a:endParaRPr lang="en-US" noProof="0" dirty="0" smtClean="0"/>
          </a:p>
          <a:p>
            <a:pPr marL="628650" lvl="1" indent="-171450">
              <a:buFontTx/>
              <a:buChar char="-"/>
            </a:pPr>
            <a:r>
              <a:rPr lang="en-US" dirty="0" smtClean="0"/>
              <a:t>VMs provide an environment with more resources than most applications need.</a:t>
            </a:r>
            <a:endParaRPr lang="en-US" noProof="0" dirty="0" smtClean="0"/>
          </a:p>
          <a:p>
            <a:pPr marL="171450" indent="-171450">
              <a:buFontTx/>
              <a:buChar char="-"/>
            </a:pPr>
            <a:r>
              <a:rPr lang="en-US" noProof="0" dirty="0" smtClean="0"/>
              <a:t>Docker</a:t>
            </a:r>
          </a:p>
          <a:p>
            <a:pPr marL="628650" lvl="1" indent="-171450">
              <a:buFontTx/>
              <a:buChar char="-"/>
            </a:pPr>
            <a:r>
              <a:rPr lang="en-US" noProof="0" dirty="0" smtClean="0"/>
              <a:t>Docker Containers</a:t>
            </a:r>
            <a:r>
              <a:rPr lang="en-US" baseline="0" noProof="0" dirty="0" smtClean="0"/>
              <a:t> use Kernel of the Host Operating System</a:t>
            </a:r>
          </a:p>
          <a:p>
            <a:pPr marL="628650" lvl="1" indent="-171450">
              <a:buFontTx/>
              <a:buChar char="-"/>
            </a:pPr>
            <a:r>
              <a:rPr lang="en-US" baseline="0" noProof="0" dirty="0" smtClean="0"/>
              <a:t>Each of the Containers does not need full copy of Operating System because some of the functionalities are borrowed from Host Operating System</a:t>
            </a:r>
            <a:endParaRPr lang="en-US" noProof="0" dirty="0" smtClean="0"/>
          </a:p>
          <a:p>
            <a:pPr marL="628650" lvl="1" indent="-171450">
              <a:buFontTx/>
              <a:buChar char="-"/>
            </a:pPr>
            <a:r>
              <a:rPr lang="en-US" noProof="0" dirty="0" smtClean="0"/>
              <a:t>Shared Kernel is called Container Engine</a:t>
            </a:r>
          </a:p>
          <a:p>
            <a:pPr marL="628650" lvl="1" indent="-171450">
              <a:buFontTx/>
              <a:buChar char="-"/>
            </a:pPr>
            <a:r>
              <a:rPr lang="en-US" noProof="0" dirty="0" smtClean="0"/>
              <a:t>Docker Containers are much more cost effective because</a:t>
            </a:r>
            <a:r>
              <a:rPr lang="en-US" baseline="0" noProof="0" dirty="0" smtClean="0"/>
              <a:t> you don’t need  to run or build </a:t>
            </a:r>
            <a:r>
              <a:rPr lang="en-US" noProof="0" dirty="0" smtClean="0"/>
              <a:t>entire operating system</a:t>
            </a:r>
          </a:p>
          <a:p>
            <a:pPr marL="628650" lvl="1" indent="-171450">
              <a:buFontTx/>
              <a:buChar char="-"/>
            </a:pPr>
            <a:r>
              <a:rPr lang="en-US" noProof="0" dirty="0" smtClean="0"/>
              <a:t>Containers consume less CPU, RAM, storage space then VMs, </a:t>
            </a:r>
          </a:p>
          <a:p>
            <a:pPr marL="628650" lvl="1" indent="-171450">
              <a:buFontTx/>
              <a:buChar char="-"/>
            </a:pPr>
            <a:r>
              <a:rPr lang="en-US" noProof="0" dirty="0" smtClean="0"/>
              <a:t>It’s much faster to start new Docker container then to start new VM</a:t>
            </a:r>
          </a:p>
          <a:p>
            <a:pPr marL="628650" lvl="1" indent="-171450">
              <a:buFontTx/>
              <a:buChar char="-"/>
            </a:pPr>
            <a:endParaRPr lang="en-US" noProof="0" dirty="0"/>
          </a:p>
        </p:txBody>
      </p:sp>
      <p:sp>
        <p:nvSpPr>
          <p:cNvPr id="4" name="Slide Number Placeholder 3"/>
          <p:cNvSpPr>
            <a:spLocks noGrp="1"/>
          </p:cNvSpPr>
          <p:nvPr>
            <p:ph type="sldNum" sz="quarter" idx="10"/>
          </p:nvPr>
        </p:nvSpPr>
        <p:spPr/>
        <p:txBody>
          <a:bodyPr/>
          <a:lstStyle/>
          <a:p>
            <a:fld id="{AE794455-02E1-4563-80AC-744F4B53B468}" type="slidenum">
              <a:rPr lang="pl-PL" smtClean="0"/>
              <a:t>6</a:t>
            </a:fld>
            <a:endParaRPr lang="pl-PL"/>
          </a:p>
        </p:txBody>
      </p:sp>
    </p:spTree>
    <p:extLst>
      <p:ext uri="{BB962C8B-B14F-4D97-AF65-F5344CB8AC3E}">
        <p14:creationId xmlns:p14="http://schemas.microsoft.com/office/powerpoint/2010/main" val="1635397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Why </a:t>
            </a:r>
            <a:r>
              <a:rPr lang="en-US" noProof="0" dirty="0" err="1" smtClean="0"/>
              <a:t>docker</a:t>
            </a:r>
            <a:r>
              <a:rPr lang="en-US" noProof="0" dirty="0" smtClean="0"/>
              <a:t> is </a:t>
            </a:r>
            <a:r>
              <a:rPr lang="en-US" noProof="0" smtClean="0"/>
              <a:t>good choice?</a:t>
            </a:r>
            <a:endParaRPr lang="en-US" noProof="0" dirty="0" smtClean="0"/>
          </a:p>
          <a:p>
            <a:r>
              <a:rPr lang="en-US" noProof="0" dirty="0" smtClean="0"/>
              <a:t>It’s not dependent on platform we are developing or running it.</a:t>
            </a:r>
          </a:p>
          <a:p>
            <a:r>
              <a:rPr lang="en-US" noProof="0" dirty="0" smtClean="0"/>
              <a:t>It’s perfect choice if we want to scale your application and run it on multiple servers.</a:t>
            </a:r>
          </a:p>
          <a:p>
            <a:r>
              <a:rPr lang="en-US" noProof="0" dirty="0" smtClean="0"/>
              <a:t>Containers are small and they start quickly  so for instance if our app crashes we can restore it quicker. If you need to release</a:t>
            </a:r>
            <a:r>
              <a:rPr lang="en-US" baseline="0" noProof="0" dirty="0" smtClean="0"/>
              <a:t> update of your software then again you can ensure shorter downtime</a:t>
            </a:r>
            <a:endParaRPr lang="en-US" noProof="0" dirty="0" smtClean="0"/>
          </a:p>
          <a:p>
            <a:r>
              <a:rPr lang="en-US" noProof="0" dirty="0" smtClean="0"/>
              <a:t>Smallest </a:t>
            </a:r>
            <a:r>
              <a:rPr lang="en-US" noProof="0" dirty="0" err="1" smtClean="0"/>
              <a:t>docker</a:t>
            </a:r>
            <a:r>
              <a:rPr lang="en-US" noProof="0" dirty="0" smtClean="0"/>
              <a:t> container for hosting </a:t>
            </a:r>
            <a:r>
              <a:rPr lang="en-US" noProof="0" dirty="0" err="1" smtClean="0"/>
              <a:t>.Net</a:t>
            </a:r>
            <a:r>
              <a:rPr lang="en-US" noProof="0" dirty="0" smtClean="0"/>
              <a:t> core application could have about 300mb,</a:t>
            </a:r>
          </a:p>
          <a:p>
            <a:r>
              <a:rPr lang="en-US" noProof="0" dirty="0" smtClean="0"/>
              <a:t> where usually for VM it’s few GB because we have to run whole operating system on it.</a:t>
            </a:r>
            <a:endParaRPr lang="en-US" noProof="0" dirty="0"/>
          </a:p>
        </p:txBody>
      </p:sp>
      <p:sp>
        <p:nvSpPr>
          <p:cNvPr id="4" name="Slide Number Placeholder 3"/>
          <p:cNvSpPr>
            <a:spLocks noGrp="1"/>
          </p:cNvSpPr>
          <p:nvPr>
            <p:ph type="sldNum" sz="quarter" idx="10"/>
          </p:nvPr>
        </p:nvSpPr>
        <p:spPr/>
        <p:txBody>
          <a:bodyPr/>
          <a:lstStyle/>
          <a:p>
            <a:fld id="{A5D88B9D-19D4-4335-A788-FB06B1894D2D}" type="slidenum">
              <a:rPr lang="pl-PL" smtClean="0"/>
              <a:t>7</a:t>
            </a:fld>
            <a:endParaRPr lang="pl-PL"/>
          </a:p>
        </p:txBody>
      </p:sp>
    </p:spTree>
    <p:extLst>
      <p:ext uri="{BB962C8B-B14F-4D97-AF65-F5344CB8AC3E}">
        <p14:creationId xmlns:p14="http://schemas.microsoft.com/office/powerpoint/2010/main" val="4059027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Let’s talk about what Docker really is.</a:t>
            </a:r>
          </a:p>
          <a:p>
            <a:r>
              <a:rPr lang="en-US" noProof="0" dirty="0" smtClean="0"/>
              <a:t>During this presentation I will be mentioning these 3 Docker keywords.</a:t>
            </a:r>
          </a:p>
          <a:p>
            <a:r>
              <a:rPr lang="en-US" noProof="0" dirty="0" smtClean="0"/>
              <a:t>It’s very important to understand what these 3 things are.</a:t>
            </a:r>
            <a:endParaRPr lang="en-US" noProof="0" dirty="0"/>
          </a:p>
        </p:txBody>
      </p:sp>
      <p:sp>
        <p:nvSpPr>
          <p:cNvPr id="4" name="Slide Number Placeholder 3"/>
          <p:cNvSpPr>
            <a:spLocks noGrp="1"/>
          </p:cNvSpPr>
          <p:nvPr>
            <p:ph type="sldNum" sz="quarter" idx="10"/>
          </p:nvPr>
        </p:nvSpPr>
        <p:spPr/>
        <p:txBody>
          <a:bodyPr/>
          <a:lstStyle/>
          <a:p>
            <a:fld id="{AE794455-02E1-4563-80AC-744F4B53B468}" type="slidenum">
              <a:rPr lang="pl-PL" smtClean="0"/>
              <a:t>8</a:t>
            </a:fld>
            <a:endParaRPr lang="pl-PL"/>
          </a:p>
        </p:txBody>
      </p:sp>
    </p:spTree>
    <p:extLst>
      <p:ext uri="{BB962C8B-B14F-4D97-AF65-F5344CB8AC3E}">
        <p14:creationId xmlns:p14="http://schemas.microsoft.com/office/powerpoint/2010/main" val="1022861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From the bigger picture.</a:t>
            </a:r>
          </a:p>
          <a:p>
            <a:r>
              <a:rPr lang="en-US" noProof="0" dirty="0" smtClean="0"/>
              <a:t>We use </a:t>
            </a:r>
            <a:r>
              <a:rPr lang="en-US" noProof="0" dirty="0" err="1" smtClean="0"/>
              <a:t>Dockerfile</a:t>
            </a:r>
            <a:r>
              <a:rPr lang="en-US" noProof="0" dirty="0" smtClean="0"/>
              <a:t> to </a:t>
            </a:r>
            <a:r>
              <a:rPr lang="en-US" noProof="0" dirty="0" err="1" smtClean="0"/>
              <a:t>descibe</a:t>
            </a:r>
            <a:r>
              <a:rPr lang="en-US" noProof="0" dirty="0" smtClean="0"/>
              <a:t> our </a:t>
            </a:r>
            <a:r>
              <a:rPr lang="en-US" noProof="0" dirty="0" err="1" smtClean="0"/>
              <a:t>docker</a:t>
            </a:r>
            <a:r>
              <a:rPr lang="en-US" noProof="0" dirty="0" smtClean="0"/>
              <a:t> image; what should be in that image(apps, libs tools), what should happens when is starts. So </a:t>
            </a:r>
            <a:r>
              <a:rPr lang="en-US" noProof="0" dirty="0" err="1" smtClean="0"/>
              <a:t>Dockerfile</a:t>
            </a:r>
            <a:r>
              <a:rPr lang="en-US" noProof="0" dirty="0" smtClean="0"/>
              <a:t> is just a list of instructions</a:t>
            </a:r>
            <a:r>
              <a:rPr lang="en-US" baseline="0" noProof="0" dirty="0" smtClean="0"/>
              <a:t> for building </a:t>
            </a:r>
            <a:r>
              <a:rPr lang="en-US" baseline="0" noProof="0" dirty="0" err="1" smtClean="0"/>
              <a:t>docker</a:t>
            </a:r>
            <a:r>
              <a:rPr lang="en-US" baseline="0" noProof="0" dirty="0" smtClean="0"/>
              <a:t> image.</a:t>
            </a:r>
            <a:endParaRPr lang="en-US" noProof="0" dirty="0" smtClean="0"/>
          </a:p>
          <a:p>
            <a:r>
              <a:rPr lang="en-US" noProof="0" dirty="0" smtClean="0"/>
              <a:t>I can for instance specify in </a:t>
            </a:r>
            <a:r>
              <a:rPr lang="en-US" noProof="0" dirty="0" err="1" smtClean="0"/>
              <a:t>Dockerfile</a:t>
            </a:r>
            <a:r>
              <a:rPr lang="en-US" noProof="0" dirty="0" smtClean="0"/>
              <a:t> that I would like my </a:t>
            </a:r>
            <a:r>
              <a:rPr lang="en-US" noProof="0" dirty="0" err="1" smtClean="0"/>
              <a:t>ubuntu</a:t>
            </a:r>
            <a:r>
              <a:rPr lang="en-US" noProof="0" dirty="0" smtClean="0"/>
              <a:t> image to have let’s say python and </a:t>
            </a:r>
            <a:r>
              <a:rPr lang="en-US" noProof="0" dirty="0" err="1" smtClean="0"/>
              <a:t>mysql</a:t>
            </a:r>
            <a:r>
              <a:rPr lang="en-US" noProof="0" dirty="0" smtClean="0"/>
              <a:t>  database</a:t>
            </a:r>
            <a:r>
              <a:rPr lang="en-US" baseline="0" noProof="0" dirty="0" smtClean="0"/>
              <a:t> </a:t>
            </a:r>
            <a:r>
              <a:rPr lang="en-US" noProof="0" dirty="0" smtClean="0"/>
              <a:t>available from</a:t>
            </a:r>
            <a:r>
              <a:rPr lang="en-US" baseline="0" noProof="0" dirty="0" smtClean="0"/>
              <a:t> the</a:t>
            </a:r>
            <a:r>
              <a:rPr lang="en-US" noProof="0" dirty="0" smtClean="0"/>
              <a:t> start.</a:t>
            </a:r>
          </a:p>
          <a:p>
            <a:endParaRPr lang="en-US" noProof="0" dirty="0" smtClean="0"/>
          </a:p>
          <a:p>
            <a:endParaRPr lang="en-US" noProof="0" dirty="0" smtClean="0"/>
          </a:p>
          <a:p>
            <a:r>
              <a:rPr lang="en-US" noProof="0" dirty="0" smtClean="0"/>
              <a:t>Docker image is really an executable package that contains everything needed to run our application. This is basically</a:t>
            </a:r>
            <a:r>
              <a:rPr lang="en-US" baseline="0" noProof="0" dirty="0" smtClean="0"/>
              <a:t> a template for creating a Docker Container.</a:t>
            </a:r>
          </a:p>
          <a:p>
            <a:r>
              <a:rPr lang="en-US" noProof="0" dirty="0" smtClean="0"/>
              <a:t>Usually</a:t>
            </a:r>
            <a:r>
              <a:rPr lang="en-US" baseline="0" noProof="0" dirty="0" smtClean="0"/>
              <a:t> you would have one Docker image that is running on multiple containers maybe on separate servers.</a:t>
            </a:r>
          </a:p>
          <a:p>
            <a:endParaRPr lang="en-US" noProof="0" dirty="0" smtClean="0"/>
          </a:p>
          <a:p>
            <a:endParaRPr lang="en-US" noProof="0" dirty="0" smtClean="0"/>
          </a:p>
          <a:p>
            <a:r>
              <a:rPr lang="en-US" noProof="0" dirty="0" smtClean="0"/>
              <a:t>The container is a runtime instance of an image</a:t>
            </a:r>
            <a:endParaRPr lang="en-US" noProof="0" dirty="0"/>
          </a:p>
        </p:txBody>
      </p:sp>
      <p:sp>
        <p:nvSpPr>
          <p:cNvPr id="4" name="Slide Number Placeholder 3"/>
          <p:cNvSpPr>
            <a:spLocks noGrp="1"/>
          </p:cNvSpPr>
          <p:nvPr>
            <p:ph type="sldNum" sz="quarter" idx="10"/>
          </p:nvPr>
        </p:nvSpPr>
        <p:spPr/>
        <p:txBody>
          <a:bodyPr/>
          <a:lstStyle/>
          <a:p>
            <a:fld id="{AE794455-02E1-4563-80AC-744F4B53B468}" type="slidenum">
              <a:rPr lang="pl-PL" smtClean="0"/>
              <a:t>9</a:t>
            </a:fld>
            <a:endParaRPr lang="pl-PL"/>
          </a:p>
        </p:txBody>
      </p:sp>
    </p:spTree>
    <p:extLst>
      <p:ext uri="{BB962C8B-B14F-4D97-AF65-F5344CB8AC3E}">
        <p14:creationId xmlns:p14="http://schemas.microsoft.com/office/powerpoint/2010/main" val="3327219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13ED1-673A-4AD9-8915-95582D7499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96CD78E7-2856-4683-BFF9-E741B0B400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001B5902-BC91-47FF-BB54-5BAE82A9E30E}"/>
              </a:ext>
            </a:extLst>
          </p:cNvPr>
          <p:cNvSpPr>
            <a:spLocks noGrp="1"/>
          </p:cNvSpPr>
          <p:nvPr>
            <p:ph type="dt" sz="half" idx="10"/>
          </p:nvPr>
        </p:nvSpPr>
        <p:spPr/>
        <p:txBody>
          <a:bodyPr/>
          <a:lstStyle/>
          <a:p>
            <a:fld id="{75DFD242-3DEE-465C-8687-354AF5672BD9}" type="datetimeFigureOut">
              <a:rPr lang="pl-PL" smtClean="0"/>
              <a:t>31.07.2018</a:t>
            </a:fld>
            <a:endParaRPr lang="pl-PL"/>
          </a:p>
        </p:txBody>
      </p:sp>
      <p:sp>
        <p:nvSpPr>
          <p:cNvPr id="5" name="Footer Placeholder 4">
            <a:extLst>
              <a:ext uri="{FF2B5EF4-FFF2-40B4-BE49-F238E27FC236}">
                <a16:creationId xmlns:a16="http://schemas.microsoft.com/office/drawing/2014/main" id="{651FA7E0-6033-413B-8EBC-8E1CF51BA612}"/>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0D76811A-C53B-4378-8DC3-09458A49A647}"/>
              </a:ext>
            </a:extLst>
          </p:cNvPr>
          <p:cNvSpPr>
            <a:spLocks noGrp="1"/>
          </p:cNvSpPr>
          <p:nvPr>
            <p:ph type="sldNum" sz="quarter" idx="12"/>
          </p:nvPr>
        </p:nvSpPr>
        <p:spPr/>
        <p:txBody>
          <a:bodyPr/>
          <a:lstStyle/>
          <a:p>
            <a:fld id="{0C74BDAF-8CA3-48C7-85A5-A695DC7408FD}" type="slidenum">
              <a:rPr lang="pl-PL" smtClean="0"/>
              <a:t>‹#›</a:t>
            </a:fld>
            <a:endParaRPr lang="pl-PL"/>
          </a:p>
        </p:txBody>
      </p:sp>
    </p:spTree>
    <p:extLst>
      <p:ext uri="{BB962C8B-B14F-4D97-AF65-F5344CB8AC3E}">
        <p14:creationId xmlns:p14="http://schemas.microsoft.com/office/powerpoint/2010/main" val="4061351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83124-4609-48A1-9331-B573119A4468}"/>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5D74453A-4DD0-4C36-AE14-7029772A923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7BB06401-AD06-45B3-8B61-8558C7F5948F}"/>
              </a:ext>
            </a:extLst>
          </p:cNvPr>
          <p:cNvSpPr>
            <a:spLocks noGrp="1"/>
          </p:cNvSpPr>
          <p:nvPr>
            <p:ph type="dt" sz="half" idx="10"/>
          </p:nvPr>
        </p:nvSpPr>
        <p:spPr/>
        <p:txBody>
          <a:bodyPr/>
          <a:lstStyle/>
          <a:p>
            <a:fld id="{75DFD242-3DEE-465C-8687-354AF5672BD9}" type="datetimeFigureOut">
              <a:rPr lang="pl-PL" smtClean="0"/>
              <a:t>31.07.2018</a:t>
            </a:fld>
            <a:endParaRPr lang="pl-PL"/>
          </a:p>
        </p:txBody>
      </p:sp>
      <p:sp>
        <p:nvSpPr>
          <p:cNvPr id="5" name="Footer Placeholder 4">
            <a:extLst>
              <a:ext uri="{FF2B5EF4-FFF2-40B4-BE49-F238E27FC236}">
                <a16:creationId xmlns:a16="http://schemas.microsoft.com/office/drawing/2014/main" id="{817F6AEE-7FBB-495C-97F9-98FBECEBD152}"/>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79BFCD4F-0535-4B91-A9AD-8210E12D8DCC}"/>
              </a:ext>
            </a:extLst>
          </p:cNvPr>
          <p:cNvSpPr>
            <a:spLocks noGrp="1"/>
          </p:cNvSpPr>
          <p:nvPr>
            <p:ph type="sldNum" sz="quarter" idx="12"/>
          </p:nvPr>
        </p:nvSpPr>
        <p:spPr/>
        <p:txBody>
          <a:bodyPr/>
          <a:lstStyle/>
          <a:p>
            <a:fld id="{0C74BDAF-8CA3-48C7-85A5-A695DC7408FD}" type="slidenum">
              <a:rPr lang="pl-PL" smtClean="0"/>
              <a:t>‹#›</a:t>
            </a:fld>
            <a:endParaRPr lang="pl-PL"/>
          </a:p>
        </p:txBody>
      </p:sp>
    </p:spTree>
    <p:extLst>
      <p:ext uri="{BB962C8B-B14F-4D97-AF65-F5344CB8AC3E}">
        <p14:creationId xmlns:p14="http://schemas.microsoft.com/office/powerpoint/2010/main" val="4155077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B1E71D-B770-40EF-8C78-0AB91D59BC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A7207662-808C-4D2A-9166-3122E27A9C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5B89C513-C5C7-45C9-913F-61388A43606C}"/>
              </a:ext>
            </a:extLst>
          </p:cNvPr>
          <p:cNvSpPr>
            <a:spLocks noGrp="1"/>
          </p:cNvSpPr>
          <p:nvPr>
            <p:ph type="dt" sz="half" idx="10"/>
          </p:nvPr>
        </p:nvSpPr>
        <p:spPr/>
        <p:txBody>
          <a:bodyPr/>
          <a:lstStyle/>
          <a:p>
            <a:fld id="{75DFD242-3DEE-465C-8687-354AF5672BD9}" type="datetimeFigureOut">
              <a:rPr lang="pl-PL" smtClean="0"/>
              <a:t>31.07.2018</a:t>
            </a:fld>
            <a:endParaRPr lang="pl-PL"/>
          </a:p>
        </p:txBody>
      </p:sp>
      <p:sp>
        <p:nvSpPr>
          <p:cNvPr id="5" name="Footer Placeholder 4">
            <a:extLst>
              <a:ext uri="{FF2B5EF4-FFF2-40B4-BE49-F238E27FC236}">
                <a16:creationId xmlns:a16="http://schemas.microsoft.com/office/drawing/2014/main" id="{C90D1A5A-EDF3-443A-969E-4F8CF73D43D9}"/>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4A65AA61-D656-434E-97C8-89F42BC516F2}"/>
              </a:ext>
            </a:extLst>
          </p:cNvPr>
          <p:cNvSpPr>
            <a:spLocks noGrp="1"/>
          </p:cNvSpPr>
          <p:nvPr>
            <p:ph type="sldNum" sz="quarter" idx="12"/>
          </p:nvPr>
        </p:nvSpPr>
        <p:spPr/>
        <p:txBody>
          <a:bodyPr/>
          <a:lstStyle/>
          <a:p>
            <a:fld id="{0C74BDAF-8CA3-48C7-85A5-A695DC7408FD}" type="slidenum">
              <a:rPr lang="pl-PL" smtClean="0"/>
              <a:t>‹#›</a:t>
            </a:fld>
            <a:endParaRPr lang="pl-PL"/>
          </a:p>
        </p:txBody>
      </p:sp>
    </p:spTree>
    <p:extLst>
      <p:ext uri="{BB962C8B-B14F-4D97-AF65-F5344CB8AC3E}">
        <p14:creationId xmlns:p14="http://schemas.microsoft.com/office/powerpoint/2010/main" val="3117709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B514-A60E-4A99-8E7A-BFF0C64F1063}"/>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2548524D-F65D-4D2C-9CBE-03FADE4E2C0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DA68FC36-1DD9-40C1-A6F5-94520B227BC8}"/>
              </a:ext>
            </a:extLst>
          </p:cNvPr>
          <p:cNvSpPr>
            <a:spLocks noGrp="1"/>
          </p:cNvSpPr>
          <p:nvPr>
            <p:ph type="dt" sz="half" idx="10"/>
          </p:nvPr>
        </p:nvSpPr>
        <p:spPr/>
        <p:txBody>
          <a:bodyPr/>
          <a:lstStyle/>
          <a:p>
            <a:fld id="{75DFD242-3DEE-465C-8687-354AF5672BD9}" type="datetimeFigureOut">
              <a:rPr lang="pl-PL" smtClean="0"/>
              <a:t>31.07.2018</a:t>
            </a:fld>
            <a:endParaRPr lang="pl-PL"/>
          </a:p>
        </p:txBody>
      </p:sp>
      <p:sp>
        <p:nvSpPr>
          <p:cNvPr id="5" name="Footer Placeholder 4">
            <a:extLst>
              <a:ext uri="{FF2B5EF4-FFF2-40B4-BE49-F238E27FC236}">
                <a16:creationId xmlns:a16="http://schemas.microsoft.com/office/drawing/2014/main" id="{881451F8-2ED9-44F8-B818-E357B8E3EF0D}"/>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48C31E05-9DD8-4B2F-8B00-B223F49EFAD1}"/>
              </a:ext>
            </a:extLst>
          </p:cNvPr>
          <p:cNvSpPr>
            <a:spLocks noGrp="1"/>
          </p:cNvSpPr>
          <p:nvPr>
            <p:ph type="sldNum" sz="quarter" idx="12"/>
          </p:nvPr>
        </p:nvSpPr>
        <p:spPr/>
        <p:txBody>
          <a:bodyPr/>
          <a:lstStyle/>
          <a:p>
            <a:fld id="{0C74BDAF-8CA3-48C7-85A5-A695DC7408FD}" type="slidenum">
              <a:rPr lang="pl-PL" smtClean="0"/>
              <a:t>‹#›</a:t>
            </a:fld>
            <a:endParaRPr lang="pl-PL"/>
          </a:p>
        </p:txBody>
      </p:sp>
    </p:spTree>
    <p:extLst>
      <p:ext uri="{BB962C8B-B14F-4D97-AF65-F5344CB8AC3E}">
        <p14:creationId xmlns:p14="http://schemas.microsoft.com/office/powerpoint/2010/main" val="695283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A9C1A-143D-4A98-AE53-DA802A0DDF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F1933A25-BBB7-42C7-9436-024BC10A85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44C270-2674-440B-AD0B-679C8557E8ED}"/>
              </a:ext>
            </a:extLst>
          </p:cNvPr>
          <p:cNvSpPr>
            <a:spLocks noGrp="1"/>
          </p:cNvSpPr>
          <p:nvPr>
            <p:ph type="dt" sz="half" idx="10"/>
          </p:nvPr>
        </p:nvSpPr>
        <p:spPr/>
        <p:txBody>
          <a:bodyPr/>
          <a:lstStyle/>
          <a:p>
            <a:fld id="{75DFD242-3DEE-465C-8687-354AF5672BD9}" type="datetimeFigureOut">
              <a:rPr lang="pl-PL" smtClean="0"/>
              <a:t>31.07.2018</a:t>
            </a:fld>
            <a:endParaRPr lang="pl-PL"/>
          </a:p>
        </p:txBody>
      </p:sp>
      <p:sp>
        <p:nvSpPr>
          <p:cNvPr id="5" name="Footer Placeholder 4">
            <a:extLst>
              <a:ext uri="{FF2B5EF4-FFF2-40B4-BE49-F238E27FC236}">
                <a16:creationId xmlns:a16="http://schemas.microsoft.com/office/drawing/2014/main" id="{06560D12-55CF-4E30-A266-227AC81AD24B}"/>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F76111C3-2D2A-4977-9842-15ADF4B23A5C}"/>
              </a:ext>
            </a:extLst>
          </p:cNvPr>
          <p:cNvSpPr>
            <a:spLocks noGrp="1"/>
          </p:cNvSpPr>
          <p:nvPr>
            <p:ph type="sldNum" sz="quarter" idx="12"/>
          </p:nvPr>
        </p:nvSpPr>
        <p:spPr/>
        <p:txBody>
          <a:bodyPr/>
          <a:lstStyle/>
          <a:p>
            <a:fld id="{0C74BDAF-8CA3-48C7-85A5-A695DC7408FD}" type="slidenum">
              <a:rPr lang="pl-PL" smtClean="0"/>
              <a:t>‹#›</a:t>
            </a:fld>
            <a:endParaRPr lang="pl-PL"/>
          </a:p>
        </p:txBody>
      </p:sp>
    </p:spTree>
    <p:extLst>
      <p:ext uri="{BB962C8B-B14F-4D97-AF65-F5344CB8AC3E}">
        <p14:creationId xmlns:p14="http://schemas.microsoft.com/office/powerpoint/2010/main" val="366911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D40C-B85B-4030-BD98-CFDDE6A7C75E}"/>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7AFAB5FA-8760-4ACE-A011-E066CCF2D65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66D02F45-75B7-4293-B1B3-4A02E4B5014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F052690A-13D7-40DA-A136-32CF58FA4D78}"/>
              </a:ext>
            </a:extLst>
          </p:cNvPr>
          <p:cNvSpPr>
            <a:spLocks noGrp="1"/>
          </p:cNvSpPr>
          <p:nvPr>
            <p:ph type="dt" sz="half" idx="10"/>
          </p:nvPr>
        </p:nvSpPr>
        <p:spPr/>
        <p:txBody>
          <a:bodyPr/>
          <a:lstStyle/>
          <a:p>
            <a:fld id="{75DFD242-3DEE-465C-8687-354AF5672BD9}" type="datetimeFigureOut">
              <a:rPr lang="pl-PL" smtClean="0"/>
              <a:t>31.07.2018</a:t>
            </a:fld>
            <a:endParaRPr lang="pl-PL"/>
          </a:p>
        </p:txBody>
      </p:sp>
      <p:sp>
        <p:nvSpPr>
          <p:cNvPr id="6" name="Footer Placeholder 5">
            <a:extLst>
              <a:ext uri="{FF2B5EF4-FFF2-40B4-BE49-F238E27FC236}">
                <a16:creationId xmlns:a16="http://schemas.microsoft.com/office/drawing/2014/main" id="{80AB809B-4892-418E-A186-79719D3376E9}"/>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06E61886-EEC8-4D20-BFB6-1B99F59B6204}"/>
              </a:ext>
            </a:extLst>
          </p:cNvPr>
          <p:cNvSpPr>
            <a:spLocks noGrp="1"/>
          </p:cNvSpPr>
          <p:nvPr>
            <p:ph type="sldNum" sz="quarter" idx="12"/>
          </p:nvPr>
        </p:nvSpPr>
        <p:spPr/>
        <p:txBody>
          <a:bodyPr/>
          <a:lstStyle/>
          <a:p>
            <a:fld id="{0C74BDAF-8CA3-48C7-85A5-A695DC7408FD}" type="slidenum">
              <a:rPr lang="pl-PL" smtClean="0"/>
              <a:t>‹#›</a:t>
            </a:fld>
            <a:endParaRPr lang="pl-PL"/>
          </a:p>
        </p:txBody>
      </p:sp>
    </p:spTree>
    <p:extLst>
      <p:ext uri="{BB962C8B-B14F-4D97-AF65-F5344CB8AC3E}">
        <p14:creationId xmlns:p14="http://schemas.microsoft.com/office/powerpoint/2010/main" val="3692696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09728-B6DB-4B84-B0EE-9F57469E249C}"/>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BC345E22-DB2A-49C8-B0CE-9CACFDEBD4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0A125CD-0E24-488B-8651-36D4076ABF1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11EF8BEB-4014-42D2-8ED4-8CA31BB443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3FF0059-01B6-43B7-AF56-57494AB4F51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A4055DE0-B99E-42E1-BBC0-5DD443119DB3}"/>
              </a:ext>
            </a:extLst>
          </p:cNvPr>
          <p:cNvSpPr>
            <a:spLocks noGrp="1"/>
          </p:cNvSpPr>
          <p:nvPr>
            <p:ph type="dt" sz="half" idx="10"/>
          </p:nvPr>
        </p:nvSpPr>
        <p:spPr/>
        <p:txBody>
          <a:bodyPr/>
          <a:lstStyle/>
          <a:p>
            <a:fld id="{75DFD242-3DEE-465C-8687-354AF5672BD9}" type="datetimeFigureOut">
              <a:rPr lang="pl-PL" smtClean="0"/>
              <a:t>31.07.2018</a:t>
            </a:fld>
            <a:endParaRPr lang="pl-PL"/>
          </a:p>
        </p:txBody>
      </p:sp>
      <p:sp>
        <p:nvSpPr>
          <p:cNvPr id="8" name="Footer Placeholder 7">
            <a:extLst>
              <a:ext uri="{FF2B5EF4-FFF2-40B4-BE49-F238E27FC236}">
                <a16:creationId xmlns:a16="http://schemas.microsoft.com/office/drawing/2014/main" id="{1C0E45FB-9D75-412E-B092-35376CD56D76}"/>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888D5D34-3804-4F6F-ABE7-8EB998D68370}"/>
              </a:ext>
            </a:extLst>
          </p:cNvPr>
          <p:cNvSpPr>
            <a:spLocks noGrp="1"/>
          </p:cNvSpPr>
          <p:nvPr>
            <p:ph type="sldNum" sz="quarter" idx="12"/>
          </p:nvPr>
        </p:nvSpPr>
        <p:spPr/>
        <p:txBody>
          <a:bodyPr/>
          <a:lstStyle/>
          <a:p>
            <a:fld id="{0C74BDAF-8CA3-48C7-85A5-A695DC7408FD}" type="slidenum">
              <a:rPr lang="pl-PL" smtClean="0"/>
              <a:t>‹#›</a:t>
            </a:fld>
            <a:endParaRPr lang="pl-PL"/>
          </a:p>
        </p:txBody>
      </p:sp>
    </p:spTree>
    <p:extLst>
      <p:ext uri="{BB962C8B-B14F-4D97-AF65-F5344CB8AC3E}">
        <p14:creationId xmlns:p14="http://schemas.microsoft.com/office/powerpoint/2010/main" val="3906926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CFE6-C929-423F-9FCD-9430351ABF03}"/>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FFCEBA42-F66F-4483-8597-E3D2F5E0DE63}"/>
              </a:ext>
            </a:extLst>
          </p:cNvPr>
          <p:cNvSpPr>
            <a:spLocks noGrp="1"/>
          </p:cNvSpPr>
          <p:nvPr>
            <p:ph type="dt" sz="half" idx="10"/>
          </p:nvPr>
        </p:nvSpPr>
        <p:spPr/>
        <p:txBody>
          <a:bodyPr/>
          <a:lstStyle/>
          <a:p>
            <a:fld id="{75DFD242-3DEE-465C-8687-354AF5672BD9}" type="datetimeFigureOut">
              <a:rPr lang="pl-PL" smtClean="0"/>
              <a:t>31.07.2018</a:t>
            </a:fld>
            <a:endParaRPr lang="pl-PL"/>
          </a:p>
        </p:txBody>
      </p:sp>
      <p:sp>
        <p:nvSpPr>
          <p:cNvPr id="4" name="Footer Placeholder 3">
            <a:extLst>
              <a:ext uri="{FF2B5EF4-FFF2-40B4-BE49-F238E27FC236}">
                <a16:creationId xmlns:a16="http://schemas.microsoft.com/office/drawing/2014/main" id="{88E6E2AE-4C99-487E-8D0F-A04FD5876BCF}"/>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2459800F-413D-4917-857F-B5F3BFE82B10}"/>
              </a:ext>
            </a:extLst>
          </p:cNvPr>
          <p:cNvSpPr>
            <a:spLocks noGrp="1"/>
          </p:cNvSpPr>
          <p:nvPr>
            <p:ph type="sldNum" sz="quarter" idx="12"/>
          </p:nvPr>
        </p:nvSpPr>
        <p:spPr/>
        <p:txBody>
          <a:bodyPr/>
          <a:lstStyle/>
          <a:p>
            <a:fld id="{0C74BDAF-8CA3-48C7-85A5-A695DC7408FD}" type="slidenum">
              <a:rPr lang="pl-PL" smtClean="0"/>
              <a:t>‹#›</a:t>
            </a:fld>
            <a:endParaRPr lang="pl-PL"/>
          </a:p>
        </p:txBody>
      </p:sp>
    </p:spTree>
    <p:extLst>
      <p:ext uri="{BB962C8B-B14F-4D97-AF65-F5344CB8AC3E}">
        <p14:creationId xmlns:p14="http://schemas.microsoft.com/office/powerpoint/2010/main" val="2915002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4BB30B-0ACC-4561-9BD7-ABE36113B0EB}"/>
              </a:ext>
            </a:extLst>
          </p:cNvPr>
          <p:cNvSpPr>
            <a:spLocks noGrp="1"/>
          </p:cNvSpPr>
          <p:nvPr>
            <p:ph type="dt" sz="half" idx="10"/>
          </p:nvPr>
        </p:nvSpPr>
        <p:spPr/>
        <p:txBody>
          <a:bodyPr/>
          <a:lstStyle/>
          <a:p>
            <a:fld id="{75DFD242-3DEE-465C-8687-354AF5672BD9}" type="datetimeFigureOut">
              <a:rPr lang="pl-PL" smtClean="0"/>
              <a:t>31.07.2018</a:t>
            </a:fld>
            <a:endParaRPr lang="pl-PL"/>
          </a:p>
        </p:txBody>
      </p:sp>
      <p:sp>
        <p:nvSpPr>
          <p:cNvPr id="3" name="Footer Placeholder 2">
            <a:extLst>
              <a:ext uri="{FF2B5EF4-FFF2-40B4-BE49-F238E27FC236}">
                <a16:creationId xmlns:a16="http://schemas.microsoft.com/office/drawing/2014/main" id="{9639DA6D-C59B-49ED-8F19-4ABBD358A3DC}"/>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0D785DF3-11F5-4864-A311-9A973A23955E}"/>
              </a:ext>
            </a:extLst>
          </p:cNvPr>
          <p:cNvSpPr>
            <a:spLocks noGrp="1"/>
          </p:cNvSpPr>
          <p:nvPr>
            <p:ph type="sldNum" sz="quarter" idx="12"/>
          </p:nvPr>
        </p:nvSpPr>
        <p:spPr/>
        <p:txBody>
          <a:bodyPr/>
          <a:lstStyle/>
          <a:p>
            <a:fld id="{0C74BDAF-8CA3-48C7-85A5-A695DC7408FD}" type="slidenum">
              <a:rPr lang="pl-PL" smtClean="0"/>
              <a:t>‹#›</a:t>
            </a:fld>
            <a:endParaRPr lang="pl-PL"/>
          </a:p>
        </p:txBody>
      </p:sp>
    </p:spTree>
    <p:extLst>
      <p:ext uri="{BB962C8B-B14F-4D97-AF65-F5344CB8AC3E}">
        <p14:creationId xmlns:p14="http://schemas.microsoft.com/office/powerpoint/2010/main" val="1006349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9C239-0BC2-4ACF-914E-5F16354500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B989FC0A-DC7C-49EA-A82A-8E4F1196B3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51C0FF88-C10A-4267-B332-7C28946A60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1F5C9A-57F1-4478-937C-D31D953F14AF}"/>
              </a:ext>
            </a:extLst>
          </p:cNvPr>
          <p:cNvSpPr>
            <a:spLocks noGrp="1"/>
          </p:cNvSpPr>
          <p:nvPr>
            <p:ph type="dt" sz="half" idx="10"/>
          </p:nvPr>
        </p:nvSpPr>
        <p:spPr/>
        <p:txBody>
          <a:bodyPr/>
          <a:lstStyle/>
          <a:p>
            <a:fld id="{75DFD242-3DEE-465C-8687-354AF5672BD9}" type="datetimeFigureOut">
              <a:rPr lang="pl-PL" smtClean="0"/>
              <a:t>31.07.2018</a:t>
            </a:fld>
            <a:endParaRPr lang="pl-PL"/>
          </a:p>
        </p:txBody>
      </p:sp>
      <p:sp>
        <p:nvSpPr>
          <p:cNvPr id="6" name="Footer Placeholder 5">
            <a:extLst>
              <a:ext uri="{FF2B5EF4-FFF2-40B4-BE49-F238E27FC236}">
                <a16:creationId xmlns:a16="http://schemas.microsoft.com/office/drawing/2014/main" id="{EDA5D6AF-413F-49A6-B4B9-3847D32EB6CD}"/>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D2F0A0EF-1E7E-4244-BB0E-675C19354DBE}"/>
              </a:ext>
            </a:extLst>
          </p:cNvPr>
          <p:cNvSpPr>
            <a:spLocks noGrp="1"/>
          </p:cNvSpPr>
          <p:nvPr>
            <p:ph type="sldNum" sz="quarter" idx="12"/>
          </p:nvPr>
        </p:nvSpPr>
        <p:spPr/>
        <p:txBody>
          <a:bodyPr/>
          <a:lstStyle/>
          <a:p>
            <a:fld id="{0C74BDAF-8CA3-48C7-85A5-A695DC7408FD}" type="slidenum">
              <a:rPr lang="pl-PL" smtClean="0"/>
              <a:t>‹#›</a:t>
            </a:fld>
            <a:endParaRPr lang="pl-PL"/>
          </a:p>
        </p:txBody>
      </p:sp>
    </p:spTree>
    <p:extLst>
      <p:ext uri="{BB962C8B-B14F-4D97-AF65-F5344CB8AC3E}">
        <p14:creationId xmlns:p14="http://schemas.microsoft.com/office/powerpoint/2010/main" val="44459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A57B-42AB-4BAA-9E8B-CAF756ED91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541236F1-4595-4D47-B183-355D7037B0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951A6D28-6E94-43B4-8E6F-0F72BC41C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61E5A5-F526-42D2-8CCA-5A7774F8F717}"/>
              </a:ext>
            </a:extLst>
          </p:cNvPr>
          <p:cNvSpPr>
            <a:spLocks noGrp="1"/>
          </p:cNvSpPr>
          <p:nvPr>
            <p:ph type="dt" sz="half" idx="10"/>
          </p:nvPr>
        </p:nvSpPr>
        <p:spPr/>
        <p:txBody>
          <a:bodyPr/>
          <a:lstStyle/>
          <a:p>
            <a:fld id="{75DFD242-3DEE-465C-8687-354AF5672BD9}" type="datetimeFigureOut">
              <a:rPr lang="pl-PL" smtClean="0"/>
              <a:t>31.07.2018</a:t>
            </a:fld>
            <a:endParaRPr lang="pl-PL"/>
          </a:p>
        </p:txBody>
      </p:sp>
      <p:sp>
        <p:nvSpPr>
          <p:cNvPr id="6" name="Footer Placeholder 5">
            <a:extLst>
              <a:ext uri="{FF2B5EF4-FFF2-40B4-BE49-F238E27FC236}">
                <a16:creationId xmlns:a16="http://schemas.microsoft.com/office/drawing/2014/main" id="{0BFD6663-E624-4ADD-9D99-BD9DF4E42B82}"/>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D00617D8-795F-440A-91FA-143BBBB37766}"/>
              </a:ext>
            </a:extLst>
          </p:cNvPr>
          <p:cNvSpPr>
            <a:spLocks noGrp="1"/>
          </p:cNvSpPr>
          <p:nvPr>
            <p:ph type="sldNum" sz="quarter" idx="12"/>
          </p:nvPr>
        </p:nvSpPr>
        <p:spPr/>
        <p:txBody>
          <a:bodyPr/>
          <a:lstStyle/>
          <a:p>
            <a:fld id="{0C74BDAF-8CA3-48C7-85A5-A695DC7408FD}" type="slidenum">
              <a:rPr lang="pl-PL" smtClean="0"/>
              <a:t>‹#›</a:t>
            </a:fld>
            <a:endParaRPr lang="pl-PL"/>
          </a:p>
        </p:txBody>
      </p:sp>
    </p:spTree>
    <p:extLst>
      <p:ext uri="{BB962C8B-B14F-4D97-AF65-F5344CB8AC3E}">
        <p14:creationId xmlns:p14="http://schemas.microsoft.com/office/powerpoint/2010/main" val="2999081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04F91C-E3DC-46C3-9D0C-9A0498C60F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70344A1F-B70D-454C-8541-5FFB7BFF26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0DCF9FA4-D338-43AD-8669-0E072F14E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DFD242-3DEE-465C-8687-354AF5672BD9}" type="datetimeFigureOut">
              <a:rPr lang="pl-PL" smtClean="0"/>
              <a:t>31.07.2018</a:t>
            </a:fld>
            <a:endParaRPr lang="pl-PL"/>
          </a:p>
        </p:txBody>
      </p:sp>
      <p:sp>
        <p:nvSpPr>
          <p:cNvPr id="5" name="Footer Placeholder 4">
            <a:extLst>
              <a:ext uri="{FF2B5EF4-FFF2-40B4-BE49-F238E27FC236}">
                <a16:creationId xmlns:a16="http://schemas.microsoft.com/office/drawing/2014/main" id="{65D45D43-BFF6-4F9A-AC8F-3B048F9F97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a:extLst>
              <a:ext uri="{FF2B5EF4-FFF2-40B4-BE49-F238E27FC236}">
                <a16:creationId xmlns:a16="http://schemas.microsoft.com/office/drawing/2014/main" id="{57E008E3-D4A0-440A-8AE5-5C77353254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74BDAF-8CA3-48C7-85A5-A695DC7408FD}" type="slidenum">
              <a:rPr lang="pl-PL" smtClean="0"/>
              <a:t>‹#›</a:t>
            </a:fld>
            <a:endParaRPr lang="pl-PL"/>
          </a:p>
        </p:txBody>
      </p:sp>
    </p:spTree>
    <p:extLst>
      <p:ext uri="{BB962C8B-B14F-4D97-AF65-F5344CB8AC3E}">
        <p14:creationId xmlns:p14="http://schemas.microsoft.com/office/powerpoint/2010/main" val="3767734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techradar.future-processing.com/2018&#8203;"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techradar.future-processing.com/2018&#8203;"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3AF815-0DA9-4CB4-A0AB-0A0C0F44E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6" y="0"/>
            <a:ext cx="12176887" cy="6858000"/>
          </a:xfrm>
          <a:prstGeom prst="rect">
            <a:avLst/>
          </a:prstGeom>
        </p:spPr>
      </p:pic>
    </p:spTree>
    <p:extLst>
      <p:ext uri="{BB962C8B-B14F-4D97-AF65-F5344CB8AC3E}">
        <p14:creationId xmlns:p14="http://schemas.microsoft.com/office/powerpoint/2010/main" val="3184615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B3A0-7CFC-4313-BC15-9B4CECD57F2D}"/>
              </a:ext>
            </a:extLst>
          </p:cNvPr>
          <p:cNvSpPr>
            <a:spLocks noGrp="1"/>
          </p:cNvSpPr>
          <p:nvPr>
            <p:ph type="ctrTitle"/>
          </p:nvPr>
        </p:nvSpPr>
        <p:spPr>
          <a:xfrm>
            <a:off x="221281" y="707056"/>
            <a:ext cx="4791456" cy="1364805"/>
          </a:xfrm>
        </p:spPr>
        <p:txBody>
          <a:bodyPr>
            <a:normAutofit fontScale="90000"/>
          </a:bodyPr>
          <a:lstStyle/>
          <a:p>
            <a:r>
              <a:rPr lang="en-GB" b="1" dirty="0" err="1"/>
              <a:t>Dockerfile</a:t>
            </a:r>
            <a:r>
              <a:rPr lang="en-GB" dirty="0"/>
              <a:t/>
            </a:r>
            <a:br>
              <a:rPr lang="en-GB" dirty="0"/>
            </a:br>
            <a:r>
              <a:rPr lang="en-GB" sz="4400" dirty="0"/>
              <a:t>Recipe for Docker image</a:t>
            </a:r>
            <a:endParaRPr lang="en-GB" dirty="0"/>
          </a:p>
        </p:txBody>
      </p:sp>
      <p:sp>
        <p:nvSpPr>
          <p:cNvPr id="3" name="TextBox 2">
            <a:extLst>
              <a:ext uri="{FF2B5EF4-FFF2-40B4-BE49-F238E27FC236}">
                <a16:creationId xmlns:a16="http://schemas.microsoft.com/office/drawing/2014/main" id="{7472C40D-46A4-44EE-9B9C-DA71226C6257}"/>
              </a:ext>
            </a:extLst>
          </p:cNvPr>
          <p:cNvSpPr txBox="1"/>
          <p:nvPr/>
        </p:nvSpPr>
        <p:spPr>
          <a:xfrm>
            <a:off x="1870" y="3012136"/>
            <a:ext cx="4901744" cy="3108543"/>
          </a:xfrm>
          <a:prstGeom prst="rect">
            <a:avLst/>
          </a:prstGeom>
          <a:noFill/>
        </p:spPr>
        <p:txBody>
          <a:bodyPr wrap="square" rtlCol="0">
            <a:spAutoFit/>
          </a:bodyPr>
          <a:lstStyle/>
          <a:p>
            <a:pPr marL="457200" indent="-457200">
              <a:buFont typeface="Arial" panose="020B0604020202020204" pitchFamily="34" charset="0"/>
              <a:buChar char="•"/>
            </a:pPr>
            <a:r>
              <a:rPr lang="en-GB" sz="2800" dirty="0"/>
              <a:t>Every line is a </a:t>
            </a:r>
            <a:r>
              <a:rPr lang="en-GB" sz="2800"/>
              <a:t>new intermediate image</a:t>
            </a:r>
            <a:endParaRPr lang="en-GB" sz="2800" dirty="0"/>
          </a:p>
          <a:p>
            <a:pPr marL="457200" indent="-457200">
              <a:buFont typeface="Arial" panose="020B0604020202020204" pitchFamily="34" charset="0"/>
              <a:buChar char="•"/>
            </a:pPr>
            <a:r>
              <a:rPr lang="en-GB" sz="2800" dirty="0"/>
              <a:t>Container is rebuild only starting from place where change happened</a:t>
            </a:r>
          </a:p>
          <a:p>
            <a:pPr marL="457200" indent="-457200">
              <a:buFont typeface="Arial" panose="020B0604020202020204" pitchFamily="34" charset="0"/>
              <a:buChar char="•"/>
            </a:pPr>
            <a:r>
              <a:rPr lang="en-GB" sz="2800" dirty="0"/>
              <a:t>Images are build using base images</a:t>
            </a:r>
          </a:p>
        </p:txBody>
      </p:sp>
      <p:pic>
        <p:nvPicPr>
          <p:cNvPr id="5" name="Picture 4" descr="A screenshot of a cell phone&#10;&#10;Description generated with very high confidence">
            <a:extLst>
              <a:ext uri="{FF2B5EF4-FFF2-40B4-BE49-F238E27FC236}">
                <a16:creationId xmlns:a16="http://schemas.microsoft.com/office/drawing/2014/main" id="{E501B71F-910B-4B3A-A84B-46478F110B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3614" y="1330013"/>
            <a:ext cx="7272000" cy="3677794"/>
          </a:xfrm>
          <a:prstGeom prst="rect">
            <a:avLst/>
          </a:prstGeom>
          <a:ln>
            <a:solidFill>
              <a:schemeClr val="accent1"/>
            </a:solidFill>
          </a:ln>
        </p:spPr>
      </p:pic>
    </p:spTree>
    <p:extLst>
      <p:ext uri="{BB962C8B-B14F-4D97-AF65-F5344CB8AC3E}">
        <p14:creationId xmlns:p14="http://schemas.microsoft.com/office/powerpoint/2010/main" val="502658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B3A0-7CFC-4313-BC15-9B4CECD57F2D}"/>
              </a:ext>
            </a:extLst>
          </p:cNvPr>
          <p:cNvSpPr>
            <a:spLocks noGrp="1"/>
          </p:cNvSpPr>
          <p:nvPr>
            <p:ph type="ctrTitle"/>
          </p:nvPr>
        </p:nvSpPr>
        <p:spPr>
          <a:xfrm>
            <a:off x="221281" y="707056"/>
            <a:ext cx="4791456" cy="1364805"/>
          </a:xfrm>
        </p:spPr>
        <p:txBody>
          <a:bodyPr>
            <a:normAutofit fontScale="90000"/>
          </a:bodyPr>
          <a:lstStyle/>
          <a:p>
            <a:r>
              <a:rPr lang="en-GB" b="1" dirty="0" err="1"/>
              <a:t>Dockerfile</a:t>
            </a:r>
            <a:r>
              <a:rPr lang="en-GB" dirty="0"/>
              <a:t/>
            </a:r>
            <a:br>
              <a:rPr lang="en-GB" dirty="0"/>
            </a:br>
            <a:r>
              <a:rPr lang="en-GB" sz="4400" dirty="0"/>
              <a:t>Recipe for Docker image</a:t>
            </a:r>
            <a:endParaRPr lang="en-GB" dirty="0"/>
          </a:p>
        </p:txBody>
      </p:sp>
      <p:sp>
        <p:nvSpPr>
          <p:cNvPr id="3" name="TextBox 2">
            <a:extLst>
              <a:ext uri="{FF2B5EF4-FFF2-40B4-BE49-F238E27FC236}">
                <a16:creationId xmlns:a16="http://schemas.microsoft.com/office/drawing/2014/main" id="{7472C40D-46A4-44EE-9B9C-DA71226C6257}"/>
              </a:ext>
            </a:extLst>
          </p:cNvPr>
          <p:cNvSpPr txBox="1"/>
          <p:nvPr/>
        </p:nvSpPr>
        <p:spPr>
          <a:xfrm>
            <a:off x="158651" y="2644170"/>
            <a:ext cx="4791456" cy="1569660"/>
          </a:xfrm>
          <a:prstGeom prst="rect">
            <a:avLst/>
          </a:prstGeom>
          <a:noFill/>
        </p:spPr>
        <p:txBody>
          <a:bodyPr wrap="square" rtlCol="0">
            <a:spAutoFit/>
          </a:bodyPr>
          <a:lstStyle/>
          <a:p>
            <a:r>
              <a:rPr lang="en-GB" sz="3200" i="1" dirty="0"/>
              <a:t>What if we would like to have certificate in our docker image?</a:t>
            </a:r>
            <a:endParaRPr lang="en-GB" sz="2400" i="1" dirty="0"/>
          </a:p>
        </p:txBody>
      </p:sp>
      <p:pic>
        <p:nvPicPr>
          <p:cNvPr id="5" name="Picture 4" descr="A screenshot of a cell phone&#10;&#10;Description generated with very high confidence">
            <a:extLst>
              <a:ext uri="{FF2B5EF4-FFF2-40B4-BE49-F238E27FC236}">
                <a16:creationId xmlns:a16="http://schemas.microsoft.com/office/drawing/2014/main" id="{28A3D546-58F4-4D78-B7A7-79219F091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0839" y="1277656"/>
            <a:ext cx="7272000" cy="3736357"/>
          </a:xfrm>
          <a:prstGeom prst="rect">
            <a:avLst/>
          </a:prstGeom>
          <a:ln>
            <a:solidFill>
              <a:schemeClr val="accent1"/>
            </a:solidFill>
          </a:ln>
        </p:spPr>
      </p:pic>
      <p:sp>
        <p:nvSpPr>
          <p:cNvPr id="7" name="Rectangle 6">
            <a:extLst>
              <a:ext uri="{FF2B5EF4-FFF2-40B4-BE49-F238E27FC236}">
                <a16:creationId xmlns:a16="http://schemas.microsoft.com/office/drawing/2014/main" id="{F44E95D3-62AB-414F-9B1A-50DE8886ECA5}"/>
              </a:ext>
            </a:extLst>
          </p:cNvPr>
          <p:cNvSpPr/>
          <p:nvPr/>
        </p:nvSpPr>
        <p:spPr>
          <a:xfrm>
            <a:off x="5281721" y="1910730"/>
            <a:ext cx="6891118" cy="10078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20917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B3A0-7CFC-4313-BC15-9B4CECD57F2D}"/>
              </a:ext>
            </a:extLst>
          </p:cNvPr>
          <p:cNvSpPr>
            <a:spLocks noGrp="1"/>
          </p:cNvSpPr>
          <p:nvPr>
            <p:ph type="ctrTitle"/>
          </p:nvPr>
        </p:nvSpPr>
        <p:spPr>
          <a:xfrm>
            <a:off x="221281" y="707056"/>
            <a:ext cx="4791456" cy="1364805"/>
          </a:xfrm>
        </p:spPr>
        <p:txBody>
          <a:bodyPr>
            <a:normAutofit fontScale="90000"/>
          </a:bodyPr>
          <a:lstStyle/>
          <a:p>
            <a:r>
              <a:rPr lang="en-GB" b="1" dirty="0" err="1"/>
              <a:t>Dockerfile</a:t>
            </a:r>
            <a:r>
              <a:rPr lang="en-GB" dirty="0"/>
              <a:t/>
            </a:r>
            <a:br>
              <a:rPr lang="en-GB" dirty="0"/>
            </a:br>
            <a:r>
              <a:rPr lang="en-GB" sz="4400" dirty="0"/>
              <a:t>Recipe for Docker image</a:t>
            </a:r>
            <a:endParaRPr lang="en-GB" dirty="0"/>
          </a:p>
        </p:txBody>
      </p:sp>
      <p:sp>
        <p:nvSpPr>
          <p:cNvPr id="3" name="TextBox 2">
            <a:extLst>
              <a:ext uri="{FF2B5EF4-FFF2-40B4-BE49-F238E27FC236}">
                <a16:creationId xmlns:a16="http://schemas.microsoft.com/office/drawing/2014/main" id="{7472C40D-46A4-44EE-9B9C-DA71226C6257}"/>
              </a:ext>
            </a:extLst>
          </p:cNvPr>
          <p:cNvSpPr txBox="1"/>
          <p:nvPr/>
        </p:nvSpPr>
        <p:spPr>
          <a:xfrm>
            <a:off x="239352" y="2644170"/>
            <a:ext cx="4791456" cy="1569660"/>
          </a:xfrm>
          <a:prstGeom prst="rect">
            <a:avLst/>
          </a:prstGeom>
          <a:noFill/>
        </p:spPr>
        <p:txBody>
          <a:bodyPr wrap="square" rtlCol="0">
            <a:spAutoFit/>
          </a:bodyPr>
          <a:lstStyle/>
          <a:p>
            <a:r>
              <a:rPr lang="en-GB" sz="3200" i="1" dirty="0"/>
              <a:t>What if we would like to have Python in the image as well?</a:t>
            </a:r>
            <a:endParaRPr lang="en-GB" sz="2400" i="1" dirty="0"/>
          </a:p>
        </p:txBody>
      </p:sp>
      <p:pic>
        <p:nvPicPr>
          <p:cNvPr id="5" name="Picture 4" descr="A screenshot of a cell phone&#10;&#10;Description generated with very high confidence">
            <a:extLst>
              <a:ext uri="{FF2B5EF4-FFF2-40B4-BE49-F238E27FC236}">
                <a16:creationId xmlns:a16="http://schemas.microsoft.com/office/drawing/2014/main" id="{9B0ECE39-6ADB-43AE-B5BA-7B723FE8B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0076" y="1227552"/>
            <a:ext cx="7272000" cy="4405887"/>
          </a:xfrm>
          <a:prstGeom prst="rect">
            <a:avLst/>
          </a:prstGeom>
          <a:ln>
            <a:solidFill>
              <a:schemeClr val="accent1"/>
            </a:solidFill>
          </a:ln>
        </p:spPr>
      </p:pic>
      <p:sp>
        <p:nvSpPr>
          <p:cNvPr id="7" name="Rectangle 6">
            <a:extLst>
              <a:ext uri="{FF2B5EF4-FFF2-40B4-BE49-F238E27FC236}">
                <a16:creationId xmlns:a16="http://schemas.microsoft.com/office/drawing/2014/main" id="{1D0FC636-91F1-4639-84E5-501AADF1FBAC}"/>
              </a:ext>
            </a:extLst>
          </p:cNvPr>
          <p:cNvSpPr/>
          <p:nvPr/>
        </p:nvSpPr>
        <p:spPr>
          <a:xfrm>
            <a:off x="5206564" y="2805674"/>
            <a:ext cx="6965512" cy="7767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0005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E79AEC-F750-4E66-BE27-2963846F5AB2}"/>
              </a:ext>
            </a:extLst>
          </p:cNvPr>
          <p:cNvSpPr>
            <a:spLocks noGrp="1"/>
          </p:cNvSpPr>
          <p:nvPr>
            <p:ph idx="1"/>
          </p:nvPr>
        </p:nvSpPr>
        <p:spPr>
          <a:xfrm>
            <a:off x="1013297" y="1125234"/>
            <a:ext cx="10515600" cy="4351338"/>
          </a:xfrm>
        </p:spPr>
        <p:txBody>
          <a:bodyPr>
            <a:normAutofit/>
          </a:bodyPr>
          <a:lstStyle/>
          <a:p>
            <a:pPr marL="0" indent="0">
              <a:buNone/>
            </a:pPr>
            <a:r>
              <a:rPr lang="en-GB" sz="3200" dirty="0"/>
              <a:t>Consider the following example scenario:</a:t>
            </a:r>
          </a:p>
          <a:p>
            <a:pPr marL="0" indent="0">
              <a:buNone/>
            </a:pPr>
            <a:r>
              <a:rPr lang="en-GB" sz="3200" dirty="0"/>
              <a:t>New developer/tester joins the team</a:t>
            </a:r>
          </a:p>
          <a:p>
            <a:pPr marL="0" indent="0">
              <a:buNone/>
            </a:pPr>
            <a:r>
              <a:rPr lang="en-GB" sz="3200" dirty="0"/>
              <a:t>His first task is to configure his working environment along with testing environment to execute tests and debug application</a:t>
            </a:r>
          </a:p>
          <a:p>
            <a:pPr marL="0" indent="0">
              <a:buNone/>
            </a:pPr>
            <a:r>
              <a:rPr lang="en-GB" sz="3200" dirty="0"/>
              <a:t>It’s at least day or two for each new developer to configure his PC, install all necessary dependencies just to start coding or testing</a:t>
            </a:r>
          </a:p>
        </p:txBody>
      </p:sp>
    </p:spTree>
    <p:extLst>
      <p:ext uri="{BB962C8B-B14F-4D97-AF65-F5344CB8AC3E}">
        <p14:creationId xmlns:p14="http://schemas.microsoft.com/office/powerpoint/2010/main" val="2279449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E79AEC-F750-4E66-BE27-2963846F5AB2}"/>
              </a:ext>
            </a:extLst>
          </p:cNvPr>
          <p:cNvSpPr>
            <a:spLocks noGrp="1"/>
          </p:cNvSpPr>
          <p:nvPr>
            <p:ph idx="1"/>
          </p:nvPr>
        </p:nvSpPr>
        <p:spPr>
          <a:xfrm>
            <a:off x="1" y="661480"/>
            <a:ext cx="5077838" cy="6196519"/>
          </a:xfrm>
        </p:spPr>
        <p:txBody>
          <a:bodyPr>
            <a:normAutofit/>
          </a:bodyPr>
          <a:lstStyle/>
          <a:p>
            <a:pPr marL="0" indent="0">
              <a:buNone/>
            </a:pPr>
            <a:r>
              <a:rPr lang="en-GB" dirty="0"/>
              <a:t>Consider the following example scenario:</a:t>
            </a:r>
          </a:p>
          <a:p>
            <a:pPr marL="0" indent="0">
              <a:buNone/>
            </a:pPr>
            <a:r>
              <a:rPr lang="en-GB" dirty="0"/>
              <a:t>New developer/tester joins the team</a:t>
            </a:r>
          </a:p>
          <a:p>
            <a:pPr marL="0" indent="0">
              <a:buNone/>
            </a:pPr>
            <a:r>
              <a:rPr lang="en-GB" dirty="0"/>
              <a:t>His first task is to configure his working environment along with testing environment to execute tests and debug application</a:t>
            </a:r>
          </a:p>
          <a:p>
            <a:pPr marL="0" indent="0">
              <a:buNone/>
            </a:pPr>
            <a:r>
              <a:rPr lang="en-GB" dirty="0"/>
              <a:t>It’s at least day or two for each new developer to configure his PC, install all necessary dependencies just to start coding or testing</a:t>
            </a:r>
          </a:p>
        </p:txBody>
      </p:sp>
      <p:pic>
        <p:nvPicPr>
          <p:cNvPr id="4" name="Picture 3">
            <a:extLst>
              <a:ext uri="{FF2B5EF4-FFF2-40B4-BE49-F238E27FC236}">
                <a16:creationId xmlns:a16="http://schemas.microsoft.com/office/drawing/2014/main" id="{36C9AA38-AA61-4657-A92A-30B70227A2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9719" y="0"/>
            <a:ext cx="3085200" cy="16486286"/>
          </a:xfrm>
          <a:prstGeom prst="rect">
            <a:avLst/>
          </a:prstGeom>
        </p:spPr>
      </p:pic>
      <p:pic>
        <p:nvPicPr>
          <p:cNvPr id="7" name="Picture 6">
            <a:extLst>
              <a:ext uri="{FF2B5EF4-FFF2-40B4-BE49-F238E27FC236}">
                <a16:creationId xmlns:a16="http://schemas.microsoft.com/office/drawing/2014/main" id="{D7B447E7-A612-45DB-AD3E-95BD1D8042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6800" y="-9628286"/>
            <a:ext cx="3085200" cy="16486286"/>
          </a:xfrm>
          <a:prstGeom prst="rect">
            <a:avLst/>
          </a:prstGeom>
        </p:spPr>
      </p:pic>
    </p:spTree>
    <p:extLst>
      <p:ext uri="{BB962C8B-B14F-4D97-AF65-F5344CB8AC3E}">
        <p14:creationId xmlns:p14="http://schemas.microsoft.com/office/powerpoint/2010/main" val="3166009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E79AEC-F750-4E66-BE27-2963846F5AB2}"/>
              </a:ext>
            </a:extLst>
          </p:cNvPr>
          <p:cNvSpPr>
            <a:spLocks noGrp="1"/>
          </p:cNvSpPr>
          <p:nvPr>
            <p:ph idx="1"/>
          </p:nvPr>
        </p:nvSpPr>
        <p:spPr>
          <a:xfrm>
            <a:off x="974388" y="1027958"/>
            <a:ext cx="10515600" cy="4652995"/>
          </a:xfrm>
        </p:spPr>
        <p:txBody>
          <a:bodyPr>
            <a:normAutofit/>
          </a:bodyPr>
          <a:lstStyle/>
          <a:p>
            <a:pPr marL="0" indent="0">
              <a:buNone/>
            </a:pPr>
            <a:r>
              <a:rPr lang="en-GB" sz="3200" dirty="0"/>
              <a:t>Consider the following scenario:</a:t>
            </a:r>
          </a:p>
          <a:p>
            <a:pPr marL="0" indent="0">
              <a:buNone/>
            </a:pPr>
            <a:r>
              <a:rPr lang="en-GB" sz="3200" dirty="0"/>
              <a:t>Developer writes code locally and share his work with colleagues.</a:t>
            </a:r>
          </a:p>
          <a:p>
            <a:pPr marL="0" indent="0">
              <a:buNone/>
            </a:pPr>
            <a:r>
              <a:rPr lang="en-GB" sz="3200" dirty="0"/>
              <a:t>Developer forgets to notify his team about new dependency (certificate, database, folder, hosts file) that should be installed on </a:t>
            </a:r>
            <a:r>
              <a:rPr lang="en-GB" sz="3200" dirty="0" err="1"/>
              <a:t>devs</a:t>
            </a:r>
            <a:r>
              <a:rPr lang="en-GB" sz="3200" dirty="0"/>
              <a:t> PCs.</a:t>
            </a:r>
          </a:p>
          <a:p>
            <a:pPr marL="0" indent="0">
              <a:buNone/>
            </a:pPr>
            <a:r>
              <a:rPr lang="en-GB" sz="3200" dirty="0"/>
              <a:t>Whole team is struggling to run the project wasting time to find why things stopped working, where person responsible for </a:t>
            </a:r>
            <a:r>
              <a:rPr lang="pl-PL" sz="3200" dirty="0" err="1"/>
              <a:t>that</a:t>
            </a:r>
            <a:r>
              <a:rPr lang="en-GB" sz="3200" dirty="0"/>
              <a:t> doesn’t see side effects.</a:t>
            </a:r>
          </a:p>
        </p:txBody>
      </p:sp>
    </p:spTree>
    <p:extLst>
      <p:ext uri="{BB962C8B-B14F-4D97-AF65-F5344CB8AC3E}">
        <p14:creationId xmlns:p14="http://schemas.microsoft.com/office/powerpoint/2010/main" val="1510522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E79AEC-F750-4E66-BE27-2963846F5AB2}"/>
              </a:ext>
            </a:extLst>
          </p:cNvPr>
          <p:cNvSpPr>
            <a:spLocks noGrp="1"/>
          </p:cNvSpPr>
          <p:nvPr>
            <p:ph idx="1"/>
          </p:nvPr>
        </p:nvSpPr>
        <p:spPr>
          <a:xfrm>
            <a:off x="974388" y="1027958"/>
            <a:ext cx="10515600" cy="4652995"/>
          </a:xfrm>
        </p:spPr>
        <p:txBody>
          <a:bodyPr>
            <a:normAutofit/>
          </a:bodyPr>
          <a:lstStyle/>
          <a:p>
            <a:pPr marL="0" indent="0">
              <a:buNone/>
            </a:pPr>
            <a:r>
              <a:rPr lang="en-GB" sz="3200" dirty="0"/>
              <a:t>Consider the following scenario:</a:t>
            </a:r>
          </a:p>
          <a:p>
            <a:pPr marL="0" indent="0">
              <a:buNone/>
            </a:pPr>
            <a:r>
              <a:rPr lang="en-GB" sz="3200" dirty="0"/>
              <a:t>Developer writes code locally and share his work with colleagues.</a:t>
            </a:r>
          </a:p>
          <a:p>
            <a:pPr marL="0" indent="0">
              <a:buNone/>
            </a:pPr>
            <a:r>
              <a:rPr lang="en-GB" sz="3200" dirty="0"/>
              <a:t>Developer forgets to notify his team about new dependency (certificate, database, folder, hosts file) that should be installed on </a:t>
            </a:r>
            <a:r>
              <a:rPr lang="en-GB" sz="3200" dirty="0" err="1"/>
              <a:t>devs</a:t>
            </a:r>
            <a:r>
              <a:rPr lang="en-GB" sz="3200" dirty="0"/>
              <a:t> PCs.</a:t>
            </a:r>
          </a:p>
          <a:p>
            <a:pPr marL="0" indent="0">
              <a:buNone/>
            </a:pPr>
            <a:r>
              <a:rPr lang="en-GB" sz="3200" dirty="0"/>
              <a:t>Whole team is struggling to run the project wasting time to find why things stopped working, where person responsible for </a:t>
            </a:r>
            <a:r>
              <a:rPr lang="pl-PL" sz="3200" dirty="0" err="1"/>
              <a:t>that</a:t>
            </a:r>
            <a:r>
              <a:rPr lang="en-GB" sz="3200" dirty="0"/>
              <a:t> doesn’t see side effects.</a:t>
            </a:r>
          </a:p>
        </p:txBody>
      </p:sp>
      <p:sp>
        <p:nvSpPr>
          <p:cNvPr id="4" name="Rectangle 3">
            <a:extLst>
              <a:ext uri="{FF2B5EF4-FFF2-40B4-BE49-F238E27FC236}">
                <a16:creationId xmlns:a16="http://schemas.microsoft.com/office/drawing/2014/main" id="{876526A8-D861-4DA0-9BBA-F416A18DF5A9}"/>
              </a:ext>
            </a:extLst>
          </p:cNvPr>
          <p:cNvSpPr/>
          <p:nvPr/>
        </p:nvSpPr>
        <p:spPr>
          <a:xfrm>
            <a:off x="2960705" y="2384520"/>
            <a:ext cx="5463447" cy="2215991"/>
          </a:xfrm>
          <a:prstGeom prst="rect">
            <a:avLst/>
          </a:prstGeom>
          <a:noFill/>
        </p:spPr>
        <p:txBody>
          <a:bodyPr wrap="square" lIns="91440" tIns="45720" rIns="91440" bIns="45720">
            <a:spAutoFit/>
          </a:bodyPr>
          <a:lstStyle/>
          <a:p>
            <a:pPr algn="ctr"/>
            <a:r>
              <a:rPr lang="pl-PL" sz="13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highlight>
                  <a:srgbClr val="000000"/>
                </a:highlight>
              </a:rPr>
              <a:t>DEMO</a:t>
            </a:r>
            <a:endParaRPr lang="en-GB" sz="13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highlight>
                <a:srgbClr val="000000"/>
              </a:highlight>
            </a:endParaRPr>
          </a:p>
        </p:txBody>
      </p:sp>
    </p:spTree>
    <p:extLst>
      <p:ext uri="{BB962C8B-B14F-4D97-AF65-F5344CB8AC3E}">
        <p14:creationId xmlns:p14="http://schemas.microsoft.com/office/powerpoint/2010/main" val="3954859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DFACE22-9B7E-4987-BFD8-D82F35B19B50}"/>
              </a:ext>
            </a:extLst>
          </p:cNvPr>
          <p:cNvPicPr>
            <a:picLocks noChangeAspect="1"/>
          </p:cNvPicPr>
          <p:nvPr/>
        </p:nvPicPr>
        <p:blipFill>
          <a:blip r:embed="rId3"/>
          <a:stretch>
            <a:fillRect/>
          </a:stretch>
        </p:blipFill>
        <p:spPr>
          <a:xfrm>
            <a:off x="3080616" y="0"/>
            <a:ext cx="6030765" cy="5482514"/>
          </a:xfrm>
          <a:prstGeom prst="rect">
            <a:avLst/>
          </a:prstGeom>
        </p:spPr>
      </p:pic>
      <p:sp>
        <p:nvSpPr>
          <p:cNvPr id="9" name="Content Placeholder 2">
            <a:extLst>
              <a:ext uri="{FF2B5EF4-FFF2-40B4-BE49-F238E27FC236}">
                <a16:creationId xmlns:a16="http://schemas.microsoft.com/office/drawing/2014/main" id="{F3DEAA92-4177-44CE-B7D8-D222EA4F8D4B}"/>
              </a:ext>
            </a:extLst>
          </p:cNvPr>
          <p:cNvSpPr>
            <a:spLocks noGrp="1"/>
          </p:cNvSpPr>
          <p:nvPr>
            <p:ph idx="1"/>
          </p:nvPr>
        </p:nvSpPr>
        <p:spPr>
          <a:xfrm>
            <a:off x="2230399" y="5618748"/>
            <a:ext cx="7731201" cy="1239252"/>
          </a:xfrm>
        </p:spPr>
        <p:txBody>
          <a:bodyPr>
            <a:normAutofit/>
          </a:bodyPr>
          <a:lstStyle/>
          <a:p>
            <a:pPr marL="0" indent="0" algn="ctr">
              <a:buNone/>
            </a:pPr>
            <a:r>
              <a:rPr lang="en-GB" sz="3200" dirty="0"/>
              <a:t>Technology Radar available at:</a:t>
            </a:r>
          </a:p>
          <a:p>
            <a:pPr marL="0" indent="0" algn="ctr">
              <a:buNone/>
            </a:pPr>
            <a:r>
              <a:rPr lang="en-GB" sz="3200" dirty="0">
                <a:hlinkClick r:id="rId4"/>
              </a:rPr>
              <a:t>https://techradar.future-processing.com</a:t>
            </a:r>
            <a:endParaRPr lang="en-GB" sz="3200" dirty="0"/>
          </a:p>
        </p:txBody>
      </p:sp>
    </p:spTree>
    <p:extLst>
      <p:ext uri="{BB962C8B-B14F-4D97-AF65-F5344CB8AC3E}">
        <p14:creationId xmlns:p14="http://schemas.microsoft.com/office/powerpoint/2010/main" val="535071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0DFECA-95F1-4D57-9E43-8FDF11AA008C}"/>
              </a:ext>
            </a:extLst>
          </p:cNvPr>
          <p:cNvPicPr>
            <a:picLocks noChangeAspect="1"/>
          </p:cNvPicPr>
          <p:nvPr/>
        </p:nvPicPr>
        <p:blipFill>
          <a:blip r:embed="rId3"/>
          <a:stretch>
            <a:fillRect/>
          </a:stretch>
        </p:blipFill>
        <p:spPr>
          <a:xfrm>
            <a:off x="1229933" y="-1"/>
            <a:ext cx="9732133" cy="6858001"/>
          </a:xfrm>
          <a:prstGeom prst="rect">
            <a:avLst/>
          </a:prstGeom>
        </p:spPr>
      </p:pic>
      <p:sp>
        <p:nvSpPr>
          <p:cNvPr id="9" name="Content Placeholder 2">
            <a:extLst>
              <a:ext uri="{FF2B5EF4-FFF2-40B4-BE49-F238E27FC236}">
                <a16:creationId xmlns:a16="http://schemas.microsoft.com/office/drawing/2014/main" id="{F3DEAA92-4177-44CE-B7D8-D222EA4F8D4B}"/>
              </a:ext>
            </a:extLst>
          </p:cNvPr>
          <p:cNvSpPr>
            <a:spLocks noGrp="1"/>
          </p:cNvSpPr>
          <p:nvPr>
            <p:ph idx="1"/>
          </p:nvPr>
        </p:nvSpPr>
        <p:spPr>
          <a:xfrm>
            <a:off x="5461348" y="6250488"/>
            <a:ext cx="6096000" cy="607512"/>
          </a:xfrm>
        </p:spPr>
        <p:txBody>
          <a:bodyPr>
            <a:normAutofit fontScale="85000" lnSpcReduction="10000"/>
          </a:bodyPr>
          <a:lstStyle/>
          <a:p>
            <a:pPr marL="0" indent="0" algn="ctr">
              <a:buNone/>
            </a:pPr>
            <a:r>
              <a:rPr lang="en-GB" sz="3200" dirty="0">
                <a:hlinkClick r:id="rId4"/>
              </a:rPr>
              <a:t>https://techradar.future-processing.com</a:t>
            </a:r>
            <a:endParaRPr lang="en-GB" sz="3200" dirty="0"/>
          </a:p>
        </p:txBody>
      </p:sp>
    </p:spTree>
    <p:extLst>
      <p:ext uri="{BB962C8B-B14F-4D97-AF65-F5344CB8AC3E}">
        <p14:creationId xmlns:p14="http://schemas.microsoft.com/office/powerpoint/2010/main" val="2924916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B7DC53-9020-4985-8F27-E6B41168F696}"/>
              </a:ext>
            </a:extLst>
          </p:cNvPr>
          <p:cNvSpPr txBox="1"/>
          <p:nvPr/>
        </p:nvSpPr>
        <p:spPr>
          <a:xfrm>
            <a:off x="1039906" y="1122363"/>
            <a:ext cx="2375323" cy="369332"/>
          </a:xfrm>
          <a:prstGeom prst="rect">
            <a:avLst/>
          </a:prstGeom>
          <a:noFill/>
        </p:spPr>
        <p:txBody>
          <a:bodyPr wrap="square" rtlCol="0">
            <a:spAutoFit/>
          </a:bodyPr>
          <a:lstStyle/>
          <a:p>
            <a:r>
              <a:rPr lang="pl-PL" dirty="0"/>
              <a:t>1</a:t>
            </a:r>
            <a:r>
              <a:rPr lang="en-GB" dirty="0"/>
              <a:t> </a:t>
            </a:r>
            <a:r>
              <a:rPr lang="pl-PL" dirty="0"/>
              <a:t>August</a:t>
            </a:r>
            <a:r>
              <a:rPr lang="en-GB" dirty="0"/>
              <a:t> 2018, </a:t>
            </a:r>
            <a:r>
              <a:rPr lang="en-GB" dirty="0" err="1"/>
              <a:t>Ternopil</a:t>
            </a:r>
            <a:endParaRPr lang="en-GB" dirty="0"/>
          </a:p>
        </p:txBody>
      </p:sp>
      <p:pic>
        <p:nvPicPr>
          <p:cNvPr id="8" name="Picture 7">
            <a:extLst>
              <a:ext uri="{FF2B5EF4-FFF2-40B4-BE49-F238E27FC236}">
                <a16:creationId xmlns:a16="http://schemas.microsoft.com/office/drawing/2014/main" id="{3D68570C-8270-499B-8DF9-333F10FD11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96" y="1520982"/>
            <a:ext cx="2688550" cy="312363"/>
          </a:xfrm>
          <a:prstGeom prst="rect">
            <a:avLst/>
          </a:prstGeom>
        </p:spPr>
      </p:pic>
      <p:pic>
        <p:nvPicPr>
          <p:cNvPr id="11" name="Picture 10">
            <a:extLst>
              <a:ext uri="{FF2B5EF4-FFF2-40B4-BE49-F238E27FC236}">
                <a16:creationId xmlns:a16="http://schemas.microsoft.com/office/drawing/2014/main" id="{BEBBA84A-9322-4EA2-A4F6-CF944C5E9527}"/>
              </a:ext>
            </a:extLst>
          </p:cNvPr>
          <p:cNvPicPr>
            <a:picLocks noChangeAspect="1"/>
          </p:cNvPicPr>
          <p:nvPr/>
        </p:nvPicPr>
        <p:blipFill>
          <a:blip r:embed="rId4"/>
          <a:stretch>
            <a:fillRect/>
          </a:stretch>
        </p:blipFill>
        <p:spPr>
          <a:xfrm>
            <a:off x="1524000" y="4778681"/>
            <a:ext cx="958238" cy="958238"/>
          </a:xfrm>
          <a:prstGeom prst="rect">
            <a:avLst/>
          </a:prstGeom>
        </p:spPr>
      </p:pic>
      <p:sp>
        <p:nvSpPr>
          <p:cNvPr id="12" name="TextBox 11">
            <a:extLst>
              <a:ext uri="{FF2B5EF4-FFF2-40B4-BE49-F238E27FC236}">
                <a16:creationId xmlns:a16="http://schemas.microsoft.com/office/drawing/2014/main" id="{8C3B1E17-519C-4859-8B5F-D7811F731748}"/>
              </a:ext>
            </a:extLst>
          </p:cNvPr>
          <p:cNvSpPr txBox="1"/>
          <p:nvPr/>
        </p:nvSpPr>
        <p:spPr>
          <a:xfrm>
            <a:off x="2599980" y="4996190"/>
            <a:ext cx="3778786" cy="523220"/>
          </a:xfrm>
          <a:prstGeom prst="rect">
            <a:avLst/>
          </a:prstGeom>
          <a:noFill/>
        </p:spPr>
        <p:txBody>
          <a:bodyPr wrap="square" rtlCol="0">
            <a:spAutoFit/>
          </a:bodyPr>
          <a:lstStyle/>
          <a:p>
            <a:r>
              <a:rPr lang="pl-PL" sz="2800" dirty="0"/>
              <a:t>github.com/l-</a:t>
            </a:r>
            <a:r>
              <a:rPr lang="pl-PL" sz="2800" dirty="0" err="1"/>
              <a:t>wiewiora</a:t>
            </a:r>
            <a:endParaRPr lang="pl-PL" sz="2800" dirty="0"/>
          </a:p>
        </p:txBody>
      </p:sp>
      <p:pic>
        <p:nvPicPr>
          <p:cNvPr id="13" name="Picture 12">
            <a:extLst>
              <a:ext uri="{FF2B5EF4-FFF2-40B4-BE49-F238E27FC236}">
                <a16:creationId xmlns:a16="http://schemas.microsoft.com/office/drawing/2014/main" id="{74DB5A66-35DD-40CE-B011-A919839AA1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4629" y="1095270"/>
            <a:ext cx="1835244" cy="1365320"/>
          </a:xfrm>
          <a:prstGeom prst="rect">
            <a:avLst/>
          </a:prstGeom>
        </p:spPr>
      </p:pic>
      <p:sp>
        <p:nvSpPr>
          <p:cNvPr id="10" name="Title 1">
            <a:extLst>
              <a:ext uri="{FF2B5EF4-FFF2-40B4-BE49-F238E27FC236}">
                <a16:creationId xmlns:a16="http://schemas.microsoft.com/office/drawing/2014/main" id="{F2EC554A-A381-4F35-8EDE-991F077F3BD0}"/>
              </a:ext>
            </a:extLst>
          </p:cNvPr>
          <p:cNvSpPr>
            <a:spLocks noGrp="1"/>
          </p:cNvSpPr>
          <p:nvPr>
            <p:ph type="ctrTitle"/>
          </p:nvPr>
        </p:nvSpPr>
        <p:spPr>
          <a:xfrm>
            <a:off x="1524000" y="1122362"/>
            <a:ext cx="9144000" cy="2887778"/>
          </a:xfrm>
        </p:spPr>
        <p:txBody>
          <a:bodyPr>
            <a:normAutofit/>
          </a:bodyPr>
          <a:lstStyle/>
          <a:p>
            <a:r>
              <a:rPr lang="en-GB" sz="6600" dirty="0"/>
              <a:t>Thank you</a:t>
            </a:r>
          </a:p>
        </p:txBody>
      </p:sp>
    </p:spTree>
    <p:extLst>
      <p:ext uri="{BB962C8B-B14F-4D97-AF65-F5344CB8AC3E}">
        <p14:creationId xmlns:p14="http://schemas.microsoft.com/office/powerpoint/2010/main" val="2816491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FA73C8C-F44E-4F1C-BA9D-1C5ABF272A57}"/>
              </a:ext>
            </a:extLst>
          </p:cNvPr>
          <p:cNvSpPr>
            <a:spLocks noGrp="1"/>
          </p:cNvSpPr>
          <p:nvPr>
            <p:ph type="subTitle" idx="1"/>
          </p:nvPr>
        </p:nvSpPr>
        <p:spPr>
          <a:xfrm>
            <a:off x="1524000" y="3012445"/>
            <a:ext cx="9144000" cy="1368847"/>
          </a:xfrm>
        </p:spPr>
        <p:txBody>
          <a:bodyPr>
            <a:normAutofit/>
          </a:bodyPr>
          <a:lstStyle/>
          <a:p>
            <a:r>
              <a:rPr lang="en-GB" sz="3600" dirty="0" err="1"/>
              <a:t>Dockerized</a:t>
            </a:r>
            <a:r>
              <a:rPr lang="en-GB" sz="3600" dirty="0"/>
              <a:t> </a:t>
            </a:r>
            <a:r>
              <a:rPr lang="pl-PL" sz="3600" dirty="0"/>
              <a:t>.</a:t>
            </a:r>
            <a:r>
              <a:rPr lang="en-GB" sz="3600" dirty="0"/>
              <a:t>NET web application that finally works </a:t>
            </a:r>
            <a:r>
              <a:rPr lang="en-GB" sz="3600" b="1" u="sng" dirty="0"/>
              <a:t>not </a:t>
            </a:r>
            <a:r>
              <a:rPr lang="en-GB" sz="3600" dirty="0"/>
              <a:t>only on your computer</a:t>
            </a:r>
            <a:endParaRPr lang="pl-PL" sz="3600" dirty="0"/>
          </a:p>
        </p:txBody>
      </p:sp>
      <p:sp>
        <p:nvSpPr>
          <p:cNvPr id="4" name="TextBox 3">
            <a:extLst>
              <a:ext uri="{FF2B5EF4-FFF2-40B4-BE49-F238E27FC236}">
                <a16:creationId xmlns:a16="http://schemas.microsoft.com/office/drawing/2014/main" id="{96B7DC53-9020-4985-8F27-E6B41168F696}"/>
              </a:ext>
            </a:extLst>
          </p:cNvPr>
          <p:cNvSpPr txBox="1"/>
          <p:nvPr/>
        </p:nvSpPr>
        <p:spPr>
          <a:xfrm>
            <a:off x="1039906" y="1122363"/>
            <a:ext cx="2375323" cy="369332"/>
          </a:xfrm>
          <a:prstGeom prst="rect">
            <a:avLst/>
          </a:prstGeom>
          <a:noFill/>
        </p:spPr>
        <p:txBody>
          <a:bodyPr wrap="square" rtlCol="0">
            <a:spAutoFit/>
          </a:bodyPr>
          <a:lstStyle/>
          <a:p>
            <a:r>
              <a:rPr lang="pl-PL" dirty="0"/>
              <a:t>1</a:t>
            </a:r>
            <a:r>
              <a:rPr lang="en-GB" dirty="0"/>
              <a:t> </a:t>
            </a:r>
            <a:r>
              <a:rPr lang="pl-PL" dirty="0"/>
              <a:t>August</a:t>
            </a:r>
            <a:r>
              <a:rPr lang="en-GB" dirty="0"/>
              <a:t> 2018, </a:t>
            </a:r>
            <a:r>
              <a:rPr lang="en-GB" dirty="0" err="1"/>
              <a:t>Ternopil</a:t>
            </a:r>
            <a:endParaRPr lang="en-GB" dirty="0"/>
          </a:p>
        </p:txBody>
      </p:sp>
      <p:pic>
        <p:nvPicPr>
          <p:cNvPr id="8" name="Picture 7">
            <a:extLst>
              <a:ext uri="{FF2B5EF4-FFF2-40B4-BE49-F238E27FC236}">
                <a16:creationId xmlns:a16="http://schemas.microsoft.com/office/drawing/2014/main" id="{3D68570C-8270-499B-8DF9-333F10FD11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96" y="1520982"/>
            <a:ext cx="2688550" cy="312363"/>
          </a:xfrm>
          <a:prstGeom prst="rect">
            <a:avLst/>
          </a:prstGeom>
        </p:spPr>
      </p:pic>
      <p:pic>
        <p:nvPicPr>
          <p:cNvPr id="11" name="Picture 10">
            <a:extLst>
              <a:ext uri="{FF2B5EF4-FFF2-40B4-BE49-F238E27FC236}">
                <a16:creationId xmlns:a16="http://schemas.microsoft.com/office/drawing/2014/main" id="{BEBBA84A-9322-4EA2-A4F6-CF944C5E9527}"/>
              </a:ext>
            </a:extLst>
          </p:cNvPr>
          <p:cNvPicPr>
            <a:picLocks noChangeAspect="1"/>
          </p:cNvPicPr>
          <p:nvPr/>
        </p:nvPicPr>
        <p:blipFill>
          <a:blip r:embed="rId4"/>
          <a:stretch>
            <a:fillRect/>
          </a:stretch>
        </p:blipFill>
        <p:spPr>
          <a:xfrm>
            <a:off x="1524000" y="4778681"/>
            <a:ext cx="958238" cy="958238"/>
          </a:xfrm>
          <a:prstGeom prst="rect">
            <a:avLst/>
          </a:prstGeom>
        </p:spPr>
      </p:pic>
      <p:sp>
        <p:nvSpPr>
          <p:cNvPr id="12" name="TextBox 11">
            <a:extLst>
              <a:ext uri="{FF2B5EF4-FFF2-40B4-BE49-F238E27FC236}">
                <a16:creationId xmlns:a16="http://schemas.microsoft.com/office/drawing/2014/main" id="{8C3B1E17-519C-4859-8B5F-D7811F731748}"/>
              </a:ext>
            </a:extLst>
          </p:cNvPr>
          <p:cNvSpPr txBox="1"/>
          <p:nvPr/>
        </p:nvSpPr>
        <p:spPr>
          <a:xfrm>
            <a:off x="2599980" y="4996190"/>
            <a:ext cx="3778786" cy="523220"/>
          </a:xfrm>
          <a:prstGeom prst="rect">
            <a:avLst/>
          </a:prstGeom>
          <a:noFill/>
        </p:spPr>
        <p:txBody>
          <a:bodyPr wrap="square" rtlCol="0">
            <a:spAutoFit/>
          </a:bodyPr>
          <a:lstStyle/>
          <a:p>
            <a:r>
              <a:rPr lang="pl-PL" sz="2800" dirty="0"/>
              <a:t>github.com/l-</a:t>
            </a:r>
            <a:r>
              <a:rPr lang="pl-PL" sz="2800" dirty="0" err="1"/>
              <a:t>wiewiora</a:t>
            </a:r>
            <a:endParaRPr lang="pl-PL" sz="2800" dirty="0"/>
          </a:p>
        </p:txBody>
      </p:sp>
      <p:pic>
        <p:nvPicPr>
          <p:cNvPr id="13" name="Picture 12">
            <a:extLst>
              <a:ext uri="{FF2B5EF4-FFF2-40B4-BE49-F238E27FC236}">
                <a16:creationId xmlns:a16="http://schemas.microsoft.com/office/drawing/2014/main" id="{74DB5A66-35DD-40CE-B011-A919839AA1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4629" y="1095270"/>
            <a:ext cx="1835244" cy="1365320"/>
          </a:xfrm>
          <a:prstGeom prst="rect">
            <a:avLst/>
          </a:prstGeom>
        </p:spPr>
      </p:pic>
    </p:spTree>
    <p:extLst>
      <p:ext uri="{BB962C8B-B14F-4D97-AF65-F5344CB8AC3E}">
        <p14:creationId xmlns:p14="http://schemas.microsoft.com/office/powerpoint/2010/main" val="2960891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89461-F611-4DAE-B436-09360B2776B7}"/>
              </a:ext>
            </a:extLst>
          </p:cNvPr>
          <p:cNvSpPr>
            <a:spLocks noGrp="1"/>
          </p:cNvSpPr>
          <p:nvPr>
            <p:ph type="ctrTitle"/>
          </p:nvPr>
        </p:nvSpPr>
        <p:spPr>
          <a:xfrm>
            <a:off x="5277329" y="640080"/>
            <a:ext cx="6274590" cy="1224579"/>
          </a:xfrm>
          <a:noFill/>
        </p:spPr>
        <p:txBody>
          <a:bodyPr>
            <a:normAutofit/>
          </a:bodyPr>
          <a:lstStyle/>
          <a:p>
            <a:pPr algn="l"/>
            <a:r>
              <a:rPr lang="en-GB" dirty="0"/>
              <a:t>Before we start…</a:t>
            </a:r>
          </a:p>
        </p:txBody>
      </p:sp>
      <p:sp>
        <p:nvSpPr>
          <p:cNvPr id="3" name="Subtitle 2">
            <a:extLst>
              <a:ext uri="{FF2B5EF4-FFF2-40B4-BE49-F238E27FC236}">
                <a16:creationId xmlns:a16="http://schemas.microsoft.com/office/drawing/2014/main" id="{FFA73C8C-F44E-4F1C-BA9D-1C5ABF272A57}"/>
              </a:ext>
            </a:extLst>
          </p:cNvPr>
          <p:cNvSpPr>
            <a:spLocks noGrp="1"/>
          </p:cNvSpPr>
          <p:nvPr>
            <p:ph type="subTitle" idx="1"/>
          </p:nvPr>
        </p:nvSpPr>
        <p:spPr>
          <a:xfrm>
            <a:off x="5277329" y="2617694"/>
            <a:ext cx="6274590" cy="3600226"/>
          </a:xfrm>
          <a:noFill/>
        </p:spPr>
        <p:txBody>
          <a:bodyPr>
            <a:normAutofit/>
          </a:bodyPr>
          <a:lstStyle/>
          <a:p>
            <a:pPr marL="342900" indent="-342900" algn="l">
              <a:buFont typeface="Arial" panose="020B0604020202020204" pitchFamily="34" charset="0"/>
              <a:buChar char="•"/>
            </a:pPr>
            <a:r>
              <a:rPr lang="en-GB" dirty="0"/>
              <a:t>Software Developer in </a:t>
            </a:r>
          </a:p>
          <a:p>
            <a:pPr marL="342900" indent="-342900" algn="l">
              <a:buFont typeface="Arial" panose="020B0604020202020204" pitchFamily="34" charset="0"/>
              <a:buChar char="•"/>
            </a:pPr>
            <a:r>
              <a:rPr lang="en-GB" dirty="0"/>
              <a:t>4 years of experience in .Net</a:t>
            </a:r>
          </a:p>
          <a:p>
            <a:pPr marL="342900" indent="-342900" algn="l">
              <a:buFont typeface="Arial" panose="020B0604020202020204" pitchFamily="34" charset="0"/>
              <a:buChar char="•"/>
            </a:pPr>
            <a:r>
              <a:rPr lang="en-GB" dirty="0"/>
              <a:t>IT security enthusiast</a:t>
            </a:r>
            <a:endParaRPr lang="pl-PL" dirty="0"/>
          </a:p>
          <a:p>
            <a:pPr marL="342900" indent="-342900" algn="l">
              <a:buFont typeface="Arial" panose="020B0604020202020204" pitchFamily="34" charset="0"/>
              <a:buChar char="•"/>
            </a:pPr>
            <a:r>
              <a:rPr lang="en-GB" dirty="0"/>
              <a:t>Love hiking and mountains</a:t>
            </a:r>
          </a:p>
          <a:p>
            <a:pPr marL="342900" indent="-342900" algn="l">
              <a:buFont typeface="Arial" panose="020B0604020202020204" pitchFamily="34" charset="0"/>
              <a:buChar char="•"/>
            </a:pPr>
            <a:endParaRPr lang="en-GB" dirty="0"/>
          </a:p>
          <a:p>
            <a:pPr marL="342900" indent="-342900" algn="l">
              <a:buFont typeface="Arial" panose="020B0604020202020204" pitchFamily="34" charset="0"/>
              <a:buChar char="•"/>
            </a:pPr>
            <a:endParaRPr lang="en-GB" dirty="0"/>
          </a:p>
        </p:txBody>
      </p:sp>
      <p:pic>
        <p:nvPicPr>
          <p:cNvPr id="7" name="Picture 6">
            <a:extLst>
              <a:ext uri="{FF2B5EF4-FFF2-40B4-BE49-F238E27FC236}">
                <a16:creationId xmlns:a16="http://schemas.microsoft.com/office/drawing/2014/main" id="{A2FFE28A-1E6B-4ACC-BC13-BFEC0C339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8569" y="2730773"/>
            <a:ext cx="2062709" cy="239651"/>
          </a:xfrm>
          <a:prstGeom prst="rect">
            <a:avLst/>
          </a:prstGeom>
        </p:spPr>
      </p:pic>
      <p:sp>
        <p:nvSpPr>
          <p:cNvPr id="4" name="Prostokąt 3"/>
          <p:cNvSpPr/>
          <p:nvPr/>
        </p:nvSpPr>
        <p:spPr>
          <a:xfrm>
            <a:off x="0" y="0"/>
            <a:ext cx="486382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439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B3A0-7CFC-4313-BC15-9B4CECD57F2D}"/>
              </a:ext>
            </a:extLst>
          </p:cNvPr>
          <p:cNvSpPr>
            <a:spLocks noGrp="1"/>
          </p:cNvSpPr>
          <p:nvPr>
            <p:ph type="ctrTitle"/>
          </p:nvPr>
        </p:nvSpPr>
        <p:spPr>
          <a:xfrm>
            <a:off x="1009650" y="2817812"/>
            <a:ext cx="10896600" cy="1129225"/>
          </a:xfrm>
        </p:spPr>
        <p:txBody>
          <a:bodyPr>
            <a:normAutofit/>
          </a:bodyPr>
          <a:lstStyle/>
          <a:p>
            <a:pPr algn="l"/>
            <a:r>
              <a:rPr lang="pl-PL" dirty="0"/>
              <a:t>What </a:t>
            </a:r>
            <a:r>
              <a:rPr lang="pl-PL" dirty="0" err="1"/>
              <a:t>is</a:t>
            </a:r>
            <a:r>
              <a:rPr lang="pl-PL" dirty="0"/>
              <a:t>                                          ?</a:t>
            </a:r>
          </a:p>
        </p:txBody>
      </p:sp>
      <p:pic>
        <p:nvPicPr>
          <p:cNvPr id="5" name="Picture 4">
            <a:extLst>
              <a:ext uri="{FF2B5EF4-FFF2-40B4-BE49-F238E27FC236}">
                <a16:creationId xmlns:a16="http://schemas.microsoft.com/office/drawing/2014/main" id="{E7C86BF3-F553-4663-BA2F-3F26ED6B39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6378" y="1276662"/>
            <a:ext cx="5661072" cy="4211524"/>
          </a:xfrm>
          <a:prstGeom prst="rect">
            <a:avLst/>
          </a:prstGeom>
        </p:spPr>
      </p:pic>
    </p:spTree>
    <p:extLst>
      <p:ext uri="{BB962C8B-B14F-4D97-AF65-F5344CB8AC3E}">
        <p14:creationId xmlns:p14="http://schemas.microsoft.com/office/powerpoint/2010/main" val="2896542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23ED-9FD2-49CA-9412-BC9E71365D30}"/>
              </a:ext>
            </a:extLst>
          </p:cNvPr>
          <p:cNvSpPr>
            <a:spLocks noGrp="1"/>
          </p:cNvSpPr>
          <p:nvPr>
            <p:ph type="title"/>
          </p:nvPr>
        </p:nvSpPr>
        <p:spPr/>
        <p:txBody>
          <a:bodyPr/>
          <a:lstStyle/>
          <a:p>
            <a:r>
              <a:rPr lang="en-GB" dirty="0"/>
              <a:t>What is Docker?</a:t>
            </a:r>
          </a:p>
        </p:txBody>
      </p:sp>
      <p:sp>
        <p:nvSpPr>
          <p:cNvPr id="3" name="Content Placeholder 2">
            <a:extLst>
              <a:ext uri="{FF2B5EF4-FFF2-40B4-BE49-F238E27FC236}">
                <a16:creationId xmlns:a16="http://schemas.microsoft.com/office/drawing/2014/main" id="{8C46DB9A-6C85-45D5-8965-FA243EBC9F5B}"/>
              </a:ext>
            </a:extLst>
          </p:cNvPr>
          <p:cNvSpPr>
            <a:spLocks noGrp="1"/>
          </p:cNvSpPr>
          <p:nvPr>
            <p:ph idx="1"/>
          </p:nvPr>
        </p:nvSpPr>
        <p:spPr/>
        <p:txBody>
          <a:bodyPr/>
          <a:lstStyle/>
          <a:p>
            <a:r>
              <a:rPr lang="en-GB" dirty="0"/>
              <a:t>Docker is an open platform for developing, deploying, and running applications.</a:t>
            </a:r>
          </a:p>
          <a:p>
            <a:r>
              <a:rPr lang="en-GB" dirty="0"/>
              <a:t>Docker enables you to separate your applications from your infrastructure so you can deliver software quickly.</a:t>
            </a:r>
          </a:p>
          <a:p>
            <a:r>
              <a:rPr lang="en-GB" dirty="0"/>
              <a:t>Docker provides the ability to run an application in a loosely isolated environment called a container.</a:t>
            </a:r>
          </a:p>
          <a:p>
            <a:r>
              <a:rPr lang="en-GB" dirty="0"/>
              <a:t>Docker packages application and their dependencies together into an isolated environment, making it platform independent. It eliminates the „works on my machine” problem once and for all.</a:t>
            </a:r>
          </a:p>
          <a:p>
            <a:endParaRPr lang="en-GB" dirty="0"/>
          </a:p>
        </p:txBody>
      </p:sp>
    </p:spTree>
    <p:extLst>
      <p:ext uri="{BB962C8B-B14F-4D97-AF65-F5344CB8AC3E}">
        <p14:creationId xmlns:p14="http://schemas.microsoft.com/office/powerpoint/2010/main" val="4236343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B3A0-7CFC-4313-BC15-9B4CECD57F2D}"/>
              </a:ext>
            </a:extLst>
          </p:cNvPr>
          <p:cNvSpPr>
            <a:spLocks noGrp="1"/>
          </p:cNvSpPr>
          <p:nvPr>
            <p:ph type="ctrTitle"/>
          </p:nvPr>
        </p:nvSpPr>
        <p:spPr>
          <a:xfrm>
            <a:off x="1546034" y="47589"/>
            <a:ext cx="9144000" cy="1041946"/>
          </a:xfrm>
        </p:spPr>
        <p:txBody>
          <a:bodyPr>
            <a:normAutofit/>
          </a:bodyPr>
          <a:lstStyle/>
          <a:p>
            <a:r>
              <a:rPr lang="en-GB" b="1" dirty="0"/>
              <a:t>Virtual machine </a:t>
            </a:r>
            <a:r>
              <a:rPr lang="en-GB" dirty="0"/>
              <a:t>VS</a:t>
            </a:r>
            <a:r>
              <a:rPr lang="en-GB" b="1" dirty="0"/>
              <a:t> Container</a:t>
            </a:r>
          </a:p>
        </p:txBody>
      </p:sp>
      <p:sp>
        <p:nvSpPr>
          <p:cNvPr id="3" name="Rectangle: Rounded Corners 2">
            <a:extLst>
              <a:ext uri="{FF2B5EF4-FFF2-40B4-BE49-F238E27FC236}">
                <a16:creationId xmlns:a16="http://schemas.microsoft.com/office/drawing/2014/main" id="{E5CA75FD-DD69-478F-A3AF-C1FCA5F46B78}"/>
              </a:ext>
            </a:extLst>
          </p:cNvPr>
          <p:cNvSpPr/>
          <p:nvPr/>
        </p:nvSpPr>
        <p:spPr>
          <a:xfrm>
            <a:off x="686718" y="5426497"/>
            <a:ext cx="4247232" cy="1211855"/>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Rounded Corners 12">
            <a:extLst>
              <a:ext uri="{FF2B5EF4-FFF2-40B4-BE49-F238E27FC236}">
                <a16:creationId xmlns:a16="http://schemas.microsoft.com/office/drawing/2014/main" id="{EB8BA7E4-89BE-43D9-AD75-7C3D7468C714}"/>
              </a:ext>
            </a:extLst>
          </p:cNvPr>
          <p:cNvSpPr/>
          <p:nvPr/>
        </p:nvSpPr>
        <p:spPr>
          <a:xfrm>
            <a:off x="699570" y="4973427"/>
            <a:ext cx="4248000" cy="388346"/>
          </a:xfrm>
          <a:prstGeom prst="roundRect">
            <a:avLst/>
          </a:prstGeom>
          <a:solidFill>
            <a:srgbClr val="3A68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t>Host OS</a:t>
            </a:r>
            <a:endParaRPr lang="en-GB" b="1" dirty="0"/>
          </a:p>
        </p:txBody>
      </p:sp>
      <p:sp>
        <p:nvSpPr>
          <p:cNvPr id="14" name="Rectangle: Rounded Corners 13">
            <a:extLst>
              <a:ext uri="{FF2B5EF4-FFF2-40B4-BE49-F238E27FC236}">
                <a16:creationId xmlns:a16="http://schemas.microsoft.com/office/drawing/2014/main" id="{F0C76D74-F30D-43EC-A66A-14EDDF562F1B}"/>
              </a:ext>
            </a:extLst>
          </p:cNvPr>
          <p:cNvSpPr/>
          <p:nvPr/>
        </p:nvSpPr>
        <p:spPr>
          <a:xfrm>
            <a:off x="699570" y="4497869"/>
            <a:ext cx="4248000" cy="388800"/>
          </a:xfrm>
          <a:prstGeom prst="roundRect">
            <a:avLst/>
          </a:prstGeom>
          <a:solidFill>
            <a:srgbClr val="618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Hypervisor</a:t>
            </a:r>
          </a:p>
        </p:txBody>
      </p:sp>
      <p:pic>
        <p:nvPicPr>
          <p:cNvPr id="16" name="Graphic 15" descr="Computer">
            <a:extLst>
              <a:ext uri="{FF2B5EF4-FFF2-40B4-BE49-F238E27FC236}">
                <a16:creationId xmlns:a16="http://schemas.microsoft.com/office/drawing/2014/main" id="{3481D783-2670-4CF3-B052-08C0D63C9EEF}"/>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089240" y="5743513"/>
            <a:ext cx="914400" cy="914400"/>
          </a:xfrm>
          <a:prstGeom prst="rect">
            <a:avLst/>
          </a:prstGeom>
        </p:spPr>
      </p:pic>
      <p:pic>
        <p:nvPicPr>
          <p:cNvPr id="20" name="Picture 19">
            <a:extLst>
              <a:ext uri="{FF2B5EF4-FFF2-40B4-BE49-F238E27FC236}">
                <a16:creationId xmlns:a16="http://schemas.microsoft.com/office/drawing/2014/main" id="{65C051EC-AEE9-48C3-BB72-4D72E7AC26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7775" y="5779849"/>
            <a:ext cx="858503" cy="858503"/>
          </a:xfrm>
          <a:prstGeom prst="rect">
            <a:avLst/>
          </a:prstGeom>
        </p:spPr>
      </p:pic>
      <p:pic>
        <p:nvPicPr>
          <p:cNvPr id="22" name="Picture 21">
            <a:extLst>
              <a:ext uri="{FF2B5EF4-FFF2-40B4-BE49-F238E27FC236}">
                <a16:creationId xmlns:a16="http://schemas.microsoft.com/office/drawing/2014/main" id="{7E57F334-6D11-48FD-93F1-AD0C19B5AC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1477" y="5743513"/>
            <a:ext cx="881917" cy="881917"/>
          </a:xfrm>
          <a:prstGeom prst="rect">
            <a:avLst/>
          </a:prstGeom>
        </p:spPr>
      </p:pic>
      <p:sp>
        <p:nvSpPr>
          <p:cNvPr id="23" name="Rectangle: Rounded Corners 22">
            <a:extLst>
              <a:ext uri="{FF2B5EF4-FFF2-40B4-BE49-F238E27FC236}">
                <a16:creationId xmlns:a16="http://schemas.microsoft.com/office/drawing/2014/main" id="{74B38C24-2F67-4258-AD88-076D96C4341D}"/>
              </a:ext>
            </a:extLst>
          </p:cNvPr>
          <p:cNvSpPr/>
          <p:nvPr/>
        </p:nvSpPr>
        <p:spPr>
          <a:xfrm>
            <a:off x="699570" y="2191684"/>
            <a:ext cx="1260000" cy="220841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7CF5CF1B-FF33-44E0-9A62-ABC9B782963A}"/>
              </a:ext>
            </a:extLst>
          </p:cNvPr>
          <p:cNvSpPr/>
          <p:nvPr/>
        </p:nvSpPr>
        <p:spPr>
          <a:xfrm>
            <a:off x="787246" y="3223123"/>
            <a:ext cx="1102094" cy="1046603"/>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Guest OS</a:t>
            </a:r>
          </a:p>
        </p:txBody>
      </p:sp>
      <p:sp>
        <p:nvSpPr>
          <p:cNvPr id="27" name="Rectangle 26">
            <a:extLst>
              <a:ext uri="{FF2B5EF4-FFF2-40B4-BE49-F238E27FC236}">
                <a16:creationId xmlns:a16="http://schemas.microsoft.com/office/drawing/2014/main" id="{F623C6A0-DEE7-41FA-BBDD-972EA6E8D2BE}"/>
              </a:ext>
            </a:extLst>
          </p:cNvPr>
          <p:cNvSpPr/>
          <p:nvPr/>
        </p:nvSpPr>
        <p:spPr>
          <a:xfrm>
            <a:off x="787245" y="2738381"/>
            <a:ext cx="1102095" cy="396000"/>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err="1"/>
              <a:t>Bins</a:t>
            </a:r>
            <a:r>
              <a:rPr lang="pl-PL" b="1" dirty="0"/>
              <a:t>/</a:t>
            </a:r>
            <a:r>
              <a:rPr lang="pl-PL" b="1" dirty="0" err="1"/>
              <a:t>Libs</a:t>
            </a:r>
            <a:endParaRPr lang="en-GB" b="1" dirty="0"/>
          </a:p>
        </p:txBody>
      </p:sp>
      <p:sp>
        <p:nvSpPr>
          <p:cNvPr id="28" name="Rectangle 27">
            <a:extLst>
              <a:ext uri="{FF2B5EF4-FFF2-40B4-BE49-F238E27FC236}">
                <a16:creationId xmlns:a16="http://schemas.microsoft.com/office/drawing/2014/main" id="{3F7608AC-D784-42A8-A20A-C98CAC9AA98C}"/>
              </a:ext>
            </a:extLst>
          </p:cNvPr>
          <p:cNvSpPr/>
          <p:nvPr/>
        </p:nvSpPr>
        <p:spPr>
          <a:xfrm>
            <a:off x="787246" y="2275674"/>
            <a:ext cx="1102094" cy="396000"/>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err="1"/>
              <a:t>App</a:t>
            </a:r>
            <a:r>
              <a:rPr lang="pl-PL" b="1" dirty="0"/>
              <a:t> 1</a:t>
            </a:r>
            <a:endParaRPr lang="en-GB" b="1" dirty="0"/>
          </a:p>
        </p:txBody>
      </p:sp>
      <p:sp>
        <p:nvSpPr>
          <p:cNvPr id="29" name="Rectangle: Rounded Corners 28">
            <a:extLst>
              <a:ext uri="{FF2B5EF4-FFF2-40B4-BE49-F238E27FC236}">
                <a16:creationId xmlns:a16="http://schemas.microsoft.com/office/drawing/2014/main" id="{566DDABC-60C1-4095-BFDC-1444A6750078}"/>
              </a:ext>
            </a:extLst>
          </p:cNvPr>
          <p:cNvSpPr/>
          <p:nvPr/>
        </p:nvSpPr>
        <p:spPr>
          <a:xfrm>
            <a:off x="2154946" y="2210046"/>
            <a:ext cx="1260000" cy="220841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9D2714BD-1627-4D8F-A65C-87938DE71F1D}"/>
              </a:ext>
            </a:extLst>
          </p:cNvPr>
          <p:cNvSpPr/>
          <p:nvPr/>
        </p:nvSpPr>
        <p:spPr>
          <a:xfrm>
            <a:off x="2242622" y="3241485"/>
            <a:ext cx="1101600" cy="1046603"/>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Guest OS</a:t>
            </a:r>
          </a:p>
        </p:txBody>
      </p:sp>
      <p:sp>
        <p:nvSpPr>
          <p:cNvPr id="31" name="Rectangle 30">
            <a:extLst>
              <a:ext uri="{FF2B5EF4-FFF2-40B4-BE49-F238E27FC236}">
                <a16:creationId xmlns:a16="http://schemas.microsoft.com/office/drawing/2014/main" id="{886D0B92-D81D-4CCF-B457-608ED5C045F9}"/>
              </a:ext>
            </a:extLst>
          </p:cNvPr>
          <p:cNvSpPr/>
          <p:nvPr/>
        </p:nvSpPr>
        <p:spPr>
          <a:xfrm>
            <a:off x="2242621" y="2756743"/>
            <a:ext cx="1101600" cy="396000"/>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err="1"/>
              <a:t>Bins</a:t>
            </a:r>
            <a:r>
              <a:rPr lang="pl-PL" b="1" dirty="0"/>
              <a:t>/</a:t>
            </a:r>
            <a:r>
              <a:rPr lang="pl-PL" b="1" dirty="0" err="1"/>
              <a:t>Libs</a:t>
            </a:r>
            <a:endParaRPr lang="en-GB" b="1" dirty="0"/>
          </a:p>
        </p:txBody>
      </p:sp>
      <p:sp>
        <p:nvSpPr>
          <p:cNvPr id="32" name="Rectangle 31">
            <a:extLst>
              <a:ext uri="{FF2B5EF4-FFF2-40B4-BE49-F238E27FC236}">
                <a16:creationId xmlns:a16="http://schemas.microsoft.com/office/drawing/2014/main" id="{31E12DC5-BCF1-4B92-BBC8-D5EC4E0EAF10}"/>
              </a:ext>
            </a:extLst>
          </p:cNvPr>
          <p:cNvSpPr/>
          <p:nvPr/>
        </p:nvSpPr>
        <p:spPr>
          <a:xfrm>
            <a:off x="2242622" y="2294036"/>
            <a:ext cx="1101600" cy="396000"/>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err="1"/>
              <a:t>App</a:t>
            </a:r>
            <a:r>
              <a:rPr lang="pl-PL" b="1" dirty="0"/>
              <a:t> 2</a:t>
            </a:r>
            <a:endParaRPr lang="en-GB" b="1" dirty="0"/>
          </a:p>
        </p:txBody>
      </p:sp>
      <p:sp>
        <p:nvSpPr>
          <p:cNvPr id="33" name="Rectangle: Rounded Corners 32">
            <a:extLst>
              <a:ext uri="{FF2B5EF4-FFF2-40B4-BE49-F238E27FC236}">
                <a16:creationId xmlns:a16="http://schemas.microsoft.com/office/drawing/2014/main" id="{03B95319-AD38-4E0B-A931-10F3549C3B1A}"/>
              </a:ext>
            </a:extLst>
          </p:cNvPr>
          <p:cNvSpPr/>
          <p:nvPr/>
        </p:nvSpPr>
        <p:spPr>
          <a:xfrm>
            <a:off x="3613772" y="2211888"/>
            <a:ext cx="1260000" cy="220841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A35B3BB6-2FA3-4ACB-AFA2-EA481C87CB60}"/>
              </a:ext>
            </a:extLst>
          </p:cNvPr>
          <p:cNvSpPr/>
          <p:nvPr/>
        </p:nvSpPr>
        <p:spPr>
          <a:xfrm>
            <a:off x="3701448" y="3243327"/>
            <a:ext cx="1101600" cy="1046603"/>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Guest OS</a:t>
            </a:r>
          </a:p>
        </p:txBody>
      </p:sp>
      <p:sp>
        <p:nvSpPr>
          <p:cNvPr id="35" name="Rectangle 34">
            <a:extLst>
              <a:ext uri="{FF2B5EF4-FFF2-40B4-BE49-F238E27FC236}">
                <a16:creationId xmlns:a16="http://schemas.microsoft.com/office/drawing/2014/main" id="{56F74CBF-5350-4CB4-98CA-7292E6B59E3E}"/>
              </a:ext>
            </a:extLst>
          </p:cNvPr>
          <p:cNvSpPr/>
          <p:nvPr/>
        </p:nvSpPr>
        <p:spPr>
          <a:xfrm>
            <a:off x="3701446" y="2758585"/>
            <a:ext cx="1101600" cy="396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err="1"/>
              <a:t>Bins</a:t>
            </a:r>
            <a:r>
              <a:rPr lang="pl-PL" b="1" dirty="0"/>
              <a:t>/</a:t>
            </a:r>
            <a:r>
              <a:rPr lang="pl-PL" b="1" dirty="0" err="1"/>
              <a:t>Libs</a:t>
            </a:r>
            <a:endParaRPr lang="en-GB" b="1" dirty="0"/>
          </a:p>
        </p:txBody>
      </p:sp>
      <p:sp>
        <p:nvSpPr>
          <p:cNvPr id="36" name="Rectangle 35">
            <a:extLst>
              <a:ext uri="{FF2B5EF4-FFF2-40B4-BE49-F238E27FC236}">
                <a16:creationId xmlns:a16="http://schemas.microsoft.com/office/drawing/2014/main" id="{46A902CC-6107-40B4-863C-65AC2A9FFE1F}"/>
              </a:ext>
            </a:extLst>
          </p:cNvPr>
          <p:cNvSpPr/>
          <p:nvPr/>
        </p:nvSpPr>
        <p:spPr>
          <a:xfrm>
            <a:off x="3701448" y="2295878"/>
            <a:ext cx="1101600" cy="396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err="1"/>
              <a:t>App</a:t>
            </a:r>
            <a:r>
              <a:rPr lang="pl-PL" b="1" dirty="0"/>
              <a:t> 3</a:t>
            </a:r>
            <a:endParaRPr lang="en-GB" b="1" dirty="0"/>
          </a:p>
        </p:txBody>
      </p:sp>
      <p:sp>
        <p:nvSpPr>
          <p:cNvPr id="37" name="TextBox 36">
            <a:extLst>
              <a:ext uri="{FF2B5EF4-FFF2-40B4-BE49-F238E27FC236}">
                <a16:creationId xmlns:a16="http://schemas.microsoft.com/office/drawing/2014/main" id="{8634DD93-9B22-4F94-A9C8-A956E6A52923}"/>
              </a:ext>
            </a:extLst>
          </p:cNvPr>
          <p:cNvSpPr txBox="1"/>
          <p:nvPr/>
        </p:nvSpPr>
        <p:spPr>
          <a:xfrm>
            <a:off x="2007586" y="5515458"/>
            <a:ext cx="1638417" cy="369332"/>
          </a:xfrm>
          <a:prstGeom prst="rect">
            <a:avLst/>
          </a:prstGeom>
          <a:noFill/>
        </p:spPr>
        <p:txBody>
          <a:bodyPr wrap="square" rtlCol="0">
            <a:spAutoFit/>
          </a:bodyPr>
          <a:lstStyle/>
          <a:p>
            <a:r>
              <a:rPr lang="en-GB" b="1" dirty="0">
                <a:solidFill>
                  <a:schemeClr val="bg1"/>
                </a:solidFill>
              </a:rPr>
              <a:t>Infrastructure</a:t>
            </a:r>
          </a:p>
        </p:txBody>
      </p:sp>
      <p:sp>
        <p:nvSpPr>
          <p:cNvPr id="38" name="TextBox 37">
            <a:extLst>
              <a:ext uri="{FF2B5EF4-FFF2-40B4-BE49-F238E27FC236}">
                <a16:creationId xmlns:a16="http://schemas.microsoft.com/office/drawing/2014/main" id="{970DEE8F-72EE-4E16-89DA-450CEAE8D781}"/>
              </a:ext>
            </a:extLst>
          </p:cNvPr>
          <p:cNvSpPr txBox="1"/>
          <p:nvPr/>
        </p:nvSpPr>
        <p:spPr>
          <a:xfrm>
            <a:off x="1025745" y="1176526"/>
            <a:ext cx="3569178" cy="954107"/>
          </a:xfrm>
          <a:prstGeom prst="rect">
            <a:avLst/>
          </a:prstGeom>
          <a:noFill/>
        </p:spPr>
        <p:txBody>
          <a:bodyPr wrap="square" rtlCol="0">
            <a:spAutoFit/>
          </a:bodyPr>
          <a:lstStyle/>
          <a:p>
            <a:pPr algn="ctr"/>
            <a:r>
              <a:rPr lang="en-GB" sz="2800" b="1" dirty="0"/>
              <a:t>Hypervisor-based Virtualization</a:t>
            </a:r>
          </a:p>
        </p:txBody>
      </p:sp>
      <p:sp>
        <p:nvSpPr>
          <p:cNvPr id="57" name="Rectangle: Rounded Corners 56">
            <a:extLst>
              <a:ext uri="{FF2B5EF4-FFF2-40B4-BE49-F238E27FC236}">
                <a16:creationId xmlns:a16="http://schemas.microsoft.com/office/drawing/2014/main" id="{6BB69BF2-D6F8-4516-9EC3-0B91495DEB57}"/>
              </a:ext>
            </a:extLst>
          </p:cNvPr>
          <p:cNvSpPr/>
          <p:nvPr/>
        </p:nvSpPr>
        <p:spPr>
          <a:xfrm>
            <a:off x="7163718" y="5390466"/>
            <a:ext cx="4247232" cy="1211855"/>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8" name="Rectangle: Rounded Corners 57">
            <a:extLst>
              <a:ext uri="{FF2B5EF4-FFF2-40B4-BE49-F238E27FC236}">
                <a16:creationId xmlns:a16="http://schemas.microsoft.com/office/drawing/2014/main" id="{54A428F5-99B5-4F20-AC38-2DE90B83599B}"/>
              </a:ext>
            </a:extLst>
          </p:cNvPr>
          <p:cNvSpPr/>
          <p:nvPr/>
        </p:nvSpPr>
        <p:spPr>
          <a:xfrm>
            <a:off x="7176570" y="4937396"/>
            <a:ext cx="4248000" cy="388346"/>
          </a:xfrm>
          <a:prstGeom prst="roundRect">
            <a:avLst/>
          </a:prstGeom>
          <a:solidFill>
            <a:srgbClr val="3A68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t>Host OS</a:t>
            </a:r>
            <a:endParaRPr lang="en-GB" b="1" dirty="0"/>
          </a:p>
        </p:txBody>
      </p:sp>
      <p:sp>
        <p:nvSpPr>
          <p:cNvPr id="59" name="Rectangle: Rounded Corners 58">
            <a:extLst>
              <a:ext uri="{FF2B5EF4-FFF2-40B4-BE49-F238E27FC236}">
                <a16:creationId xmlns:a16="http://schemas.microsoft.com/office/drawing/2014/main" id="{74D6BF0A-5771-448F-9C75-816D81F3FC3C}"/>
              </a:ext>
            </a:extLst>
          </p:cNvPr>
          <p:cNvSpPr/>
          <p:nvPr/>
        </p:nvSpPr>
        <p:spPr>
          <a:xfrm>
            <a:off x="7176570" y="4461838"/>
            <a:ext cx="4248000" cy="3888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Container Engine</a:t>
            </a:r>
          </a:p>
        </p:txBody>
      </p:sp>
      <p:pic>
        <p:nvPicPr>
          <p:cNvPr id="60" name="Graphic 59" descr="Computer">
            <a:extLst>
              <a:ext uri="{FF2B5EF4-FFF2-40B4-BE49-F238E27FC236}">
                <a16:creationId xmlns:a16="http://schemas.microsoft.com/office/drawing/2014/main" id="{DD99C625-DE71-423A-8E7E-68678A67588D}"/>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566240" y="5707482"/>
            <a:ext cx="914400" cy="914400"/>
          </a:xfrm>
          <a:prstGeom prst="rect">
            <a:avLst/>
          </a:prstGeom>
        </p:spPr>
      </p:pic>
      <p:pic>
        <p:nvPicPr>
          <p:cNvPr id="61" name="Picture 60">
            <a:extLst>
              <a:ext uri="{FF2B5EF4-FFF2-40B4-BE49-F238E27FC236}">
                <a16:creationId xmlns:a16="http://schemas.microsoft.com/office/drawing/2014/main" id="{FA76F801-975D-4962-BB74-1A39F695F1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4775" y="5743818"/>
            <a:ext cx="858503" cy="858503"/>
          </a:xfrm>
          <a:prstGeom prst="rect">
            <a:avLst/>
          </a:prstGeom>
        </p:spPr>
      </p:pic>
      <p:pic>
        <p:nvPicPr>
          <p:cNvPr id="62" name="Picture 61">
            <a:extLst>
              <a:ext uri="{FF2B5EF4-FFF2-40B4-BE49-F238E27FC236}">
                <a16:creationId xmlns:a16="http://schemas.microsoft.com/office/drawing/2014/main" id="{EEB75B11-ED05-4A4B-90C8-615E03F27E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28477" y="5707482"/>
            <a:ext cx="881917" cy="881917"/>
          </a:xfrm>
          <a:prstGeom prst="rect">
            <a:avLst/>
          </a:prstGeom>
        </p:spPr>
      </p:pic>
      <p:sp>
        <p:nvSpPr>
          <p:cNvPr id="63" name="Rectangle: Rounded Corners 62">
            <a:extLst>
              <a:ext uri="{FF2B5EF4-FFF2-40B4-BE49-F238E27FC236}">
                <a16:creationId xmlns:a16="http://schemas.microsoft.com/office/drawing/2014/main" id="{01EF0E18-8D24-4258-861C-DFF415868F03}"/>
              </a:ext>
            </a:extLst>
          </p:cNvPr>
          <p:cNvSpPr/>
          <p:nvPr/>
        </p:nvSpPr>
        <p:spPr>
          <a:xfrm>
            <a:off x="7181496" y="3320123"/>
            <a:ext cx="1260000" cy="108583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a:extLst>
              <a:ext uri="{FF2B5EF4-FFF2-40B4-BE49-F238E27FC236}">
                <a16:creationId xmlns:a16="http://schemas.microsoft.com/office/drawing/2014/main" id="{AD25DD7C-CC92-4AD0-9726-DB54021CA301}"/>
              </a:ext>
            </a:extLst>
          </p:cNvPr>
          <p:cNvSpPr/>
          <p:nvPr/>
        </p:nvSpPr>
        <p:spPr>
          <a:xfrm>
            <a:off x="7269171" y="3866820"/>
            <a:ext cx="1102095" cy="396000"/>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err="1"/>
              <a:t>Bins</a:t>
            </a:r>
            <a:r>
              <a:rPr lang="pl-PL" b="1" dirty="0"/>
              <a:t>/</a:t>
            </a:r>
            <a:r>
              <a:rPr lang="pl-PL" b="1" dirty="0" err="1"/>
              <a:t>Libs</a:t>
            </a:r>
            <a:endParaRPr lang="en-GB" b="1" dirty="0"/>
          </a:p>
        </p:txBody>
      </p:sp>
      <p:sp>
        <p:nvSpPr>
          <p:cNvPr id="66" name="Rectangle 65">
            <a:extLst>
              <a:ext uri="{FF2B5EF4-FFF2-40B4-BE49-F238E27FC236}">
                <a16:creationId xmlns:a16="http://schemas.microsoft.com/office/drawing/2014/main" id="{76950853-973C-432D-B0F6-36A534F848A6}"/>
              </a:ext>
            </a:extLst>
          </p:cNvPr>
          <p:cNvSpPr/>
          <p:nvPr/>
        </p:nvSpPr>
        <p:spPr>
          <a:xfrm>
            <a:off x="7269172" y="3404113"/>
            <a:ext cx="1102094" cy="396000"/>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err="1"/>
              <a:t>App</a:t>
            </a:r>
            <a:r>
              <a:rPr lang="pl-PL" b="1" dirty="0"/>
              <a:t> 1</a:t>
            </a:r>
            <a:endParaRPr lang="en-GB" b="1" dirty="0"/>
          </a:p>
        </p:txBody>
      </p:sp>
      <p:sp>
        <p:nvSpPr>
          <p:cNvPr id="67" name="Rectangle: Rounded Corners 66">
            <a:extLst>
              <a:ext uri="{FF2B5EF4-FFF2-40B4-BE49-F238E27FC236}">
                <a16:creationId xmlns:a16="http://schemas.microsoft.com/office/drawing/2014/main" id="{9430413F-9AA6-4C3B-A4A1-B669AE367B9D}"/>
              </a:ext>
            </a:extLst>
          </p:cNvPr>
          <p:cNvSpPr/>
          <p:nvPr/>
        </p:nvSpPr>
        <p:spPr>
          <a:xfrm>
            <a:off x="8636872" y="3338485"/>
            <a:ext cx="1260000" cy="1064501"/>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a:extLst>
              <a:ext uri="{FF2B5EF4-FFF2-40B4-BE49-F238E27FC236}">
                <a16:creationId xmlns:a16="http://schemas.microsoft.com/office/drawing/2014/main" id="{EEAC0E34-1468-486F-BD22-97855465D2A2}"/>
              </a:ext>
            </a:extLst>
          </p:cNvPr>
          <p:cNvSpPr/>
          <p:nvPr/>
        </p:nvSpPr>
        <p:spPr>
          <a:xfrm>
            <a:off x="8724547" y="3885182"/>
            <a:ext cx="1101600" cy="396000"/>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err="1"/>
              <a:t>Bins</a:t>
            </a:r>
            <a:r>
              <a:rPr lang="pl-PL" b="1" dirty="0"/>
              <a:t>/</a:t>
            </a:r>
            <a:r>
              <a:rPr lang="pl-PL" b="1" dirty="0" err="1"/>
              <a:t>Libs</a:t>
            </a:r>
            <a:endParaRPr lang="en-GB" b="1" dirty="0"/>
          </a:p>
        </p:txBody>
      </p:sp>
      <p:sp>
        <p:nvSpPr>
          <p:cNvPr id="70" name="Rectangle 69">
            <a:extLst>
              <a:ext uri="{FF2B5EF4-FFF2-40B4-BE49-F238E27FC236}">
                <a16:creationId xmlns:a16="http://schemas.microsoft.com/office/drawing/2014/main" id="{A171427C-C2F6-4BD1-AE4E-4E19241E02B3}"/>
              </a:ext>
            </a:extLst>
          </p:cNvPr>
          <p:cNvSpPr/>
          <p:nvPr/>
        </p:nvSpPr>
        <p:spPr>
          <a:xfrm>
            <a:off x="8724548" y="3422475"/>
            <a:ext cx="1101600" cy="396000"/>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err="1"/>
              <a:t>App</a:t>
            </a:r>
            <a:r>
              <a:rPr lang="pl-PL" b="1" dirty="0"/>
              <a:t> 2</a:t>
            </a:r>
            <a:endParaRPr lang="en-GB" b="1" dirty="0"/>
          </a:p>
        </p:txBody>
      </p:sp>
      <p:sp>
        <p:nvSpPr>
          <p:cNvPr id="71" name="Rectangle: Rounded Corners 70">
            <a:extLst>
              <a:ext uri="{FF2B5EF4-FFF2-40B4-BE49-F238E27FC236}">
                <a16:creationId xmlns:a16="http://schemas.microsoft.com/office/drawing/2014/main" id="{C85367DE-BE2D-44FC-8A3C-1269B556C366}"/>
              </a:ext>
            </a:extLst>
          </p:cNvPr>
          <p:cNvSpPr/>
          <p:nvPr/>
        </p:nvSpPr>
        <p:spPr>
          <a:xfrm>
            <a:off x="10095698" y="3340327"/>
            <a:ext cx="1260000" cy="106265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a:extLst>
              <a:ext uri="{FF2B5EF4-FFF2-40B4-BE49-F238E27FC236}">
                <a16:creationId xmlns:a16="http://schemas.microsoft.com/office/drawing/2014/main" id="{7E6E102E-C34E-4FD7-B1D8-7A581FF6E0FE}"/>
              </a:ext>
            </a:extLst>
          </p:cNvPr>
          <p:cNvSpPr/>
          <p:nvPr/>
        </p:nvSpPr>
        <p:spPr>
          <a:xfrm>
            <a:off x="10183372" y="3887024"/>
            <a:ext cx="1101600" cy="396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err="1"/>
              <a:t>Bins</a:t>
            </a:r>
            <a:r>
              <a:rPr lang="pl-PL" b="1" dirty="0"/>
              <a:t>/</a:t>
            </a:r>
            <a:r>
              <a:rPr lang="pl-PL" b="1" dirty="0" err="1"/>
              <a:t>Libs</a:t>
            </a:r>
            <a:endParaRPr lang="en-GB" b="1" dirty="0"/>
          </a:p>
        </p:txBody>
      </p:sp>
      <p:sp>
        <p:nvSpPr>
          <p:cNvPr id="74" name="Rectangle 73">
            <a:extLst>
              <a:ext uri="{FF2B5EF4-FFF2-40B4-BE49-F238E27FC236}">
                <a16:creationId xmlns:a16="http://schemas.microsoft.com/office/drawing/2014/main" id="{FF9FB16E-6D5A-415E-9D5E-D31A32A03BC0}"/>
              </a:ext>
            </a:extLst>
          </p:cNvPr>
          <p:cNvSpPr/>
          <p:nvPr/>
        </p:nvSpPr>
        <p:spPr>
          <a:xfrm>
            <a:off x="10183374" y="3424317"/>
            <a:ext cx="1101600" cy="396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err="1"/>
              <a:t>App</a:t>
            </a:r>
            <a:r>
              <a:rPr lang="pl-PL" b="1" dirty="0"/>
              <a:t> 3</a:t>
            </a:r>
            <a:endParaRPr lang="en-GB" b="1" dirty="0"/>
          </a:p>
        </p:txBody>
      </p:sp>
      <p:sp>
        <p:nvSpPr>
          <p:cNvPr id="75" name="TextBox 74">
            <a:extLst>
              <a:ext uri="{FF2B5EF4-FFF2-40B4-BE49-F238E27FC236}">
                <a16:creationId xmlns:a16="http://schemas.microsoft.com/office/drawing/2014/main" id="{8F50EED8-D1C9-48D5-9BFA-690D343A7A68}"/>
              </a:ext>
            </a:extLst>
          </p:cNvPr>
          <p:cNvSpPr txBox="1"/>
          <p:nvPr/>
        </p:nvSpPr>
        <p:spPr>
          <a:xfrm>
            <a:off x="8484586" y="5479427"/>
            <a:ext cx="1638417" cy="369332"/>
          </a:xfrm>
          <a:prstGeom prst="rect">
            <a:avLst/>
          </a:prstGeom>
          <a:noFill/>
        </p:spPr>
        <p:txBody>
          <a:bodyPr wrap="square" rtlCol="0">
            <a:spAutoFit/>
          </a:bodyPr>
          <a:lstStyle/>
          <a:p>
            <a:r>
              <a:rPr lang="en-GB" b="1" dirty="0">
                <a:solidFill>
                  <a:schemeClr val="bg1"/>
                </a:solidFill>
              </a:rPr>
              <a:t>Infrastructure</a:t>
            </a:r>
          </a:p>
        </p:txBody>
      </p:sp>
      <p:sp>
        <p:nvSpPr>
          <p:cNvPr id="76" name="TextBox 75">
            <a:extLst>
              <a:ext uri="{FF2B5EF4-FFF2-40B4-BE49-F238E27FC236}">
                <a16:creationId xmlns:a16="http://schemas.microsoft.com/office/drawing/2014/main" id="{EB873612-9450-473A-B9BF-728CF659C40E}"/>
              </a:ext>
            </a:extLst>
          </p:cNvPr>
          <p:cNvSpPr txBox="1"/>
          <p:nvPr/>
        </p:nvSpPr>
        <p:spPr>
          <a:xfrm>
            <a:off x="7565887" y="1226561"/>
            <a:ext cx="3569178" cy="954107"/>
          </a:xfrm>
          <a:prstGeom prst="rect">
            <a:avLst/>
          </a:prstGeom>
          <a:noFill/>
        </p:spPr>
        <p:txBody>
          <a:bodyPr wrap="square" rtlCol="0">
            <a:spAutoFit/>
          </a:bodyPr>
          <a:lstStyle/>
          <a:p>
            <a:pPr algn="ctr"/>
            <a:r>
              <a:rPr lang="en-GB" sz="2800" b="1" dirty="0"/>
              <a:t>Container-based Virtualization</a:t>
            </a:r>
          </a:p>
        </p:txBody>
      </p:sp>
      <p:sp>
        <p:nvSpPr>
          <p:cNvPr id="4" name="TextBox 3">
            <a:extLst>
              <a:ext uri="{FF2B5EF4-FFF2-40B4-BE49-F238E27FC236}">
                <a16:creationId xmlns:a16="http://schemas.microsoft.com/office/drawing/2014/main" id="{42F4C481-5A09-44DA-BB59-77933E7D545A}"/>
              </a:ext>
            </a:extLst>
          </p:cNvPr>
          <p:cNvSpPr txBox="1"/>
          <p:nvPr/>
        </p:nvSpPr>
        <p:spPr>
          <a:xfrm>
            <a:off x="6751479" y="3117711"/>
            <a:ext cx="582771" cy="1446550"/>
          </a:xfrm>
          <a:prstGeom prst="rect">
            <a:avLst/>
          </a:prstGeom>
          <a:noFill/>
        </p:spPr>
        <p:txBody>
          <a:bodyPr wrap="square" rtlCol="0">
            <a:spAutoFit/>
          </a:bodyPr>
          <a:lstStyle/>
          <a:p>
            <a:r>
              <a:rPr lang="pl-PL" sz="8800" dirty="0"/>
              <a:t>{</a:t>
            </a:r>
            <a:endParaRPr lang="en-GB" dirty="0"/>
          </a:p>
        </p:txBody>
      </p:sp>
      <p:sp>
        <p:nvSpPr>
          <p:cNvPr id="5" name="Rectangle 4">
            <a:extLst>
              <a:ext uri="{FF2B5EF4-FFF2-40B4-BE49-F238E27FC236}">
                <a16:creationId xmlns:a16="http://schemas.microsoft.com/office/drawing/2014/main" id="{D46A0C66-0753-4AD5-8FF3-833CD1DB0BEF}"/>
              </a:ext>
            </a:extLst>
          </p:cNvPr>
          <p:cNvSpPr/>
          <p:nvPr/>
        </p:nvSpPr>
        <p:spPr>
          <a:xfrm>
            <a:off x="5391707" y="3701534"/>
            <a:ext cx="1684889" cy="461665"/>
          </a:xfrm>
          <a:prstGeom prst="rect">
            <a:avLst/>
          </a:prstGeom>
        </p:spPr>
        <p:txBody>
          <a:bodyPr wrap="square">
            <a:spAutoFit/>
          </a:bodyPr>
          <a:lstStyle/>
          <a:p>
            <a:r>
              <a:rPr lang="en-GB" sz="2400" b="1" dirty="0"/>
              <a:t>Containers</a:t>
            </a:r>
            <a:endParaRPr lang="en-GB" b="1" dirty="0"/>
          </a:p>
        </p:txBody>
      </p:sp>
      <p:sp>
        <p:nvSpPr>
          <p:cNvPr id="6" name="TextBox 5">
            <a:extLst>
              <a:ext uri="{FF2B5EF4-FFF2-40B4-BE49-F238E27FC236}">
                <a16:creationId xmlns:a16="http://schemas.microsoft.com/office/drawing/2014/main" id="{3E6ABB7C-5037-47E8-B880-2389088457C3}"/>
              </a:ext>
            </a:extLst>
          </p:cNvPr>
          <p:cNvSpPr txBox="1"/>
          <p:nvPr/>
        </p:nvSpPr>
        <p:spPr>
          <a:xfrm>
            <a:off x="4665928" y="1548051"/>
            <a:ext cx="485918" cy="3016210"/>
          </a:xfrm>
          <a:prstGeom prst="rect">
            <a:avLst/>
          </a:prstGeom>
          <a:noFill/>
        </p:spPr>
        <p:txBody>
          <a:bodyPr wrap="square" rtlCol="0">
            <a:spAutoFit/>
          </a:bodyPr>
          <a:lstStyle/>
          <a:p>
            <a:r>
              <a:rPr lang="pl-PL" sz="19000" dirty="0">
                <a:latin typeface="+mj-lt"/>
              </a:rPr>
              <a:t>}</a:t>
            </a:r>
            <a:endParaRPr lang="en-GB" sz="19000" dirty="0">
              <a:latin typeface="+mj-lt"/>
            </a:endParaRPr>
          </a:p>
        </p:txBody>
      </p:sp>
      <p:sp>
        <p:nvSpPr>
          <p:cNvPr id="7" name="TextBox 6">
            <a:extLst>
              <a:ext uri="{FF2B5EF4-FFF2-40B4-BE49-F238E27FC236}">
                <a16:creationId xmlns:a16="http://schemas.microsoft.com/office/drawing/2014/main" id="{50B71033-5655-4E32-A0E7-BAB378049CDA}"/>
              </a:ext>
            </a:extLst>
          </p:cNvPr>
          <p:cNvSpPr txBox="1"/>
          <p:nvPr/>
        </p:nvSpPr>
        <p:spPr>
          <a:xfrm>
            <a:off x="5437477" y="2573116"/>
            <a:ext cx="1412496" cy="830997"/>
          </a:xfrm>
          <a:prstGeom prst="rect">
            <a:avLst/>
          </a:prstGeom>
          <a:noFill/>
        </p:spPr>
        <p:txBody>
          <a:bodyPr wrap="square" rtlCol="0">
            <a:spAutoFit/>
          </a:bodyPr>
          <a:lstStyle/>
          <a:p>
            <a:r>
              <a:rPr lang="en-GB" sz="2400" b="1" dirty="0"/>
              <a:t>Virtual</a:t>
            </a:r>
          </a:p>
          <a:p>
            <a:r>
              <a:rPr lang="en-GB" sz="2400" b="1" dirty="0"/>
              <a:t>Machines</a:t>
            </a:r>
          </a:p>
        </p:txBody>
      </p:sp>
    </p:spTree>
    <p:extLst>
      <p:ext uri="{BB962C8B-B14F-4D97-AF65-F5344CB8AC3E}">
        <p14:creationId xmlns:p14="http://schemas.microsoft.com/office/powerpoint/2010/main" val="3034746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B3A0-7CFC-4313-BC15-9B4CECD57F2D}"/>
              </a:ext>
            </a:extLst>
          </p:cNvPr>
          <p:cNvSpPr>
            <a:spLocks noGrp="1"/>
          </p:cNvSpPr>
          <p:nvPr>
            <p:ph type="ctrTitle"/>
          </p:nvPr>
        </p:nvSpPr>
        <p:spPr>
          <a:xfrm>
            <a:off x="1524000" y="1122363"/>
            <a:ext cx="9144000" cy="981740"/>
          </a:xfrm>
        </p:spPr>
        <p:txBody>
          <a:bodyPr/>
          <a:lstStyle/>
          <a:p>
            <a:r>
              <a:rPr lang="pl-PL" dirty="0"/>
              <a:t>Why docker?</a:t>
            </a:r>
          </a:p>
        </p:txBody>
      </p:sp>
      <p:sp>
        <p:nvSpPr>
          <p:cNvPr id="3" name="TextBox 2">
            <a:extLst>
              <a:ext uri="{FF2B5EF4-FFF2-40B4-BE49-F238E27FC236}">
                <a16:creationId xmlns:a16="http://schemas.microsoft.com/office/drawing/2014/main" id="{F5B9329A-8696-470D-B0BD-919D78A6D4CF}"/>
              </a:ext>
            </a:extLst>
          </p:cNvPr>
          <p:cNvSpPr txBox="1"/>
          <p:nvPr/>
        </p:nvSpPr>
        <p:spPr>
          <a:xfrm>
            <a:off x="2382568" y="2104103"/>
            <a:ext cx="7883096" cy="3539430"/>
          </a:xfrm>
          <a:prstGeom prst="rect">
            <a:avLst/>
          </a:prstGeom>
          <a:noFill/>
        </p:spPr>
        <p:txBody>
          <a:bodyPr wrap="square" rtlCol="0">
            <a:spAutoFit/>
          </a:bodyPr>
          <a:lstStyle/>
          <a:p>
            <a:pPr marL="457200" indent="-457200">
              <a:buFont typeface="Arial" panose="020B0604020202020204" pitchFamily="34" charset="0"/>
              <a:buChar char="•"/>
            </a:pPr>
            <a:r>
              <a:rPr lang="pl-PL" sz="3200" dirty="0"/>
              <a:t>Platform/environment independent</a:t>
            </a:r>
          </a:p>
          <a:p>
            <a:pPr marL="457200" indent="-457200">
              <a:buFont typeface="Arial" panose="020B0604020202020204" pitchFamily="34" charset="0"/>
              <a:buChar char="•"/>
            </a:pPr>
            <a:r>
              <a:rPr lang="pl-PL" sz="3200" dirty="0"/>
              <a:t>Application scalability</a:t>
            </a:r>
          </a:p>
          <a:p>
            <a:pPr marL="457200" indent="-457200">
              <a:buFont typeface="Arial" panose="020B0604020202020204" pitchFamily="34" charset="0"/>
              <a:buChar char="•"/>
            </a:pPr>
            <a:r>
              <a:rPr lang="pl-PL" sz="3200" dirty="0"/>
              <a:t>Small containers – quick to start</a:t>
            </a:r>
          </a:p>
          <a:p>
            <a:pPr marL="457200" indent="-457200">
              <a:buFont typeface="Arial" panose="020B0604020202020204" pitchFamily="34" charset="0"/>
              <a:buChar char="•"/>
            </a:pPr>
            <a:r>
              <a:rPr lang="pl-PL" sz="3200" dirty="0"/>
              <a:t>Shorter downtime</a:t>
            </a:r>
          </a:p>
          <a:p>
            <a:pPr marL="457200" indent="-457200">
              <a:buFont typeface="Arial" panose="020B0604020202020204" pitchFamily="34" charset="0"/>
              <a:buChar char="•"/>
            </a:pPr>
            <a:r>
              <a:rPr lang="en-US" sz="3200" dirty="0"/>
              <a:t>Docker is lightweight and fast. It provides a viable, cost-effective alternative to hypervisor-based virtual machines</a:t>
            </a:r>
            <a:endParaRPr lang="pl-PL" sz="3200" dirty="0"/>
          </a:p>
        </p:txBody>
      </p:sp>
    </p:spTree>
    <p:extLst>
      <p:ext uri="{BB962C8B-B14F-4D97-AF65-F5344CB8AC3E}">
        <p14:creationId xmlns:p14="http://schemas.microsoft.com/office/powerpoint/2010/main" val="2751848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B3A0-7CFC-4313-BC15-9B4CECD57F2D}"/>
              </a:ext>
            </a:extLst>
          </p:cNvPr>
          <p:cNvSpPr>
            <a:spLocks noGrp="1"/>
          </p:cNvSpPr>
          <p:nvPr>
            <p:ph type="ctrTitle"/>
          </p:nvPr>
        </p:nvSpPr>
        <p:spPr>
          <a:xfrm>
            <a:off x="1524000" y="462117"/>
            <a:ext cx="9144000" cy="1604190"/>
          </a:xfrm>
        </p:spPr>
        <p:txBody>
          <a:bodyPr>
            <a:normAutofit fontScale="90000"/>
          </a:bodyPr>
          <a:lstStyle/>
          <a:p>
            <a:r>
              <a:rPr lang="en-GB" dirty="0"/>
              <a:t>Docker</a:t>
            </a:r>
            <a:br>
              <a:rPr lang="en-GB" dirty="0"/>
            </a:br>
            <a:r>
              <a:rPr lang="en-GB" dirty="0"/>
              <a:t>keywords</a:t>
            </a:r>
          </a:p>
        </p:txBody>
      </p:sp>
      <p:sp>
        <p:nvSpPr>
          <p:cNvPr id="3" name="TextBox 2">
            <a:extLst>
              <a:ext uri="{FF2B5EF4-FFF2-40B4-BE49-F238E27FC236}">
                <a16:creationId xmlns:a16="http://schemas.microsoft.com/office/drawing/2014/main" id="{15B55F89-8C51-4EC2-B1FA-EEC2D0930F83}"/>
              </a:ext>
            </a:extLst>
          </p:cNvPr>
          <p:cNvSpPr txBox="1"/>
          <p:nvPr/>
        </p:nvSpPr>
        <p:spPr>
          <a:xfrm>
            <a:off x="1953437" y="3177072"/>
            <a:ext cx="5689386" cy="1569660"/>
          </a:xfrm>
          <a:prstGeom prst="rect">
            <a:avLst/>
          </a:prstGeom>
          <a:noFill/>
        </p:spPr>
        <p:txBody>
          <a:bodyPr wrap="square" rtlCol="0">
            <a:spAutoFit/>
          </a:bodyPr>
          <a:lstStyle/>
          <a:p>
            <a:r>
              <a:rPr lang="en-GB" sz="3200" dirty="0"/>
              <a:t>Docker file</a:t>
            </a:r>
          </a:p>
          <a:p>
            <a:r>
              <a:rPr lang="en-GB" sz="3200" dirty="0"/>
              <a:t>Docker image</a:t>
            </a:r>
          </a:p>
          <a:p>
            <a:r>
              <a:rPr lang="en-GB" sz="3200" dirty="0"/>
              <a:t>Docker container</a:t>
            </a:r>
          </a:p>
        </p:txBody>
      </p:sp>
    </p:spTree>
    <p:extLst>
      <p:ext uri="{BB962C8B-B14F-4D97-AF65-F5344CB8AC3E}">
        <p14:creationId xmlns:p14="http://schemas.microsoft.com/office/powerpoint/2010/main" val="485771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B3A0-7CFC-4313-BC15-9B4CECD57F2D}"/>
              </a:ext>
            </a:extLst>
          </p:cNvPr>
          <p:cNvSpPr>
            <a:spLocks noGrp="1"/>
          </p:cNvSpPr>
          <p:nvPr>
            <p:ph type="ctrTitle"/>
          </p:nvPr>
        </p:nvSpPr>
        <p:spPr>
          <a:xfrm>
            <a:off x="1524000" y="0"/>
            <a:ext cx="9144000" cy="938666"/>
          </a:xfrm>
        </p:spPr>
        <p:txBody>
          <a:bodyPr>
            <a:normAutofit/>
          </a:bodyPr>
          <a:lstStyle/>
          <a:p>
            <a:r>
              <a:rPr lang="en-GB" dirty="0"/>
              <a:t>Docker key words</a:t>
            </a:r>
          </a:p>
        </p:txBody>
      </p:sp>
      <p:sp>
        <p:nvSpPr>
          <p:cNvPr id="3" name="TextBox 2">
            <a:extLst>
              <a:ext uri="{FF2B5EF4-FFF2-40B4-BE49-F238E27FC236}">
                <a16:creationId xmlns:a16="http://schemas.microsoft.com/office/drawing/2014/main" id="{15B55F89-8C51-4EC2-B1FA-EEC2D0930F83}"/>
              </a:ext>
            </a:extLst>
          </p:cNvPr>
          <p:cNvSpPr txBox="1"/>
          <p:nvPr/>
        </p:nvSpPr>
        <p:spPr>
          <a:xfrm>
            <a:off x="38910" y="1376932"/>
            <a:ext cx="3378740" cy="2062103"/>
          </a:xfrm>
          <a:prstGeom prst="rect">
            <a:avLst/>
          </a:prstGeom>
          <a:noFill/>
        </p:spPr>
        <p:txBody>
          <a:bodyPr wrap="square" rtlCol="0">
            <a:spAutoFit/>
          </a:bodyPr>
          <a:lstStyle/>
          <a:p>
            <a:pPr algn="ctr"/>
            <a:r>
              <a:rPr lang="en-GB" sz="3200" b="1" dirty="0"/>
              <a:t>Docker file</a:t>
            </a:r>
          </a:p>
          <a:p>
            <a:pPr algn="ctr"/>
            <a:r>
              <a:rPr lang="en-GB" sz="3200" dirty="0"/>
              <a:t>List of instructions for building docker image</a:t>
            </a:r>
          </a:p>
        </p:txBody>
      </p:sp>
      <p:sp>
        <p:nvSpPr>
          <p:cNvPr id="4" name="TextBox 3">
            <a:extLst>
              <a:ext uri="{FF2B5EF4-FFF2-40B4-BE49-F238E27FC236}">
                <a16:creationId xmlns:a16="http://schemas.microsoft.com/office/drawing/2014/main" id="{DA1CEFA3-9DF0-4FF0-BE87-33EED289CF08}"/>
              </a:ext>
            </a:extLst>
          </p:cNvPr>
          <p:cNvSpPr txBox="1"/>
          <p:nvPr/>
        </p:nvSpPr>
        <p:spPr>
          <a:xfrm>
            <a:off x="4218462" y="1376931"/>
            <a:ext cx="3505302" cy="2062103"/>
          </a:xfrm>
          <a:prstGeom prst="rect">
            <a:avLst/>
          </a:prstGeom>
          <a:noFill/>
        </p:spPr>
        <p:txBody>
          <a:bodyPr wrap="square" rtlCol="0">
            <a:spAutoFit/>
          </a:bodyPr>
          <a:lstStyle/>
          <a:p>
            <a:pPr algn="ctr"/>
            <a:r>
              <a:rPr lang="en-GB" sz="3200" b="1" dirty="0"/>
              <a:t>Docker image</a:t>
            </a:r>
          </a:p>
          <a:p>
            <a:pPr algn="ctr"/>
            <a:r>
              <a:rPr lang="en-GB" sz="3200" dirty="0"/>
              <a:t>Template for creating a Docker container</a:t>
            </a:r>
          </a:p>
        </p:txBody>
      </p:sp>
      <p:sp>
        <p:nvSpPr>
          <p:cNvPr id="5" name="TextBox 4">
            <a:extLst>
              <a:ext uri="{FF2B5EF4-FFF2-40B4-BE49-F238E27FC236}">
                <a16:creationId xmlns:a16="http://schemas.microsoft.com/office/drawing/2014/main" id="{49605D55-D2D7-4EE6-B7D2-EA3D4D83C421}"/>
              </a:ext>
            </a:extLst>
          </p:cNvPr>
          <p:cNvSpPr txBox="1"/>
          <p:nvPr/>
        </p:nvSpPr>
        <p:spPr>
          <a:xfrm>
            <a:off x="8505117" y="1623152"/>
            <a:ext cx="3385225" cy="1569660"/>
          </a:xfrm>
          <a:prstGeom prst="rect">
            <a:avLst/>
          </a:prstGeom>
          <a:noFill/>
        </p:spPr>
        <p:txBody>
          <a:bodyPr wrap="square" rtlCol="0">
            <a:spAutoFit/>
          </a:bodyPr>
          <a:lstStyle/>
          <a:p>
            <a:pPr algn="ctr"/>
            <a:r>
              <a:rPr lang="en-GB" sz="3200" b="1" dirty="0"/>
              <a:t>Docker container</a:t>
            </a:r>
          </a:p>
          <a:p>
            <a:pPr algn="ctr"/>
            <a:r>
              <a:rPr lang="en-GB" sz="3200" dirty="0"/>
              <a:t>Runnable instance of an image</a:t>
            </a:r>
          </a:p>
        </p:txBody>
      </p:sp>
      <p:sp>
        <p:nvSpPr>
          <p:cNvPr id="6" name="Arrow: Right 5">
            <a:extLst>
              <a:ext uri="{FF2B5EF4-FFF2-40B4-BE49-F238E27FC236}">
                <a16:creationId xmlns:a16="http://schemas.microsoft.com/office/drawing/2014/main" id="{97F49C8E-1878-4FC0-9FFF-BEE0AA42CA45}"/>
              </a:ext>
            </a:extLst>
          </p:cNvPr>
          <p:cNvSpPr/>
          <p:nvPr/>
        </p:nvSpPr>
        <p:spPr>
          <a:xfrm>
            <a:off x="3458131" y="1848254"/>
            <a:ext cx="729474" cy="32986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5948E080-52DB-438D-B55E-14626BDB4F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69" y="3633363"/>
            <a:ext cx="3151762" cy="3205182"/>
          </a:xfrm>
          <a:prstGeom prst="rect">
            <a:avLst/>
          </a:prstGeom>
        </p:spPr>
      </p:pic>
      <p:sp>
        <p:nvSpPr>
          <p:cNvPr id="9" name="Arrow: Right 8">
            <a:extLst>
              <a:ext uri="{FF2B5EF4-FFF2-40B4-BE49-F238E27FC236}">
                <a16:creationId xmlns:a16="http://schemas.microsoft.com/office/drawing/2014/main" id="{DFCE4A01-7555-4CF4-8F8A-7576FE8994E0}"/>
              </a:ext>
            </a:extLst>
          </p:cNvPr>
          <p:cNvSpPr/>
          <p:nvPr/>
        </p:nvSpPr>
        <p:spPr>
          <a:xfrm>
            <a:off x="7506517" y="1848254"/>
            <a:ext cx="729474" cy="3512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a:extLst>
              <a:ext uri="{FF2B5EF4-FFF2-40B4-BE49-F238E27FC236}">
                <a16:creationId xmlns:a16="http://schemas.microsoft.com/office/drawing/2014/main" id="{C5C0CB1A-73DC-4C78-9841-5B56219194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9587" y="3652818"/>
            <a:ext cx="1288833" cy="1288833"/>
          </a:xfrm>
          <a:prstGeom prst="rect">
            <a:avLst/>
          </a:prstGeom>
        </p:spPr>
      </p:pic>
      <p:pic>
        <p:nvPicPr>
          <p:cNvPr id="13" name="Picture 12">
            <a:extLst>
              <a:ext uri="{FF2B5EF4-FFF2-40B4-BE49-F238E27FC236}">
                <a16:creationId xmlns:a16="http://schemas.microsoft.com/office/drawing/2014/main" id="{03F3476B-AE59-47E2-B1B3-940EC0F601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9894" y="5360710"/>
            <a:ext cx="1238526" cy="1242668"/>
          </a:xfrm>
          <a:prstGeom prst="rect">
            <a:avLst/>
          </a:prstGeom>
        </p:spPr>
      </p:pic>
      <p:pic>
        <p:nvPicPr>
          <p:cNvPr id="16" name="Picture 15">
            <a:extLst>
              <a:ext uri="{FF2B5EF4-FFF2-40B4-BE49-F238E27FC236}">
                <a16:creationId xmlns:a16="http://schemas.microsoft.com/office/drawing/2014/main" id="{8F75CE88-2763-4476-870E-0927BDD73E9A}"/>
              </a:ext>
            </a:extLst>
          </p:cNvPr>
          <p:cNvPicPr>
            <a:picLocks noChangeAspect="1"/>
          </p:cNvPicPr>
          <p:nvPr/>
        </p:nvPicPr>
        <p:blipFill>
          <a:blip r:embed="rId6"/>
          <a:stretch>
            <a:fillRect/>
          </a:stretch>
        </p:blipFill>
        <p:spPr>
          <a:xfrm>
            <a:off x="8356114" y="3959814"/>
            <a:ext cx="3683230" cy="2552280"/>
          </a:xfrm>
          <a:prstGeom prst="rect">
            <a:avLst/>
          </a:prstGeom>
        </p:spPr>
      </p:pic>
      <p:pic>
        <p:nvPicPr>
          <p:cNvPr id="15" name="Picture 14">
            <a:extLst>
              <a:ext uri="{FF2B5EF4-FFF2-40B4-BE49-F238E27FC236}">
                <a16:creationId xmlns:a16="http://schemas.microsoft.com/office/drawing/2014/main" id="{9BB667A6-901D-48D7-A798-2582EC7641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01011" y="4861340"/>
            <a:ext cx="1936850" cy="1352620"/>
          </a:xfrm>
          <a:prstGeom prst="rect">
            <a:avLst/>
          </a:prstGeom>
        </p:spPr>
      </p:pic>
    </p:spTree>
    <p:extLst>
      <p:ext uri="{BB962C8B-B14F-4D97-AF65-F5344CB8AC3E}">
        <p14:creationId xmlns:p14="http://schemas.microsoft.com/office/powerpoint/2010/main" val="1558567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5465</TotalTime>
  <Words>1807</Words>
  <Application>Microsoft Office PowerPoint</Application>
  <PresentationFormat>Panoramiczny</PresentationFormat>
  <Paragraphs>210</Paragraphs>
  <Slides>19</Slides>
  <Notes>19</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19</vt:i4>
      </vt:variant>
    </vt:vector>
  </HeadingPairs>
  <TitlesOfParts>
    <vt:vector size="23" baseType="lpstr">
      <vt:lpstr>Arial</vt:lpstr>
      <vt:lpstr>Calibri</vt:lpstr>
      <vt:lpstr>Calibri Light</vt:lpstr>
      <vt:lpstr>Office Theme</vt:lpstr>
      <vt:lpstr>Prezentacja programu PowerPoint</vt:lpstr>
      <vt:lpstr>Prezentacja programu PowerPoint</vt:lpstr>
      <vt:lpstr>Before we start…</vt:lpstr>
      <vt:lpstr>What is                                          ?</vt:lpstr>
      <vt:lpstr>What is Docker?</vt:lpstr>
      <vt:lpstr>Virtual machine VS Container</vt:lpstr>
      <vt:lpstr>Why docker?</vt:lpstr>
      <vt:lpstr>Docker keywords</vt:lpstr>
      <vt:lpstr>Docker key words</vt:lpstr>
      <vt:lpstr>Dockerfile Recipe for Docker image</vt:lpstr>
      <vt:lpstr>Dockerfile Recipe for Docker image</vt:lpstr>
      <vt:lpstr>Dockerfile Recipe for Docker image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
  <cp:lastModifiedBy>Łukasz Wiewióra</cp:lastModifiedBy>
  <cp:revision>137</cp:revision>
  <dcterms:created xsi:type="dcterms:W3CDTF">2018-05-14T14:40:41Z</dcterms:created>
  <dcterms:modified xsi:type="dcterms:W3CDTF">2018-07-31T20:50:32Z</dcterms:modified>
</cp:coreProperties>
</file>