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4" r:id="rId4"/>
    <p:sldId id="265" r:id="rId5"/>
    <p:sldId id="273" r:id="rId6"/>
    <p:sldId id="258" r:id="rId7"/>
    <p:sldId id="260" r:id="rId8"/>
    <p:sldId id="266" r:id="rId9"/>
    <p:sldId id="274" r:id="rId10"/>
    <p:sldId id="259" r:id="rId11"/>
    <p:sldId id="261" r:id="rId12"/>
    <p:sldId id="262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992" y="-1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9/19/12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23083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021: So you want to be a portfolio manager?</a:t>
            </a:r>
            <a:endParaRPr lang="en-US" sz="2400" b="1" i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03888"/>
            <a:ext cx="5266976" cy="29907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Annual return.</a:t>
            </a:r>
          </a:p>
          <a:p>
            <a:r>
              <a:rPr lang="en-US" dirty="0" smtClean="0"/>
              <a:t>Risk: Standard deviation of return.</a:t>
            </a:r>
          </a:p>
          <a:p>
            <a:r>
              <a:rPr lang="en-US" dirty="0" smtClean="0"/>
              <a:t>Risk: Draw down.</a:t>
            </a:r>
          </a:p>
          <a:p>
            <a:r>
              <a:rPr lang="en-US" dirty="0" smtClean="0"/>
              <a:t>Reward/Risk: Sharpe Ratio.</a:t>
            </a:r>
          </a:p>
          <a:p>
            <a:r>
              <a:rPr lang="en-US" dirty="0" smtClean="0"/>
              <a:t>Reward/Risk: </a:t>
            </a:r>
            <a:r>
              <a:rPr lang="en-US" dirty="0" err="1" smtClean="0"/>
              <a:t>Sortino</a:t>
            </a:r>
            <a:r>
              <a:rPr lang="en-US" dirty="0" smtClean="0"/>
              <a:t> Ratio.</a:t>
            </a:r>
          </a:p>
          <a:p>
            <a:r>
              <a:rPr lang="en-US" dirty="0" smtClean="0"/>
              <a:t>Jensen’s Alpha.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Metrics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hedged-dow-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790" y="1603888"/>
            <a:ext cx="3083274" cy="216753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hedged-dow-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93" y="1641361"/>
            <a:ext cx="3988462" cy="280387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4001" y="1641361"/>
          <a:ext cx="41059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32"/>
                <a:gridCol w="684332"/>
                <a:gridCol w="703580"/>
                <a:gridCol w="665480"/>
                <a:gridCol w="769760"/>
                <a:gridCol w="54314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Sharpe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STDEV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D-down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Corr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Fund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0.58%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-8.67%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0.89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$DJI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.63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1.23%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-27.38%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 = (</a:t>
            </a:r>
            <a:r>
              <a:rPr lang="en-US" dirty="0" err="1" smtClean="0"/>
              <a:t>value[end]/value[start</a:t>
            </a:r>
            <a:r>
              <a:rPr lang="en-US" dirty="0" smtClean="0"/>
              <a:t>]) – 1</a:t>
            </a:r>
          </a:p>
          <a:p>
            <a:r>
              <a:rPr lang="en-US" dirty="0" smtClean="0"/>
              <a:t>Example: $100 to $110:</a:t>
            </a:r>
          </a:p>
          <a:p>
            <a:pPr lvl="1"/>
            <a:r>
              <a:rPr lang="en-US" dirty="0" smtClean="0"/>
              <a:t>(110/100) – 1 = 0.10 = 10%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Return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daily_rets[i</a:t>
            </a:r>
            <a:r>
              <a:rPr lang="en-US" dirty="0" smtClean="0"/>
              <a:t>] = (value[i]/value[i-1]) – 1</a:t>
            </a:r>
          </a:p>
          <a:p>
            <a:r>
              <a:rPr lang="en-US" dirty="0" err="1" smtClean="0"/>
              <a:t>std_metric</a:t>
            </a:r>
            <a:r>
              <a:rPr lang="en-US" dirty="0" smtClean="0"/>
              <a:t> = </a:t>
            </a:r>
            <a:r>
              <a:rPr lang="en-US" dirty="0" err="1" smtClean="0"/>
              <a:t>stdev(daily_rets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 of Daily Return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 Draw Down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hedged-dow-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93" y="1603888"/>
            <a:ext cx="3988462" cy="28038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131607" y="2921000"/>
            <a:ext cx="538693" cy="533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metric = (</a:t>
            </a:r>
            <a:r>
              <a:rPr lang="en-US" dirty="0" err="1" smtClean="0"/>
              <a:t>average(daily_rets)/stdev(daily_rets</a:t>
            </a:r>
            <a:r>
              <a:rPr lang="en-US" dirty="0" smtClean="0"/>
              <a:t>)) * sqrt(250)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Sharpe Ratio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781688"/>
            <a:ext cx="3644900" cy="660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Find online broker to “paper trade.”</a:t>
            </a:r>
          </a:p>
          <a:p>
            <a:r>
              <a:rPr lang="en-US" dirty="0" smtClean="0"/>
              <a:t>Invest $1M in 4 equities.</a:t>
            </a:r>
          </a:p>
          <a:p>
            <a:r>
              <a:rPr lang="en-US" dirty="0" smtClean="0"/>
              <a:t>Assess your portfolio for 2011:</a:t>
            </a:r>
          </a:p>
          <a:p>
            <a:pPr lvl="1"/>
            <a:r>
              <a:rPr lang="en-US" dirty="0" smtClean="0"/>
              <a:t>Annual return</a:t>
            </a:r>
          </a:p>
          <a:p>
            <a:pPr lvl="1"/>
            <a:r>
              <a:rPr lang="en-US" dirty="0" smtClean="0"/>
              <a:t>Average daily return</a:t>
            </a:r>
          </a:p>
          <a:p>
            <a:pPr lvl="1"/>
            <a:r>
              <a:rPr lang="en-US" dirty="0" err="1" smtClean="0"/>
              <a:t>Stdev</a:t>
            </a:r>
            <a:r>
              <a:rPr lang="en-US" dirty="0" smtClean="0"/>
              <a:t> of daily return</a:t>
            </a:r>
          </a:p>
          <a:p>
            <a:pPr lvl="1"/>
            <a:r>
              <a:rPr lang="en-US" dirty="0" smtClean="0"/>
              <a:t>Sharpe Ratio</a:t>
            </a:r>
          </a:p>
          <a:p>
            <a:r>
              <a:rPr lang="en-US" dirty="0" smtClean="0"/>
              <a:t>Compare with benchmark: SPY</a:t>
            </a:r>
          </a:p>
          <a:p>
            <a:r>
              <a:rPr lang="en-US" dirty="0" smtClean="0"/>
              <a:t>Submit 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pdf</a:t>
            </a:r>
            <a:r>
              <a:rPr lang="en-US" dirty="0" smtClean="0"/>
              <a:t> printout of your spreadsheet.</a:t>
            </a:r>
          </a:p>
          <a:p>
            <a:pPr lvl="1"/>
            <a:r>
              <a:rPr lang="en-US" dirty="0" smtClean="0"/>
              <a:t>Screenshot of your portfolio online.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Using Excel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course viewpoint: Portfolio Manger.</a:t>
            </a:r>
          </a:p>
          <a:p>
            <a:r>
              <a:rPr lang="en-US" dirty="0" smtClean="0"/>
              <a:t>Understand portfolio manager incentives.</a:t>
            </a:r>
          </a:p>
          <a:p>
            <a:r>
              <a:rPr lang="en-US" dirty="0" smtClean="0"/>
              <a:t>Understand two main types of funds.</a:t>
            </a:r>
          </a:p>
          <a:p>
            <a:r>
              <a:rPr lang="en-US" dirty="0" smtClean="0"/>
              <a:t>Understand benchmarks.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assume you want to be a portfolio manager.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Viewpoint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lex_van_dam1_1218025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80" y="2329342"/>
            <a:ext cx="3350520" cy="209771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Expense ratio</a:t>
            </a:r>
          </a:p>
          <a:p>
            <a:pPr lvl="1"/>
            <a:r>
              <a:rPr lang="en-US" dirty="0" smtClean="0"/>
              <a:t>Used by mutual funds &amp; </a:t>
            </a:r>
            <a:r>
              <a:rPr lang="en-US" dirty="0" err="1" smtClean="0"/>
              <a:t>ETFs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Usually less than 1%.</a:t>
            </a:r>
          </a:p>
          <a:p>
            <a:r>
              <a:rPr lang="en-US" dirty="0" smtClean="0"/>
              <a:t>“Two and twenty”</a:t>
            </a:r>
          </a:p>
          <a:p>
            <a:pPr lvl="1"/>
            <a:r>
              <a:rPr lang="en-US" dirty="0" smtClean="0"/>
              <a:t>Classic structure for hedge funds.</a:t>
            </a:r>
          </a:p>
          <a:p>
            <a:pPr lvl="1"/>
            <a:r>
              <a:rPr lang="en-US" dirty="0" smtClean="0"/>
              <a:t>$1M with 20% / year = $60K/year.</a:t>
            </a:r>
          </a:p>
          <a:p>
            <a:r>
              <a:rPr lang="en-US" dirty="0" smtClean="0"/>
              <a:t>How/why different?</a:t>
            </a:r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 Manager / Hedge Fund Incentives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Know your audience:</a:t>
            </a:r>
          </a:p>
          <a:p>
            <a:r>
              <a:rPr lang="en-US" dirty="0" smtClean="0"/>
              <a:t>Individuals</a:t>
            </a:r>
          </a:p>
          <a:p>
            <a:r>
              <a:rPr lang="en-US" dirty="0" smtClean="0"/>
              <a:t>Institutions:</a:t>
            </a:r>
          </a:p>
          <a:p>
            <a:pPr lvl="1"/>
            <a:r>
              <a:rPr lang="en-US" dirty="0" smtClean="0"/>
              <a:t>Harvard Foundation</a:t>
            </a:r>
          </a:p>
          <a:p>
            <a:pPr lvl="1"/>
            <a:r>
              <a:rPr lang="en-US" dirty="0" err="1" smtClean="0"/>
              <a:t>CalPERS</a:t>
            </a:r>
            <a:endParaRPr lang="en-US" dirty="0" smtClean="0"/>
          </a:p>
          <a:p>
            <a:r>
              <a:rPr lang="en-US" dirty="0" smtClean="0"/>
              <a:t>Funds of Funds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Attract Investors?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have track record, or</a:t>
            </a:r>
          </a:p>
          <a:p>
            <a:r>
              <a:rPr lang="en-US" dirty="0" smtClean="0"/>
              <a:t>Very compelling story and back </a:t>
            </a:r>
            <a:r>
              <a:rPr lang="en-US" dirty="0" smtClean="0"/>
              <a:t>test.</a:t>
            </a:r>
            <a:endParaRPr lang="en-US" dirty="0" smtClean="0"/>
          </a:p>
          <a:p>
            <a:r>
              <a:rPr lang="en-US" dirty="0" smtClean="0"/>
              <a:t>Fit in a “pigeon hole?”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 investors want to see?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Attract</a:t>
            </a:r>
            <a:r>
              <a:rPr lang="en-US" dirty="0" smtClean="0"/>
              <a:t> Investors?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to a </a:t>
            </a:r>
            <a:r>
              <a:rPr lang="en-US" dirty="0" smtClean="0"/>
              <a:t>benchmark (pigeon hole).</a:t>
            </a:r>
          </a:p>
          <a:p>
            <a:r>
              <a:rPr lang="en-US" dirty="0" smtClean="0"/>
              <a:t>Absolute return.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Types of Fund Goals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Thanks </a:t>
            </a:r>
            <a:r>
              <a:rPr lang="en-US" sz="1400" dirty="0" err="1" smtClean="0"/>
              <a:t>Lucena</a:t>
            </a:r>
            <a:r>
              <a:rPr lang="en-US" sz="1400" dirty="0" smtClean="0"/>
              <a:t> Research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Compare with Benchmark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hedged-dow-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92" y="1358212"/>
            <a:ext cx="4312707" cy="303182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Investors Looking </a:t>
            </a:r>
            <a:r>
              <a:rPr lang="en-US" dirty="0" smtClean="0"/>
              <a:t>For?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6010</TotalTime>
  <Words>397</Words>
  <Application>Microsoft Macintosh PowerPoint</Application>
  <PresentationFormat>On-screen Show (16:9)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Slide 1</vt:lpstr>
      <vt:lpstr>Objectives:</vt:lpstr>
      <vt:lpstr>Viewpoint</vt:lpstr>
      <vt:lpstr>Portfolio Manager / Hedge Fund Incentives</vt:lpstr>
      <vt:lpstr>How to Attract Investors?</vt:lpstr>
      <vt:lpstr>How to Attract Investors?</vt:lpstr>
      <vt:lpstr>Two Main Types of Fund Goals</vt:lpstr>
      <vt:lpstr>Example: Compare with Benchmark</vt:lpstr>
      <vt:lpstr>What are Investors Looking For?</vt:lpstr>
      <vt:lpstr>Common Metrics</vt:lpstr>
      <vt:lpstr>Example</vt:lpstr>
      <vt:lpstr>Annual Return</vt:lpstr>
      <vt:lpstr>Standard Deviation of Daily Return</vt:lpstr>
      <vt:lpstr>Max Draw Down</vt:lpstr>
      <vt:lpstr>Sharpe Ratio</vt:lpstr>
      <vt:lpstr>Homework 1</vt:lpstr>
      <vt:lpstr>Demo Using Excel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Tucker Balch</cp:lastModifiedBy>
  <cp:revision>63</cp:revision>
  <dcterms:created xsi:type="dcterms:W3CDTF">2012-09-19T17:34:53Z</dcterms:created>
  <dcterms:modified xsi:type="dcterms:W3CDTF">2012-09-19T17:46:27Z</dcterms:modified>
</cp:coreProperties>
</file>