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theme/theme3.xml" ContentType="application/vnd.openxmlformats-officedocument.them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Override PartName="/ppt/slides/slide9.xml" ContentType="application/vnd.openxmlformats-officedocument.presentationml.slide+xml"/>
  <Default Extension="xml" ContentType="application/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s/slide6.xml" ContentType="application/vnd.openxmlformats-officedocument.presentationml.slide+xml"/>
  <Default Extension="jpeg" ContentType="image/jpeg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4" r:id="rId3"/>
    <p:sldId id="259" r:id="rId4"/>
    <p:sldId id="261" r:id="rId5"/>
    <p:sldId id="262" r:id="rId6"/>
    <p:sldId id="268" r:id="rId7"/>
    <p:sldId id="269" r:id="rId8"/>
    <p:sldId id="270" r:id="rId9"/>
    <p:sldId id="271" r:id="rId10"/>
    <p:sldId id="272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chemeClr val="tx1"/>
    </p:penClr>
  </p:showPr>
  <p:clrMru>
    <a:srgbClr val="787D86"/>
    <a:srgbClr val="001A31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9777" autoAdjust="0"/>
  </p:normalViewPr>
  <p:slideViewPr>
    <p:cSldViewPr snapToGrid="0" snapToObjects="1">
      <p:cViewPr>
        <p:scale>
          <a:sx n="100" d="100"/>
          <a:sy n="100" d="100"/>
        </p:scale>
        <p:origin x="-992" y="-12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55BD1-CA15-4E4B-8A5F-6BBDA0D1B9A5}" type="datetime1">
              <a:rPr lang="en-US" smtClean="0"/>
              <a:pPr/>
              <a:t>9/19/12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A4CD-44AD-7A47-A600-3B8D579600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13941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1881F-66EB-1C4D-B0AA-1D71531265B1}" type="datetime1">
              <a:rPr lang="en-US" smtClean="0"/>
              <a:pPr/>
              <a:t>9/19/12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ACF65-BCF3-3343-A615-A188BC2FF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344048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2610666" y="2414395"/>
            <a:ext cx="1547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C15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Dr. Tucker Balch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C15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/>
            </a:r>
            <a:b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C15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Associate Professor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School of Interactive Computing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1"/>
            <a:ext cx="91440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08492" y="52260"/>
            <a:ext cx="2248750" cy="518512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977645" y="723707"/>
            <a:ext cx="4930497" cy="230832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Computational Investing, Part 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/>
              <a:ea typeface="+mn-ea"/>
              <a:cs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022: Common Metrics for Hedge Funds</a:t>
            </a:r>
            <a:endParaRPr lang="en-US" sz="2400" b="1" i="1" dirty="0">
              <a:solidFill>
                <a:srgbClr val="FFFFFF"/>
              </a:solidFill>
              <a:latin typeface="Arial Black"/>
              <a:cs typeface="Arial Black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168118" y="3471655"/>
            <a:ext cx="54932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Find out how modern</a:t>
            </a:r>
            <a:r>
              <a:rPr lang="en-US" sz="1400" b="0" i="1" baseline="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electronic markets work, why stock prices change in the ways they do, and how</a:t>
            </a:r>
            <a:r>
              <a:rPr lang="en-US" sz="1400" b="0" i="1" baseline="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computation can help our understanding of them. Learn to build</a:t>
            </a:r>
            <a:r>
              <a:rPr lang="en-US" sz="1400" b="0" i="1" baseline="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algorithms and visualizations to inform investing practice.</a:t>
            </a:r>
            <a:endParaRPr lang="en-US" sz="1400" b="0" i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2184400" y="3316190"/>
            <a:ext cx="695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10C4533-P1-008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19129" t="111" r="1963" b="2759"/>
          <a:stretch/>
        </p:blipFill>
        <p:spPr>
          <a:xfrm>
            <a:off x="7480" y="421873"/>
            <a:ext cx="3147938" cy="4734328"/>
          </a:xfrm>
          <a:prstGeom prst="rect">
            <a:avLst/>
          </a:prstGeom>
        </p:spPr>
      </p:pic>
      <p:sp>
        <p:nvSpPr>
          <p:cNvPr id="7" name="Freeform 6"/>
          <p:cNvSpPr>
            <a:spLocks/>
          </p:cNvSpPr>
          <p:nvPr/>
        </p:nvSpPr>
        <p:spPr bwMode="auto">
          <a:xfrm>
            <a:off x="0" y="4191000"/>
            <a:ext cx="9144000" cy="9578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5207000" y="4852769"/>
            <a:ext cx="3929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latin typeface="Arial"/>
                <a:cs typeface="Arial"/>
              </a:rPr>
              <a:t>School of</a:t>
            </a:r>
            <a:r>
              <a:rPr lang="en-US" sz="1100" b="1" baseline="0" dirty="0" smtClean="0">
                <a:latin typeface="Arial"/>
                <a:cs typeface="Arial"/>
              </a:rPr>
              <a:t> Interactive Computing</a:t>
            </a:r>
            <a:endParaRPr lang="en-US" sz="1100" b="1" dirty="0">
              <a:latin typeface="Arial"/>
              <a:cs typeface="Arial"/>
            </a:endParaRPr>
          </a:p>
        </p:txBody>
      </p:sp>
      <p:pic>
        <p:nvPicPr>
          <p:cNvPr id="12" name="Picture 11" descr="mug-shot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98217" y="1054100"/>
            <a:ext cx="1112509" cy="1390636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9"/>
          <p:cNvSpPr>
            <a:spLocks noGrp="1"/>
          </p:cNvSpPr>
          <p:nvPr>
            <p:ph idx="1"/>
          </p:nvPr>
        </p:nvSpPr>
        <p:spPr>
          <a:xfrm>
            <a:off x="457200" y="1603888"/>
            <a:ext cx="8350865" cy="2990735"/>
          </a:xfrm>
          <a:prstGeom prst="rect">
            <a:avLst/>
          </a:prstGeom>
        </p:spPr>
        <p:txBody>
          <a:bodyPr vert="horz">
            <a:normAutofit/>
          </a:bodyPr>
          <a:lstStyle>
            <a:lvl5pPr>
              <a:defRPr sz="18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Title Placeholder 8"/>
          <p:cNvSpPr>
            <a:spLocks noGrp="1"/>
          </p:cNvSpPr>
          <p:nvPr>
            <p:ph type="title"/>
          </p:nvPr>
        </p:nvSpPr>
        <p:spPr>
          <a:xfrm>
            <a:off x="457200" y="500963"/>
            <a:ext cx="8350864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388100" y="2647951"/>
            <a:ext cx="2419964" cy="19466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dia Placeholder 15"/>
          <p:cNvSpPr>
            <a:spLocks noGrp="1"/>
          </p:cNvSpPr>
          <p:nvPr>
            <p:ph type="media" sz="quarter" idx="10"/>
          </p:nvPr>
        </p:nvSpPr>
        <p:spPr>
          <a:xfrm>
            <a:off x="6362700" y="3187700"/>
            <a:ext cx="2444750" cy="1406922"/>
          </a:xfrm>
        </p:spPr>
        <p:txBody>
          <a:bodyPr/>
          <a:lstStyle>
            <a:lvl1pPr marL="36576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8382000" y="4868709"/>
            <a:ext cx="762000" cy="180408"/>
          </a:xfrm>
          <a:prstGeom prst="rect">
            <a:avLst/>
          </a:prstGeom>
        </p:spPr>
        <p:txBody>
          <a:bodyPr/>
          <a:lstStyle>
            <a:lvl1pPr algn="r">
              <a:defRPr sz="1100" b="1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/>
          </p:cNvSpPr>
          <p:nvPr userDrawn="1"/>
        </p:nvSpPr>
        <p:spPr bwMode="auto">
          <a:xfrm>
            <a:off x="0" y="4191000"/>
            <a:ext cx="9144000" cy="9578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2">
              <a:alpha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00963"/>
            <a:ext cx="8350864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3888"/>
            <a:ext cx="8350865" cy="299073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"/>
            <a:ext cx="91440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8331200" y="4868709"/>
            <a:ext cx="762000" cy="180408"/>
          </a:xfrm>
          <a:prstGeom prst="rect">
            <a:avLst/>
          </a:prstGeom>
        </p:spPr>
        <p:txBody>
          <a:bodyPr/>
          <a:lstStyle>
            <a:lvl1pPr algn="r">
              <a:defRPr sz="1100" b="1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08492" y="83611"/>
            <a:ext cx="2400197" cy="46843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kern="1200">
          <a:solidFill>
            <a:schemeClr val="bg2"/>
          </a:solidFill>
          <a:latin typeface="Arial Black"/>
          <a:ea typeface="+mj-ea"/>
          <a:cs typeface="Arial Black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rgbClr val="001A31"/>
          </a:solidFill>
          <a:latin typeface="Arial"/>
          <a:ea typeface="+mn-ea"/>
          <a:cs typeface="Arial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rgbClr val="001A31"/>
          </a:solidFill>
          <a:latin typeface="Arial"/>
          <a:ea typeface="+mn-ea"/>
          <a:cs typeface="Arial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rgbClr val="001A31"/>
          </a:solidFill>
          <a:latin typeface="Arial"/>
          <a:ea typeface="+mn-ea"/>
          <a:cs typeface="Arial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rgbClr val="001A31"/>
          </a:solidFill>
          <a:latin typeface="Arial"/>
          <a:ea typeface="+mn-ea"/>
          <a:cs typeface="Arial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1800" kern="1200">
          <a:solidFill>
            <a:srgbClr val="001A31"/>
          </a:solidFill>
          <a:latin typeface="Arial"/>
          <a:ea typeface="+mn-ea"/>
          <a:cs typeface="Arial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885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Using Excel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Investors Looking For?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1603888"/>
            <a:ext cx="5266976" cy="299073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Annual return.</a:t>
            </a:r>
          </a:p>
          <a:p>
            <a:r>
              <a:rPr lang="en-US" dirty="0" smtClean="0"/>
              <a:t>Risk: Standard deviation of return.</a:t>
            </a:r>
          </a:p>
          <a:p>
            <a:r>
              <a:rPr lang="en-US" dirty="0" smtClean="0"/>
              <a:t>Risk: Draw down.</a:t>
            </a:r>
          </a:p>
          <a:p>
            <a:r>
              <a:rPr lang="en-US" dirty="0" smtClean="0"/>
              <a:t>Reward/Risk: Sharpe Ratio.</a:t>
            </a:r>
          </a:p>
          <a:p>
            <a:r>
              <a:rPr lang="en-US" dirty="0" smtClean="0"/>
              <a:t>Reward/Risk: </a:t>
            </a:r>
            <a:r>
              <a:rPr lang="en-US" dirty="0" err="1" smtClean="0"/>
              <a:t>Sortino</a:t>
            </a:r>
            <a:r>
              <a:rPr lang="en-US" dirty="0" smtClean="0"/>
              <a:t> Ratio.</a:t>
            </a:r>
          </a:p>
          <a:p>
            <a:r>
              <a:rPr lang="en-US" dirty="0" smtClean="0"/>
              <a:t>Jensen’s Alpha.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Metrics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hedged-dow-v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790" y="1603888"/>
            <a:ext cx="3083274" cy="2167533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hedged-dow-v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493" y="1641361"/>
            <a:ext cx="3988462" cy="280387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74001" y="1641361"/>
          <a:ext cx="41059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32"/>
                <a:gridCol w="684332"/>
                <a:gridCol w="703580"/>
                <a:gridCol w="665480"/>
                <a:gridCol w="769760"/>
                <a:gridCol w="54314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Return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Sharpe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STDEV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D-down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Corr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Fund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33%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.94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0.58%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-8.67%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0.89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$DJI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43%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.63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1.23%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-27.38%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1.00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metric = (</a:t>
            </a:r>
            <a:r>
              <a:rPr lang="en-US" dirty="0" err="1" smtClean="0"/>
              <a:t>value[end]/value[start</a:t>
            </a:r>
            <a:r>
              <a:rPr lang="en-US" dirty="0" smtClean="0"/>
              <a:t>]) – 1</a:t>
            </a:r>
          </a:p>
          <a:p>
            <a:r>
              <a:rPr lang="en-US" dirty="0" smtClean="0"/>
              <a:t>Example: $100 to $110:</a:t>
            </a:r>
          </a:p>
          <a:p>
            <a:pPr lvl="1"/>
            <a:r>
              <a:rPr lang="en-US" dirty="0" smtClean="0"/>
              <a:t>(110/100) – 1 = 0.10 = 10%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Annual Return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daily_rets[i</a:t>
            </a:r>
            <a:r>
              <a:rPr lang="en-US" dirty="0" smtClean="0"/>
              <a:t>] = (value[i]/value[i-1]) – 1</a:t>
            </a:r>
          </a:p>
          <a:p>
            <a:r>
              <a:rPr lang="en-US" dirty="0" err="1" smtClean="0"/>
              <a:t>std_metric</a:t>
            </a:r>
            <a:r>
              <a:rPr lang="en-US" dirty="0" smtClean="0"/>
              <a:t> = </a:t>
            </a:r>
            <a:r>
              <a:rPr lang="en-US" dirty="0" err="1" smtClean="0"/>
              <a:t>stdev(daily_rets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Deviation of Daily Return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 Draw Down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 descr="hedged-dow-v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893" y="1603888"/>
            <a:ext cx="3988462" cy="280387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131607" y="2921000"/>
            <a:ext cx="538693" cy="533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Reward/Risk = How much reward are you getting for your risk?</a:t>
            </a:r>
          </a:p>
          <a:p>
            <a:r>
              <a:rPr lang="en-US" dirty="0" smtClean="0"/>
              <a:t>metric = (</a:t>
            </a:r>
            <a:r>
              <a:rPr lang="en-US" dirty="0" err="1" smtClean="0"/>
              <a:t>average(daily_rets)/stdev(daily_rets</a:t>
            </a:r>
            <a:r>
              <a:rPr lang="en-US" dirty="0" smtClean="0"/>
              <a:t>)) * sqrt(250)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Sharpe Ratio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0" y="1781688"/>
            <a:ext cx="3644900" cy="6604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Find online broker to “paper trade.”</a:t>
            </a:r>
          </a:p>
          <a:p>
            <a:r>
              <a:rPr lang="en-US" dirty="0" smtClean="0"/>
              <a:t>Invest $1M in 4 equities.</a:t>
            </a:r>
          </a:p>
          <a:p>
            <a:r>
              <a:rPr lang="en-US" dirty="0" smtClean="0"/>
              <a:t>Assess your portfolio for 2011:</a:t>
            </a:r>
          </a:p>
          <a:p>
            <a:pPr lvl="1"/>
            <a:r>
              <a:rPr lang="en-US" dirty="0" smtClean="0"/>
              <a:t>Annual return</a:t>
            </a:r>
          </a:p>
          <a:p>
            <a:pPr lvl="1"/>
            <a:r>
              <a:rPr lang="en-US" dirty="0" smtClean="0"/>
              <a:t>Average daily return</a:t>
            </a:r>
          </a:p>
          <a:p>
            <a:pPr lvl="1"/>
            <a:r>
              <a:rPr lang="en-US" dirty="0" err="1" smtClean="0"/>
              <a:t>Stdev</a:t>
            </a:r>
            <a:r>
              <a:rPr lang="en-US" dirty="0" smtClean="0"/>
              <a:t> of daily return</a:t>
            </a:r>
          </a:p>
          <a:p>
            <a:pPr lvl="1"/>
            <a:r>
              <a:rPr lang="en-US" dirty="0" smtClean="0"/>
              <a:t>Sharpe Ratio</a:t>
            </a:r>
          </a:p>
          <a:p>
            <a:r>
              <a:rPr lang="en-US" dirty="0" smtClean="0"/>
              <a:t>Compare with benchmark: SPY</a:t>
            </a:r>
          </a:p>
          <a:p>
            <a:r>
              <a:rPr lang="en-US" dirty="0" smtClean="0"/>
              <a:t>Submit 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pdf</a:t>
            </a:r>
            <a:r>
              <a:rPr lang="en-US" dirty="0" smtClean="0"/>
              <a:t> printout of your spreadsheet.</a:t>
            </a:r>
          </a:p>
          <a:p>
            <a:pPr lvl="1"/>
            <a:r>
              <a:rPr lang="en-US" dirty="0" smtClean="0"/>
              <a:t>Screenshot of your portfolio online.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 1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Georgia Tech 2">
      <a:dk1>
        <a:srgbClr val="001A31"/>
      </a:dk1>
      <a:lt1>
        <a:sysClr val="window" lastClr="FFFFFF"/>
      </a:lt1>
      <a:dk2>
        <a:srgbClr val="001A31"/>
      </a:dk2>
      <a:lt2>
        <a:srgbClr val="8EA9C2"/>
      </a:lt2>
      <a:accent1>
        <a:srgbClr val="E19C1E"/>
      </a:accent1>
      <a:accent2>
        <a:srgbClr val="F1C156"/>
      </a:accent2>
      <a:accent3>
        <a:srgbClr val="F6D88B"/>
      </a:accent3>
      <a:accent4>
        <a:srgbClr val="E19C1E"/>
      </a:accent4>
      <a:accent5>
        <a:srgbClr val="F1C156"/>
      </a:accent5>
      <a:accent6>
        <a:srgbClr val="F6D88B"/>
      </a:accent6>
      <a:hlink>
        <a:srgbClr val="2C5790"/>
      </a:hlink>
      <a:folHlink>
        <a:srgbClr val="F1C15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6025</TotalTime>
  <Words>242</Words>
  <Application>Microsoft Macintosh PowerPoint</Application>
  <PresentationFormat>On-screen Show (16:9)</PresentationFormat>
  <Paragraphs>61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Technic</vt:lpstr>
      <vt:lpstr>Slide 1</vt:lpstr>
      <vt:lpstr>What are Investors Looking For?</vt:lpstr>
      <vt:lpstr>Common Metrics</vt:lpstr>
      <vt:lpstr>Example</vt:lpstr>
      <vt:lpstr>Annual Return</vt:lpstr>
      <vt:lpstr>Standard Deviation of Daily Return</vt:lpstr>
      <vt:lpstr>Max Draw Down</vt:lpstr>
      <vt:lpstr>Sharpe Ratio</vt:lpstr>
      <vt:lpstr>Homework 1</vt:lpstr>
      <vt:lpstr>Demo Using Excel</vt:lpstr>
    </vt:vector>
  </TitlesOfParts>
  <Company>College of Computing at Georgia 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Josie Giles</dc:creator>
  <cp:lastModifiedBy>Tucker Balch</cp:lastModifiedBy>
  <cp:revision>65</cp:revision>
  <dcterms:created xsi:type="dcterms:W3CDTF">2012-09-19T18:02:54Z</dcterms:created>
  <dcterms:modified xsi:type="dcterms:W3CDTF">2012-09-19T18:03:58Z</dcterms:modified>
</cp:coreProperties>
</file>