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alphaModFix amt="50000"/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>
            <a:lvl1pPr algn="ctr">
              <a:defRPr sz="4800" b="1" cap="none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隶书" pitchFamily="49" charset="-122"/>
                <a:ea typeface="隶书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b="1" cap="all" spc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隶书" pitchFamily="49" charset="-122"/>
                <a:ea typeface="隶书" pitchFamily="49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2012-05-07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2012-05-07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2012-05-07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2012-05-07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2012-05-07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2012-05-07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2012-05-07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2012-05-07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2012-05-07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ctr">
              <a:defRPr sz="20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2012-05-07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2012-05-07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50000"/>
            <a:lum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harpenSoften amount="-5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2012-05-07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400" b="1" kern="1200" cap="none" spc="0">
          <a:ln w="11430"/>
          <a:gradFill>
            <a:gsLst>
              <a:gs pos="0">
                <a:schemeClr val="accent2">
                  <a:tint val="70000"/>
                  <a:satMod val="245000"/>
                </a:schemeClr>
              </a:gs>
              <a:gs pos="75000">
                <a:schemeClr val="accent2">
                  <a:tint val="90000"/>
                  <a:shade val="60000"/>
                  <a:satMod val="240000"/>
                </a:schemeClr>
              </a:gs>
              <a:gs pos="100000">
                <a:schemeClr val="accent2">
                  <a:tint val="100000"/>
                  <a:shade val="50000"/>
                  <a:satMod val="240000"/>
                </a:schemeClr>
              </a:gs>
            </a:gsLst>
            <a:lin ang="5400000"/>
          </a:gradFill>
          <a:effectLst>
            <a:outerShdw blurRad="50800" dist="39000" dir="5460000" algn="tl">
              <a:srgbClr val="000000">
                <a:alpha val="38000"/>
              </a:srgbClr>
            </a:outerShdw>
          </a:effectLst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Times New Roman" pitchFamily="18" charset="0"/>
          <a:ea typeface="微软雅黑" pitchFamily="34" charset="-122"/>
          <a:cs typeface="Times New Roman" pitchFamily="18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Times New Roman" pitchFamily="18" charset="0"/>
          <a:ea typeface="微软雅黑" pitchFamily="34" charset="-122"/>
          <a:cs typeface="Times New Roman" pitchFamily="18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Times New Roman" pitchFamily="18" charset="0"/>
          <a:ea typeface="微软雅黑" pitchFamily="34" charset="-122"/>
          <a:cs typeface="Times New Roman" pitchFamily="18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Times New Roman" pitchFamily="18" charset="0"/>
          <a:ea typeface="微软雅黑" pitchFamily="34" charset="-122"/>
          <a:cs typeface="Times New Roman" pitchFamily="18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Times New Roman" pitchFamily="18" charset="0"/>
          <a:ea typeface="微软雅黑" pitchFamily="34" charset="-122"/>
          <a:cs typeface="Times New Roman" pitchFamily="18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56793"/>
            <a:ext cx="7772400" cy="2043658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CTSC 2012 </a:t>
            </a:r>
            <a:r>
              <a:rPr lang="en-US" altLang="zh-CN" dirty="0"/>
              <a:t>Day 1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最短路 </a:t>
            </a:r>
            <a:r>
              <a:rPr lang="en-US" altLang="zh-CN" dirty="0" smtClean="0"/>
              <a:t>(shortest)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清华大学 潘宇超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21574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测试点 </a:t>
            </a:r>
            <a:r>
              <a:rPr lang="en-US" altLang="zh-CN" dirty="0" smtClean="0"/>
              <a:t>10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10000</a:t>
            </a:r>
            <a:r>
              <a:rPr lang="zh-CN" altLang="en-US" dirty="0" smtClean="0"/>
              <a:t>个点的图，边权都是</a:t>
            </a:r>
            <a:r>
              <a:rPr lang="en-US" altLang="zh-CN" dirty="0"/>
              <a:t> </a:t>
            </a:r>
            <a:r>
              <a:rPr lang="en-US" altLang="zh-CN" dirty="0" smtClean="0"/>
              <a:t>1 </a:t>
            </a:r>
            <a:r>
              <a:rPr lang="zh-CN" altLang="en-US" dirty="0" smtClean="0"/>
              <a:t>。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图中存在从点</a:t>
            </a:r>
            <a:r>
              <a:rPr lang="en-US" altLang="zh-CN" dirty="0"/>
              <a:t> </a:t>
            </a:r>
            <a:r>
              <a:rPr lang="en-US" altLang="zh-CN" dirty="0" smtClean="0"/>
              <a:t>1 </a:t>
            </a:r>
            <a:r>
              <a:rPr lang="zh-CN" altLang="en-US" dirty="0" smtClean="0"/>
              <a:t>到点 </a:t>
            </a:r>
            <a:r>
              <a:rPr lang="en-US" altLang="zh-CN" dirty="0" smtClean="0"/>
              <a:t>10000 </a:t>
            </a:r>
            <a:r>
              <a:rPr lang="zh-CN" altLang="en-US" dirty="0" smtClean="0"/>
              <a:t>的</a:t>
            </a:r>
            <a:r>
              <a:rPr lang="zh-CN" altLang="en-US" smtClean="0"/>
              <a:t>哈密尔顿路</a:t>
            </a:r>
            <a:r>
              <a:rPr lang="zh-CN" altLang="en-US" smtClean="0"/>
              <a:t>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571467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题意简述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本题为提交答案题。</a:t>
            </a:r>
            <a:endParaRPr lang="en-US" altLang="zh-CN" dirty="0" smtClean="0"/>
          </a:p>
          <a:p>
            <a:r>
              <a:rPr lang="zh-CN" altLang="en-US" dirty="0" smtClean="0"/>
              <a:t>给定一个图 </a:t>
            </a:r>
            <a:r>
              <a:rPr lang="en-US" altLang="zh-CN" i="1" dirty="0" smtClean="0"/>
              <a:t>G </a:t>
            </a:r>
            <a:r>
              <a:rPr lang="zh-CN" altLang="en-US" dirty="0" smtClean="0"/>
              <a:t>和一个自然数 </a:t>
            </a:r>
            <a:r>
              <a:rPr lang="en-US" altLang="zh-CN" i="1" dirty="0" smtClean="0"/>
              <a:t>K 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删掉不超过 </a:t>
            </a:r>
            <a:r>
              <a:rPr lang="en-US" altLang="zh-CN" i="1" dirty="0" smtClean="0"/>
              <a:t>K </a:t>
            </a:r>
            <a:r>
              <a:rPr lang="zh-CN" altLang="en-US" dirty="0" smtClean="0"/>
              <a:t>条边，使得节点</a:t>
            </a:r>
            <a:r>
              <a:rPr lang="en-US" altLang="zh-CN" dirty="0" smtClean="0"/>
              <a:t>1</a:t>
            </a:r>
            <a:r>
              <a:rPr lang="zh-CN" altLang="en-US" dirty="0" smtClean="0"/>
              <a:t>和节点</a:t>
            </a:r>
            <a:r>
              <a:rPr lang="en-US" altLang="zh-CN" i="1" dirty="0" smtClean="0"/>
              <a:t>N</a:t>
            </a:r>
            <a:r>
              <a:rPr lang="zh-CN" altLang="en-US" dirty="0" smtClean="0"/>
              <a:t>仍然连通，且最短路最长。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806617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得分情况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集训队</a:t>
            </a:r>
            <a:endParaRPr lang="en-US" altLang="zh-CN" dirty="0"/>
          </a:p>
          <a:p>
            <a:pPr lvl="1"/>
            <a:r>
              <a:rPr lang="zh-CN" altLang="en-US" dirty="0" smtClean="0"/>
              <a:t>顾昱洲（</a:t>
            </a:r>
            <a:r>
              <a:rPr lang="en-US" altLang="zh-CN" dirty="0" smtClean="0"/>
              <a:t>72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/>
              <a:t>平均</a:t>
            </a:r>
            <a:r>
              <a:rPr lang="zh-CN" altLang="en-US" dirty="0" smtClean="0"/>
              <a:t>分</a:t>
            </a:r>
            <a:r>
              <a:rPr lang="en-US" altLang="zh-CN" dirty="0"/>
              <a:t> </a:t>
            </a:r>
            <a:r>
              <a:rPr lang="en-US" altLang="zh-CN" dirty="0" smtClean="0"/>
              <a:t> 48.42</a:t>
            </a:r>
            <a:r>
              <a:rPr lang="zh-CN" altLang="en-US" dirty="0" smtClean="0"/>
              <a:t>分</a:t>
            </a:r>
            <a:endParaRPr lang="en-US" altLang="zh-CN" dirty="0"/>
          </a:p>
          <a:p>
            <a:pPr lvl="1"/>
            <a:endParaRPr lang="en-US" altLang="zh-CN" dirty="0" smtClean="0"/>
          </a:p>
          <a:p>
            <a:r>
              <a:rPr lang="zh-CN" altLang="en-US" dirty="0" smtClean="0"/>
              <a:t>非集训队</a:t>
            </a:r>
            <a:endParaRPr lang="en-US" altLang="zh-CN" dirty="0"/>
          </a:p>
          <a:p>
            <a:pPr lvl="1"/>
            <a:r>
              <a:rPr lang="zh-CN" altLang="en-US" dirty="0" smtClean="0"/>
              <a:t>钟泽轩（</a:t>
            </a:r>
            <a:r>
              <a:rPr lang="en-US" altLang="zh-CN" dirty="0" smtClean="0"/>
              <a:t>79</a:t>
            </a:r>
            <a:r>
              <a:rPr lang="zh-CN" altLang="en-US" dirty="0" smtClean="0"/>
              <a:t>）</a:t>
            </a:r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zh-CN" altLang="en-US" dirty="0" smtClean="0"/>
              <a:t>许昊然（</a:t>
            </a:r>
            <a:r>
              <a:rPr lang="en-US" altLang="zh-CN" dirty="0" smtClean="0"/>
              <a:t>75</a:t>
            </a:r>
            <a:r>
              <a:rPr lang="zh-CN" altLang="en-US" dirty="0" smtClean="0"/>
              <a:t>）  何宇超（</a:t>
            </a:r>
            <a:r>
              <a:rPr lang="en-US" altLang="zh-CN" dirty="0" smtClean="0"/>
              <a:t>70</a:t>
            </a:r>
            <a:r>
              <a:rPr lang="zh-CN" altLang="en-US" dirty="0" smtClean="0"/>
              <a:t>）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793357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测试点 </a:t>
            </a:r>
            <a:r>
              <a:rPr lang="en-US" altLang="zh-CN" dirty="0" smtClean="0"/>
              <a:t>1 2 3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测试点 </a:t>
            </a:r>
            <a:r>
              <a:rPr lang="en-US" altLang="zh-CN" dirty="0" smtClean="0"/>
              <a:t>1 </a:t>
            </a:r>
            <a:r>
              <a:rPr lang="zh-CN" altLang="en-US" dirty="0" smtClean="0"/>
              <a:t>的范围较小，直接暴力枚举删掉哪些边即可。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测试点 </a:t>
            </a:r>
            <a:r>
              <a:rPr lang="en-US" altLang="zh-CN" dirty="0" smtClean="0"/>
              <a:t>2 3 </a:t>
            </a:r>
            <a:r>
              <a:rPr lang="zh-CN" altLang="en-US" dirty="0" smtClean="0"/>
              <a:t>范围稍大，直接暴力枚举不可行。</a:t>
            </a:r>
            <a:endParaRPr lang="en-US" altLang="zh-CN" dirty="0" smtClean="0"/>
          </a:p>
          <a:p>
            <a:r>
              <a:rPr lang="zh-CN" altLang="en-US" dirty="0" smtClean="0"/>
              <a:t>优化搜索，删掉最短路上的边。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测试点</a:t>
            </a:r>
            <a:r>
              <a:rPr lang="en-US" altLang="zh-CN" dirty="0"/>
              <a:t> </a:t>
            </a:r>
            <a:r>
              <a:rPr lang="en-US" altLang="zh-CN" dirty="0" smtClean="0"/>
              <a:t>2 </a:t>
            </a:r>
            <a:r>
              <a:rPr lang="zh-CN" altLang="en-US" dirty="0" smtClean="0"/>
              <a:t>大约需要运行 </a:t>
            </a:r>
            <a:r>
              <a:rPr lang="en-US" altLang="zh-CN" dirty="0" smtClean="0"/>
              <a:t>10 </a:t>
            </a:r>
            <a:r>
              <a:rPr lang="zh-CN" altLang="en-US" dirty="0" smtClean="0"/>
              <a:t>秒左右。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测试点 </a:t>
            </a:r>
            <a:r>
              <a:rPr lang="en-US" altLang="zh-CN" dirty="0" smtClean="0"/>
              <a:t>3 </a:t>
            </a:r>
            <a:r>
              <a:rPr lang="zh-CN" altLang="en-US" dirty="0" smtClean="0"/>
              <a:t>大约需要运行 </a:t>
            </a:r>
            <a:r>
              <a:rPr lang="en-US" altLang="zh-CN" dirty="0" smtClean="0"/>
              <a:t>10 </a:t>
            </a:r>
            <a:r>
              <a:rPr lang="zh-CN" altLang="en-US" dirty="0" smtClean="0"/>
              <a:t>分钟左右。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2509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测试点 </a:t>
            </a:r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边数虽然很多，但是删边个数没有限制。</a:t>
            </a:r>
            <a:endParaRPr lang="en-US" altLang="zh-CN" dirty="0" smtClean="0"/>
          </a:p>
          <a:p>
            <a:r>
              <a:rPr lang="zh-CN" altLang="en-US" dirty="0" smtClean="0"/>
              <a:t>即我们可以保留最后的那条最短路，将其余的边都删除。</a:t>
            </a:r>
            <a:endParaRPr lang="en-US" altLang="zh-CN" dirty="0" smtClean="0"/>
          </a:p>
          <a:p>
            <a:r>
              <a:rPr lang="zh-CN" altLang="en-US" dirty="0" smtClean="0"/>
              <a:t>所以也就是求这个图的从点</a:t>
            </a:r>
            <a:r>
              <a:rPr lang="en-US" altLang="zh-CN" dirty="0" smtClean="0"/>
              <a:t>1</a:t>
            </a:r>
            <a:r>
              <a:rPr lang="zh-CN" altLang="en-US" dirty="0" smtClean="0"/>
              <a:t>到点</a:t>
            </a:r>
            <a:r>
              <a:rPr lang="en-US" altLang="zh-CN" i="1" dirty="0" smtClean="0"/>
              <a:t>N</a:t>
            </a:r>
            <a:r>
              <a:rPr lang="zh-CN" altLang="en-US" dirty="0" smtClean="0"/>
              <a:t>的最长路。</a:t>
            </a:r>
            <a:endParaRPr lang="en-US" altLang="zh-CN" dirty="0" smtClean="0"/>
          </a:p>
          <a:p>
            <a:r>
              <a:rPr lang="zh-CN" altLang="en-US" dirty="0" smtClean="0"/>
              <a:t>参考解法：点数较少</a:t>
            </a:r>
            <a:r>
              <a:rPr lang="zh-CN" altLang="en-US" dirty="0"/>
              <a:t>，只有</a:t>
            </a:r>
            <a:r>
              <a:rPr lang="en-US" altLang="zh-CN" dirty="0"/>
              <a:t>20</a:t>
            </a:r>
            <a:r>
              <a:rPr lang="zh-CN" altLang="en-US" dirty="0"/>
              <a:t>个</a:t>
            </a:r>
            <a:r>
              <a:rPr lang="zh-CN" altLang="en-US" dirty="0" smtClean="0"/>
              <a:t>点，因此可以用状态压缩动态规划解决。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916024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测试点 </a:t>
            </a:r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该测试</a:t>
            </a:r>
            <a:r>
              <a:rPr lang="zh-CN" altLang="en-US" dirty="0" smtClean="0"/>
              <a:t>点为测试点 </a:t>
            </a:r>
            <a:r>
              <a:rPr lang="en-US" altLang="zh-CN" dirty="0" smtClean="0"/>
              <a:t>4 </a:t>
            </a:r>
            <a:r>
              <a:rPr lang="zh-CN" altLang="en-US" dirty="0" smtClean="0"/>
              <a:t>的扩展。</a:t>
            </a:r>
            <a:endParaRPr lang="en-US" altLang="zh-CN" dirty="0" smtClean="0"/>
          </a:p>
          <a:p>
            <a:r>
              <a:rPr lang="zh-CN" altLang="en-US" dirty="0" smtClean="0"/>
              <a:t>将节点分为</a:t>
            </a:r>
            <a:r>
              <a:rPr lang="en-US" altLang="zh-CN" dirty="0" smtClean="0"/>
              <a:t>50</a:t>
            </a:r>
            <a:r>
              <a:rPr lang="zh-CN" altLang="en-US" dirty="0" smtClean="0"/>
              <a:t>块，每一块中都是</a:t>
            </a:r>
            <a:r>
              <a:rPr lang="en-US" altLang="zh-CN" dirty="0" smtClean="0"/>
              <a:t>20</a:t>
            </a:r>
            <a:r>
              <a:rPr lang="zh-CN" altLang="en-US" dirty="0" smtClean="0"/>
              <a:t>个节点。</a:t>
            </a:r>
            <a:endParaRPr lang="en-US" altLang="zh-CN" dirty="0" smtClean="0"/>
          </a:p>
          <a:p>
            <a:r>
              <a:rPr lang="zh-CN" altLang="en-US" dirty="0" smtClean="0"/>
              <a:t>相邻块之间用一条边相连。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参考解法同测试点 </a:t>
            </a:r>
            <a:r>
              <a:rPr lang="en-US" altLang="zh-CN" dirty="0" smtClean="0"/>
              <a:t>4</a:t>
            </a:r>
            <a:r>
              <a:rPr lang="zh-CN" altLang="en-US" dirty="0" smtClean="0"/>
              <a:t>，对每一块用状态压缩动态规划求最长路。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26570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测试点 </a:t>
            </a:r>
            <a:r>
              <a:rPr lang="en-US" altLang="zh-CN" dirty="0" smtClean="0"/>
              <a:t>6 7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这两个测试点类似测试点</a:t>
            </a:r>
            <a:r>
              <a:rPr lang="en-US" altLang="zh-CN" dirty="0"/>
              <a:t> </a:t>
            </a:r>
            <a:r>
              <a:rPr lang="en-US" altLang="zh-CN" dirty="0" smtClean="0"/>
              <a:t>5</a:t>
            </a:r>
            <a:r>
              <a:rPr lang="zh-CN" altLang="en-US" dirty="0" smtClean="0"/>
              <a:t>，每个块只有 </a:t>
            </a:r>
            <a:r>
              <a:rPr lang="en-US" altLang="zh-CN" dirty="0" smtClean="0"/>
              <a:t>10 </a:t>
            </a:r>
            <a:r>
              <a:rPr lang="zh-CN" altLang="en-US" dirty="0" smtClean="0"/>
              <a:t>个点和 </a:t>
            </a:r>
            <a:r>
              <a:rPr lang="en-US" altLang="zh-CN" dirty="0" smtClean="0"/>
              <a:t>20 </a:t>
            </a:r>
            <a:r>
              <a:rPr lang="zh-CN" altLang="en-US" dirty="0" smtClean="0"/>
              <a:t>条边，但是删边个数有限制。</a:t>
            </a:r>
            <a:endParaRPr lang="en-US" altLang="zh-CN" dirty="0"/>
          </a:p>
          <a:p>
            <a:r>
              <a:rPr lang="zh-CN" altLang="en-US" dirty="0" smtClean="0"/>
              <a:t>参考解法：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对每个块搜索，处理出删掉 </a:t>
            </a:r>
            <a:r>
              <a:rPr lang="en-US" altLang="zh-CN" i="1" dirty="0" smtClean="0"/>
              <a:t>k</a:t>
            </a:r>
            <a:r>
              <a:rPr lang="en-US" altLang="zh-CN" dirty="0" smtClean="0"/>
              <a:t> (0 </a:t>
            </a:r>
            <a:r>
              <a:rPr lang="zh-CN" altLang="en-US" dirty="0" smtClean="0"/>
              <a:t>≤ </a:t>
            </a:r>
            <a:r>
              <a:rPr lang="en-US" altLang="zh-CN" i="1" dirty="0" smtClean="0"/>
              <a:t>k</a:t>
            </a:r>
            <a:r>
              <a:rPr lang="en-US" altLang="zh-CN" dirty="0" smtClean="0"/>
              <a:t> </a:t>
            </a:r>
            <a:r>
              <a:rPr lang="zh-CN" altLang="en-US" dirty="0" smtClean="0"/>
              <a:t>≤ </a:t>
            </a:r>
            <a:r>
              <a:rPr lang="en-US" altLang="zh-CN" dirty="0" smtClean="0"/>
              <a:t>20) </a:t>
            </a:r>
            <a:r>
              <a:rPr lang="zh-CN" altLang="en-US" dirty="0" smtClean="0"/>
              <a:t>条边后，从块内起点到块内终点的最短路的最大值。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然后再进行动态规划，</a:t>
            </a:r>
            <a:r>
              <a:rPr lang="en-US" altLang="zh-CN" i="1" dirty="0" smtClean="0"/>
              <a:t>F</a:t>
            </a:r>
            <a:r>
              <a:rPr lang="en-US" altLang="zh-CN" dirty="0" smtClean="0"/>
              <a:t>[</a:t>
            </a:r>
            <a:r>
              <a:rPr lang="en-US" altLang="zh-CN" i="1" dirty="0" smtClean="0"/>
              <a:t>i</a:t>
            </a:r>
            <a:r>
              <a:rPr lang="en-US" altLang="zh-CN" dirty="0" smtClean="0"/>
              <a:t>][</a:t>
            </a:r>
            <a:r>
              <a:rPr lang="en-US" altLang="zh-CN" i="1" dirty="0" smtClean="0"/>
              <a:t>j</a:t>
            </a:r>
            <a:r>
              <a:rPr lang="en-US" altLang="zh-CN" dirty="0" smtClean="0"/>
              <a:t>]</a:t>
            </a:r>
            <a:r>
              <a:rPr lang="zh-CN" altLang="en-US" dirty="0"/>
              <a:t> </a:t>
            </a:r>
            <a:r>
              <a:rPr lang="zh-CN" altLang="en-US" dirty="0" smtClean="0"/>
              <a:t>为前 </a:t>
            </a:r>
            <a:r>
              <a:rPr lang="en-US" altLang="zh-CN" i="1" dirty="0" smtClean="0"/>
              <a:t>i</a:t>
            </a:r>
            <a:r>
              <a:rPr lang="en-US" altLang="zh-CN" dirty="0" smtClean="0"/>
              <a:t> </a:t>
            </a:r>
            <a:r>
              <a:rPr lang="zh-CN" altLang="en-US" dirty="0" smtClean="0"/>
              <a:t>块中删掉了 </a:t>
            </a:r>
            <a:r>
              <a:rPr lang="en-US" altLang="zh-CN" i="1" dirty="0" smtClean="0"/>
              <a:t>j</a:t>
            </a:r>
            <a:r>
              <a:rPr lang="en-US" altLang="zh-CN" dirty="0" smtClean="0"/>
              <a:t> </a:t>
            </a:r>
            <a:r>
              <a:rPr lang="zh-CN" altLang="en-US" dirty="0" smtClean="0"/>
              <a:t>条边，从节点</a:t>
            </a:r>
            <a:r>
              <a:rPr lang="en-US" altLang="zh-CN" dirty="0"/>
              <a:t> </a:t>
            </a:r>
            <a:r>
              <a:rPr lang="en-US" altLang="zh-CN" dirty="0" smtClean="0"/>
              <a:t>1 </a:t>
            </a:r>
            <a:r>
              <a:rPr lang="zh-CN" altLang="en-US" dirty="0" smtClean="0"/>
              <a:t>到第 </a:t>
            </a:r>
            <a:r>
              <a:rPr lang="en-US" altLang="zh-CN" i="1" dirty="0" smtClean="0"/>
              <a:t>i</a:t>
            </a:r>
            <a:r>
              <a:rPr lang="en-US" altLang="zh-CN" dirty="0" smtClean="0"/>
              <a:t> </a:t>
            </a:r>
            <a:r>
              <a:rPr lang="zh-CN" altLang="en-US" dirty="0" smtClean="0"/>
              <a:t>块的终点的最短路的最大值。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506178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测试点 </a:t>
            </a:r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该测试点是一个 </a:t>
            </a:r>
            <a:r>
              <a:rPr lang="en-US" altLang="zh-CN" dirty="0" smtClean="0"/>
              <a:t>100 </a:t>
            </a:r>
            <a:r>
              <a:rPr lang="zh-CN" altLang="en-US" dirty="0" smtClean="0"/>
              <a:t>行 </a:t>
            </a:r>
            <a:r>
              <a:rPr lang="en-US" altLang="zh-CN" dirty="0" smtClean="0"/>
              <a:t>100 </a:t>
            </a:r>
            <a:r>
              <a:rPr lang="zh-CN" altLang="en-US" dirty="0" smtClean="0"/>
              <a:t>列的网格图，边权都是 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，删边个数无限制。</a:t>
            </a:r>
            <a:endParaRPr lang="en-US" altLang="zh-CN" dirty="0" smtClean="0"/>
          </a:p>
          <a:p>
            <a:r>
              <a:rPr lang="zh-CN" altLang="en-US" dirty="0" smtClean="0"/>
              <a:t>起点左上角，终点右下角。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可以直接构造出一条长度为 </a:t>
            </a:r>
            <a:r>
              <a:rPr lang="en-US" altLang="zh-CN" dirty="0" smtClean="0"/>
              <a:t>9998 </a:t>
            </a:r>
            <a:r>
              <a:rPr lang="zh-CN" altLang="en-US" dirty="0" smtClean="0"/>
              <a:t>的路径。</a:t>
            </a:r>
            <a:endParaRPr lang="en-US" altLang="zh-CN" dirty="0" smtClean="0"/>
          </a:p>
          <a:p>
            <a:r>
              <a:rPr lang="zh-CN" altLang="en-US" dirty="0" smtClean="0"/>
              <a:t>证明：不存在长度为 </a:t>
            </a:r>
            <a:r>
              <a:rPr lang="en-US" altLang="zh-CN" dirty="0" smtClean="0"/>
              <a:t>9999 </a:t>
            </a:r>
            <a:r>
              <a:rPr lang="zh-CN" altLang="en-US" dirty="0" smtClean="0"/>
              <a:t>的路径。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92544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测试点 </a:t>
            </a:r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一个 </a:t>
            </a:r>
            <a:r>
              <a:rPr lang="en-US" altLang="zh-CN" dirty="0" smtClean="0"/>
              <a:t>2 </a:t>
            </a:r>
            <a:r>
              <a:rPr lang="zh-CN" altLang="en-US" dirty="0" smtClean="0"/>
              <a:t>行 </a:t>
            </a:r>
            <a:r>
              <a:rPr lang="en-US" altLang="zh-CN" dirty="0" smtClean="0"/>
              <a:t>1000 </a:t>
            </a:r>
            <a:r>
              <a:rPr lang="zh-CN" altLang="en-US" dirty="0" smtClean="0"/>
              <a:t>列的网格图，且已经删掉了若干条边。</a:t>
            </a:r>
            <a:endParaRPr lang="en-US" altLang="zh-CN" dirty="0" smtClean="0"/>
          </a:p>
          <a:p>
            <a:r>
              <a:rPr lang="zh-CN" altLang="en-US" dirty="0" smtClean="0"/>
              <a:t>起点左上角，终点右下角。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动态规划求最长路。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682909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698</TotalTime>
  <Words>490</Words>
  <Application>Microsoft Office PowerPoint</Application>
  <PresentationFormat>全屏显示(4:3)</PresentationFormat>
  <Paragraphs>51</Paragraphs>
  <Slides>10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Office 主题</vt:lpstr>
      <vt:lpstr>CTSC 2012 Day 1 最短路 (shortest)</vt:lpstr>
      <vt:lpstr>题意简述</vt:lpstr>
      <vt:lpstr>得分情况</vt:lpstr>
      <vt:lpstr>测试点 1 2 3</vt:lpstr>
      <vt:lpstr>测试点 4</vt:lpstr>
      <vt:lpstr>测试点 5</vt:lpstr>
      <vt:lpstr>测试点 6 7</vt:lpstr>
      <vt:lpstr>测试点 8</vt:lpstr>
      <vt:lpstr>测试点 9</vt:lpstr>
      <vt:lpstr>测试点 10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与丶今生挚爱</dc:creator>
  <cp:lastModifiedBy>Panyuchao</cp:lastModifiedBy>
  <cp:revision>504</cp:revision>
  <dcterms:created xsi:type="dcterms:W3CDTF">2011-11-28T08:33:04Z</dcterms:created>
  <dcterms:modified xsi:type="dcterms:W3CDTF">2012-05-07T07:34:40Z</dcterms:modified>
</cp:coreProperties>
</file>