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58" r:id="rId5"/>
    <p:sldId id="259" r:id="rId6"/>
    <p:sldId id="261" r:id="rId7"/>
    <p:sldId id="264" r:id="rId8"/>
    <p:sldId id="263" r:id="rId9"/>
    <p:sldId id="265"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007033"/>
    <a:srgbClr val="FFCC66"/>
    <a:srgbClr val="990099"/>
    <a:srgbClr val="CC0099"/>
    <a:srgbClr val="FE9202"/>
    <a:srgbClr val="6C1A00"/>
    <a:srgbClr val="00AAC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4" d="100"/>
          <a:sy n="144" d="100"/>
        </p:scale>
        <p:origin x="654" y="-45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C8129B-D670-45A8-80B6-38E72459867A}" type="datetimeFigureOut">
              <a:rPr lang="en-US" smtClean="0"/>
              <a:t>10/24/2019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FFDEE-DC9A-4B34-B786-A450E1885E84}" type="slidenum">
              <a:rPr lang="en-US" smtClean="0"/>
              <a:t>‹#›</a:t>
            </a:fld>
            <a:endParaRPr lang="en-US"/>
          </a:p>
        </p:txBody>
      </p:sp>
    </p:spTree>
    <p:extLst>
      <p:ext uri="{BB962C8B-B14F-4D97-AF65-F5344CB8AC3E}">
        <p14:creationId xmlns:p14="http://schemas.microsoft.com/office/powerpoint/2010/main" val="2417525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17900" y="1960930"/>
            <a:ext cx="7177135" cy="1985165"/>
          </a:xfrm>
          <a:noFill/>
          <a:effectLst>
            <a:outerShdw blurRad="50800" dist="38100" dir="2700000" algn="tl" rotWithShape="0">
              <a:prstClr val="black">
                <a:alpha val="40000"/>
              </a:prstClr>
            </a:outerShdw>
          </a:effectLst>
        </p:spPr>
        <p:txBody>
          <a:bodyPr>
            <a:normAutofit/>
          </a:bodyPr>
          <a:lstStyle>
            <a:lvl1pPr algn="r">
              <a:defRPr sz="3600">
                <a:solidFill>
                  <a:srgbClr val="5EEC3C"/>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517900" y="3946095"/>
            <a:ext cx="7177135" cy="763525"/>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2EEC9D04-F5BA-4A49-AB65-C497D699F0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69" cy="763525"/>
          </a:xfrm>
        </p:spPr>
        <p:txBody>
          <a:bodyPr>
            <a:normAutofit/>
          </a:bodyPr>
          <a:lstStyle>
            <a:lvl1pPr algn="r">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6260904" cy="351106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6"/>
            <a:ext cx="8246069" cy="916230"/>
          </a:xfrm>
        </p:spPr>
        <p:txBody>
          <a:bodyPr>
            <a:normAutofit/>
          </a:bodyPr>
          <a:lstStyle>
            <a:lvl1pPr algn="r">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35341"/>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35341"/>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CFD6D7A0-E93F-41B3-989C-1EFD83334D05}"/>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960930"/>
            <a:ext cx="9000445" cy="1985165"/>
          </a:xfrm>
        </p:spPr>
        <p:txBody>
          <a:bodyPr>
            <a:normAutofit/>
          </a:bodyPr>
          <a:lstStyle/>
          <a:p>
            <a:r>
              <a:rPr lang="sr-Cyrl-RS" sz="4000" dirty="0" smtClean="0"/>
              <a:t>Асиметрично шифровање и дешифровање</a:t>
            </a:r>
            <a:endParaRPr lang="en-US" sz="4000" dirty="0"/>
          </a:p>
        </p:txBody>
      </p:sp>
      <p:sp>
        <p:nvSpPr>
          <p:cNvPr id="3" name="Subtitle 2"/>
          <p:cNvSpPr>
            <a:spLocks noGrp="1"/>
          </p:cNvSpPr>
          <p:nvPr>
            <p:ph type="subTitle" idx="1"/>
          </p:nvPr>
        </p:nvSpPr>
        <p:spPr/>
        <p:txBody>
          <a:bodyPr/>
          <a:lstStyle/>
          <a:p>
            <a:r>
              <a:rPr lang="sr-Cyrl-RS" dirty="0" smtClean="0"/>
              <a:t>Младен Марковић 4/6</a:t>
            </a:r>
            <a:endParaRPr lang="en-US" dirty="0"/>
          </a:p>
        </p:txBody>
      </p:sp>
    </p:spTree>
    <p:extLst>
      <p:ext uri="{BB962C8B-B14F-4D97-AF65-F5344CB8AC3E}">
        <p14:creationId xmlns:p14="http://schemas.microsoft.com/office/powerpoint/2010/main" val="3639203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dirty="0" smtClean="0"/>
              <a:t>Асиметрична криптографија</a:t>
            </a:r>
            <a:endParaRPr lang="en-US" dirty="0"/>
          </a:p>
        </p:txBody>
      </p:sp>
      <p:sp>
        <p:nvSpPr>
          <p:cNvPr id="3" name="Content Placeholder 2"/>
          <p:cNvSpPr>
            <a:spLocks noGrp="1"/>
          </p:cNvSpPr>
          <p:nvPr>
            <p:ph idx="1"/>
          </p:nvPr>
        </p:nvSpPr>
        <p:spPr>
          <a:xfrm>
            <a:off x="441034" y="1197405"/>
            <a:ext cx="8246070" cy="3512215"/>
          </a:xfrm>
        </p:spPr>
        <p:txBody>
          <a:bodyPr>
            <a:normAutofit/>
          </a:bodyPr>
          <a:lstStyle/>
          <a:p>
            <a:endParaRPr lang="en-US" sz="1600" dirty="0"/>
          </a:p>
          <a:p>
            <a:r>
              <a:rPr lang="ru-RU" sz="1600" dirty="0"/>
              <a:t>Асиметрична криптографија или криптографија са јавним кључем се базира на постојању </a:t>
            </a:r>
            <a:r>
              <a:rPr lang="ru-RU" sz="1600" dirty="0" smtClean="0"/>
              <a:t>два</a:t>
            </a:r>
            <a:r>
              <a:rPr lang="en-US" sz="1600" dirty="0" smtClean="0"/>
              <a:t> </a:t>
            </a:r>
            <a:r>
              <a:rPr lang="ru-RU" sz="1600" dirty="0" smtClean="0"/>
              <a:t>кључа</a:t>
            </a:r>
            <a:r>
              <a:rPr lang="ru-RU" sz="1600" dirty="0"/>
              <a:t>: један јавни служи за шифровање а други тајни за дешифровање поруке</a:t>
            </a:r>
            <a:r>
              <a:rPr lang="ru-RU" sz="1600" dirty="0" smtClean="0"/>
              <a:t>.</a:t>
            </a:r>
          </a:p>
          <a:p>
            <a:r>
              <a:rPr lang="ru-RU" sz="1600" dirty="0"/>
              <a:t>Принцип је следећи: у исто време се праве приватни и одговарајући јавни кључ. </a:t>
            </a:r>
          </a:p>
          <a:p>
            <a:r>
              <a:rPr lang="sr-Cyrl-RS" sz="1600" dirty="0"/>
              <a:t>Јавни кључ се даје особама које шаљу шифроване податке. Помоћу њега те особе шифрују поруку коју желе да пошаљу. </a:t>
            </a:r>
            <a:endParaRPr lang="sr-Cyrl-RS" sz="1600" dirty="0" smtClean="0"/>
          </a:p>
          <a:p>
            <a:endParaRPr lang="en-US" sz="1600" dirty="0"/>
          </a:p>
        </p:txBody>
      </p:sp>
    </p:spTree>
    <p:extLst>
      <p:ext uri="{BB962C8B-B14F-4D97-AF65-F5344CB8AC3E}">
        <p14:creationId xmlns:p14="http://schemas.microsoft.com/office/powerpoint/2010/main" val="4103309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dirty="0" smtClean="0"/>
              <a:t>Историјат </a:t>
            </a:r>
            <a:endParaRPr lang="sr-Latn-RS" dirty="0"/>
          </a:p>
        </p:txBody>
      </p:sp>
      <p:sp>
        <p:nvSpPr>
          <p:cNvPr id="3" name="Content Placeholder 2"/>
          <p:cNvSpPr>
            <a:spLocks noGrp="1"/>
          </p:cNvSpPr>
          <p:nvPr>
            <p:ph idx="1"/>
          </p:nvPr>
        </p:nvSpPr>
        <p:spPr/>
        <p:txBody>
          <a:bodyPr>
            <a:normAutofit/>
          </a:bodyPr>
          <a:lstStyle/>
          <a:p>
            <a:r>
              <a:rPr lang="sr-Cyrl-RS" sz="1600" dirty="0"/>
              <a:t>Појам система са јавним кључевима увели су Дифи и Хелман 1976. године. </a:t>
            </a:r>
            <a:endParaRPr lang="sr-Cyrl-RS" sz="1600" dirty="0" smtClean="0"/>
          </a:p>
          <a:p>
            <a:r>
              <a:rPr lang="sr-Cyrl-RS" sz="1600" dirty="0" smtClean="0"/>
              <a:t>Први </a:t>
            </a:r>
            <a:r>
              <a:rPr lang="sr-Cyrl-RS" sz="1600" dirty="0"/>
              <a:t>такав систем који су они дефинисали био је протокол, познат под именом размена кључева Дифи-Хелман. </a:t>
            </a:r>
          </a:p>
          <a:p>
            <a:r>
              <a:rPr lang="sr-Cyrl-RS" sz="1600" dirty="0"/>
              <a:t>1977. године објављен је најчувенији и најпопуларнији алгоритам за симетричну криптографију </a:t>
            </a:r>
            <a:r>
              <a:rPr lang="sr-Cyrl-RS" sz="1600" dirty="0" smtClean="0"/>
              <a:t>РСА.</a:t>
            </a:r>
          </a:p>
          <a:p>
            <a:r>
              <a:rPr lang="sr-Cyrl-RS" sz="1600" dirty="0" smtClean="0"/>
              <a:t>Основали су га Рон Риверст, </a:t>
            </a:r>
            <a:r>
              <a:rPr lang="sr-Cyrl-RS" sz="1600" dirty="0"/>
              <a:t>Ади Шамира и </a:t>
            </a:r>
            <a:r>
              <a:rPr lang="sr-Cyrl-RS" sz="1600" dirty="0" smtClean="0"/>
              <a:t>Леонард Ејдлман.</a:t>
            </a:r>
          </a:p>
          <a:p>
            <a:r>
              <a:rPr lang="sr-Cyrl-RS" sz="1600" dirty="0" smtClean="0"/>
              <a:t>Скраћеница РСА је састављена од првог слова сваког презимена оснивача.</a:t>
            </a:r>
            <a:endParaRPr lang="sr-Latn-RS" sz="1600" dirty="0"/>
          </a:p>
          <a:p>
            <a:endParaRPr lang="sr-Latn-RS" sz="1600" dirty="0"/>
          </a:p>
        </p:txBody>
      </p:sp>
    </p:spTree>
    <p:extLst>
      <p:ext uri="{BB962C8B-B14F-4D97-AF65-F5344CB8AC3E}">
        <p14:creationId xmlns:p14="http://schemas.microsoft.com/office/powerpoint/2010/main" val="3051370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dirty="0" smtClean="0"/>
              <a:t>Асиметрична криптографија</a:t>
            </a:r>
            <a:endParaRPr lang="sr-Latn-RS" dirty="0"/>
          </a:p>
        </p:txBody>
      </p:sp>
      <p:sp>
        <p:nvSpPr>
          <p:cNvPr id="7" name="Content Placeholder 6"/>
          <p:cNvSpPr>
            <a:spLocks noGrp="1"/>
          </p:cNvSpPr>
          <p:nvPr>
            <p:ph idx="1"/>
          </p:nvPr>
        </p:nvSpPr>
        <p:spPr/>
        <p:txBody>
          <a:bodyPr>
            <a:normAutofit/>
          </a:bodyPr>
          <a:lstStyle/>
          <a:p>
            <a:r>
              <a:rPr lang="ru-RU" sz="1600" dirty="0"/>
              <a:t>Када прималац добије шифрат, дешифрује га помоћу свог приватног кључа. На тај начин сваки прималац има свој приватни кључ а јавни се може дати било коме, пошто се он користи само за шифровање, а не и дешифровање.</a:t>
            </a:r>
          </a:p>
          <a:p>
            <a:r>
              <a:rPr lang="sr-Cyrl-RS" sz="1600" dirty="0"/>
              <a:t>Како то заправо функционише видећете на следећем приказу:</a:t>
            </a:r>
            <a:endParaRPr lang="en-US" sz="1600" dirty="0"/>
          </a:p>
          <a:p>
            <a:endParaRPr lang="sr-Latn-R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79" y="2824432"/>
            <a:ext cx="5650086" cy="1847850"/>
          </a:xfrm>
          <a:prstGeom prst="rect">
            <a:avLst/>
          </a:prstGeom>
        </p:spPr>
      </p:pic>
    </p:spTree>
    <p:extLst>
      <p:ext uri="{BB962C8B-B14F-4D97-AF65-F5344CB8AC3E}">
        <p14:creationId xmlns:p14="http://schemas.microsoft.com/office/powerpoint/2010/main" val="66316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dirty="0" smtClean="0"/>
              <a:t>Објашњење графичког приказа</a:t>
            </a:r>
            <a:endParaRPr lang="sr-Latn-RS" dirty="0"/>
          </a:p>
        </p:txBody>
      </p:sp>
      <p:sp>
        <p:nvSpPr>
          <p:cNvPr id="3" name="Content Placeholder 2"/>
          <p:cNvSpPr>
            <a:spLocks noGrp="1"/>
          </p:cNvSpPr>
          <p:nvPr>
            <p:ph idx="1"/>
          </p:nvPr>
        </p:nvSpPr>
        <p:spPr/>
        <p:txBody>
          <a:bodyPr>
            <a:normAutofit/>
          </a:bodyPr>
          <a:lstStyle/>
          <a:p>
            <a:r>
              <a:rPr lang="sr-Cyrl-RS" sz="1600" dirty="0" smtClean="0"/>
              <a:t>Документ остаје сигуран између пошиљаоца и примаоца.</a:t>
            </a:r>
          </a:p>
          <a:p>
            <a:r>
              <a:rPr lang="sr-Cyrl-RS" sz="1600" dirty="0" smtClean="0"/>
              <a:t>Сви неовлашћени приступи неће добити оригинални документ већ шифровану верзију документа. </a:t>
            </a:r>
          </a:p>
          <a:p>
            <a:r>
              <a:rPr lang="sr-Cyrl-RS" sz="1600" dirty="0"/>
              <a:t>Б</a:t>
            </a:r>
            <a:r>
              <a:rPr lang="sr-Cyrl-RS" sz="1600" dirty="0" smtClean="0"/>
              <a:t>ез приватног кључа неће имати присту документу нити могућност да га дешифрују.</a:t>
            </a:r>
          </a:p>
          <a:p>
            <a:r>
              <a:rPr lang="sr-Cyrl-RS" sz="1600" dirty="0"/>
              <a:t>Предност овог начина шифровања је у томе што не мора да се брине о случају да неко пресретне јавни </a:t>
            </a:r>
            <a:r>
              <a:rPr lang="sr-Cyrl-RS" sz="1600" dirty="0" smtClean="0"/>
              <a:t>кључ, јер се користи само за шифровање, док се приватни кључ користи само за дешифровање.</a:t>
            </a:r>
            <a:endParaRPr lang="sr-Cyrl-RS" sz="1600" dirty="0"/>
          </a:p>
          <a:p>
            <a:r>
              <a:rPr lang="sr-Cyrl-RS" sz="1600" dirty="0"/>
              <a:t>Такође, програми са оваквим начином шифровања имају опцију да потписују електронске документе.</a:t>
            </a:r>
          </a:p>
          <a:p>
            <a:endParaRPr lang="sr-Latn-RS" sz="1600" dirty="0"/>
          </a:p>
        </p:txBody>
      </p:sp>
    </p:spTree>
    <p:extLst>
      <p:ext uri="{BB962C8B-B14F-4D97-AF65-F5344CB8AC3E}">
        <p14:creationId xmlns:p14="http://schemas.microsoft.com/office/powerpoint/2010/main" val="41810863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r-Latn-RS"/>
          </a:p>
        </p:txBody>
      </p:sp>
      <p:sp>
        <p:nvSpPr>
          <p:cNvPr id="3" name="Content Placeholder 2"/>
          <p:cNvSpPr>
            <a:spLocks noGrp="1"/>
          </p:cNvSpPr>
          <p:nvPr>
            <p:ph idx="1"/>
          </p:nvPr>
        </p:nvSpPr>
        <p:spPr>
          <a:xfrm>
            <a:off x="448966" y="1197405"/>
            <a:ext cx="8246070" cy="3664920"/>
          </a:xfrm>
        </p:spPr>
        <p:txBody>
          <a:bodyPr>
            <a:normAutofit/>
          </a:bodyPr>
          <a:lstStyle/>
          <a:p>
            <a:r>
              <a:rPr lang="sr-Cyrl-RS" sz="1600" dirty="0"/>
              <a:t>У асиметричним криптосистемима, приватни кључ је увек математички повезан с јавним кључем. </a:t>
            </a:r>
            <a:endParaRPr lang="sr-Cyrl-RS" sz="1600" dirty="0" smtClean="0"/>
          </a:p>
          <a:p>
            <a:r>
              <a:rPr lang="sr-Cyrl-RS" sz="1600" dirty="0" smtClean="0"/>
              <a:t>Због </a:t>
            </a:r>
            <a:r>
              <a:rPr lang="sr-Cyrl-RS" sz="1600" dirty="0"/>
              <a:t>тога је увек могуће напасти асиметричне системе изводећи приватни кључ из јавног. </a:t>
            </a:r>
            <a:endParaRPr lang="sr-Cyrl-RS" sz="1600" dirty="0" smtClean="0"/>
          </a:p>
          <a:p>
            <a:r>
              <a:rPr lang="sr-Cyrl-RS" sz="1600" dirty="0" smtClean="0"/>
              <a:t>Могућа одбрана од таквих напада је отежавање извођења што је више могуће.</a:t>
            </a:r>
          </a:p>
          <a:p>
            <a:r>
              <a:rPr lang="sr-Cyrl-RS" sz="1600" dirty="0"/>
              <a:t>Предност овог система је у једноставности стварања сигурног комуникацијског канала измеду две особе, нема проблематичне размене кључа као у симетричним криптоситемима. </a:t>
            </a:r>
          </a:p>
          <a:p>
            <a:r>
              <a:rPr lang="sr-Cyrl-RS" sz="1600" dirty="0"/>
              <a:t>Али недостатак је дуже време потребно за обављање операције </a:t>
            </a:r>
            <a:r>
              <a:rPr lang="sr-Cyrl-RS" sz="1600" dirty="0" smtClean="0"/>
              <a:t>шифровња </a:t>
            </a:r>
            <a:r>
              <a:rPr lang="sr-Cyrl-RS" sz="1600" dirty="0"/>
              <a:t>и дешифровања па се код слања дужих порука користи симетрични криптосистем</a:t>
            </a:r>
            <a:r>
              <a:rPr lang="sr-Cyrl-RS" sz="1600" dirty="0" smtClean="0"/>
              <a:t>.</a:t>
            </a:r>
            <a:endParaRPr lang="sr-Cyrl-RS" sz="1600" dirty="0"/>
          </a:p>
          <a:p>
            <a:r>
              <a:rPr lang="ru-RU" sz="1600" dirty="0"/>
              <a:t>Криптографија јавних кључева се често користи за обезбеђивање електронске комуникације путем отвореног мрежног окружења као што је интернет, без ослањања на скривене или тајне канале, чак ни за размену кључева. </a:t>
            </a:r>
          </a:p>
          <a:p>
            <a:endParaRPr lang="sr-Latn-RS" sz="1600" dirty="0"/>
          </a:p>
        </p:txBody>
      </p:sp>
    </p:spTree>
    <p:extLst>
      <p:ext uri="{BB962C8B-B14F-4D97-AF65-F5344CB8AC3E}">
        <p14:creationId xmlns:p14="http://schemas.microsoft.com/office/powerpoint/2010/main" val="4566779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dirty="0" smtClean="0"/>
              <a:t>Безбедност</a:t>
            </a:r>
            <a:endParaRPr lang="sr-Latn-RS" dirty="0"/>
          </a:p>
        </p:txBody>
      </p:sp>
      <p:sp>
        <p:nvSpPr>
          <p:cNvPr id="3" name="Content Placeholder 2"/>
          <p:cNvSpPr>
            <a:spLocks noGrp="1"/>
          </p:cNvSpPr>
          <p:nvPr>
            <p:ph idx="1"/>
          </p:nvPr>
        </p:nvSpPr>
        <p:spPr/>
        <p:txBody>
          <a:bodyPr>
            <a:normAutofit/>
          </a:bodyPr>
          <a:lstStyle/>
          <a:p>
            <a:r>
              <a:rPr lang="ru-RU" sz="1600" dirty="0"/>
              <a:t>Безбедност комуникације обично укључује захтеве да комуникација не сме бити читљива током преноса (што одржава поверљивост), комуникација се не сме модификовати путем преноса (што чува интегритет комуникације), комуникација мора потећи од идентификоване особе (аутентичност пошиљаоца) а прималац не сме бити у стању да одбије примање комуникације.</a:t>
            </a:r>
          </a:p>
          <a:p>
            <a:r>
              <a:rPr lang="sr-Cyrl-RS" sz="1600" dirty="0"/>
              <a:t>Комбинација криптографије са </a:t>
            </a:r>
            <a:r>
              <a:rPr lang="sr-Latn-RS" sz="1600" dirty="0"/>
              <a:t>EPKE (Enveloped Public Key Encryption) </a:t>
            </a:r>
            <a:r>
              <a:rPr lang="sr-Cyrl-RS" sz="1600" dirty="0"/>
              <a:t>методом омогућава безбедно слање комуникације путем отвореног мрежног окружења. </a:t>
            </a:r>
          </a:p>
          <a:p>
            <a:endParaRPr lang="sr-Latn-RS" sz="1600" dirty="0"/>
          </a:p>
        </p:txBody>
      </p:sp>
    </p:spTree>
    <p:extLst>
      <p:ext uri="{BB962C8B-B14F-4D97-AF65-F5344CB8AC3E}">
        <p14:creationId xmlns:p14="http://schemas.microsoft.com/office/powerpoint/2010/main" val="284527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dirty="0" smtClean="0"/>
              <a:t>Ма</a:t>
            </a:r>
            <a:r>
              <a:rPr lang="en-US" dirty="0" smtClean="0"/>
              <a:t>n in the middle </a:t>
            </a:r>
            <a:r>
              <a:rPr lang="sr-Cyrl-RS" dirty="0" smtClean="0"/>
              <a:t>напад</a:t>
            </a:r>
            <a:endParaRPr lang="sr-Latn-RS" dirty="0"/>
          </a:p>
        </p:txBody>
      </p:sp>
      <p:sp>
        <p:nvSpPr>
          <p:cNvPr id="3" name="Content Placeholder 2"/>
          <p:cNvSpPr>
            <a:spLocks noGrp="1"/>
          </p:cNvSpPr>
          <p:nvPr>
            <p:ph idx="1"/>
          </p:nvPr>
        </p:nvSpPr>
        <p:spPr/>
        <p:txBody>
          <a:bodyPr>
            <a:normAutofit/>
          </a:bodyPr>
          <a:lstStyle/>
          <a:p>
            <a:r>
              <a:rPr lang="sr-Cyrl-RS" sz="1600" dirty="0"/>
              <a:t>Потенцијална безбедоносна рањивост у коришћењу асиметричних кључева јесте могућност напада „ </a:t>
            </a:r>
            <a:r>
              <a:rPr lang="sr-Latn-RS" sz="1600" dirty="0"/>
              <a:t>man-in-the-middle</a:t>
            </a:r>
            <a:r>
              <a:rPr lang="sr-Latn-RS" sz="1600" dirty="0" smtClean="0"/>
              <a:t>”</a:t>
            </a:r>
            <a:r>
              <a:rPr lang="sr-Cyrl-RS" sz="1600" dirty="0" smtClean="0"/>
              <a:t>.</a:t>
            </a:r>
            <a:r>
              <a:rPr lang="sr-Latn-RS" sz="1600" dirty="0" smtClean="0"/>
              <a:t> </a:t>
            </a:r>
            <a:endParaRPr lang="sr-Cyrl-RS" sz="1600" dirty="0" smtClean="0"/>
          </a:p>
          <a:p>
            <a:r>
              <a:rPr lang="sr-Cyrl-RS" sz="1600" dirty="0" smtClean="0"/>
              <a:t>У току напада комуникација </a:t>
            </a:r>
            <a:r>
              <a:rPr lang="sr-Cyrl-RS" sz="1600" dirty="0"/>
              <a:t>јавних кључа </a:t>
            </a:r>
            <a:r>
              <a:rPr lang="sr-Cyrl-RS" sz="1600" dirty="0" smtClean="0"/>
              <a:t>пресреће се </a:t>
            </a:r>
            <a:r>
              <a:rPr lang="sr-Cyrl-RS" sz="1600" dirty="0"/>
              <a:t>од стране треће </a:t>
            </a:r>
            <a:r>
              <a:rPr lang="sr-Cyrl-RS" sz="1600" dirty="0" smtClean="0"/>
              <a:t>стране (нападача) </a:t>
            </a:r>
            <a:r>
              <a:rPr lang="sr-Cyrl-RS" sz="1600" dirty="0"/>
              <a:t>и затим се модификује да пружи другачије јавне кључеве. </a:t>
            </a:r>
          </a:p>
          <a:p>
            <a:r>
              <a:rPr lang="ru-RU" sz="1600" dirty="0"/>
              <a:t>Шифроване поруке као и одговори такође се морају пресрести, дешифровати и поново шифровати од стране нападача коришћењем одговарајућих јавних кључева за различите комуникационе сегменте, и то у свим случајевима, да би се избегла сумња. </a:t>
            </a:r>
          </a:p>
          <a:p>
            <a:r>
              <a:rPr lang="sr-Cyrl-RS" sz="1600" dirty="0" smtClean="0"/>
              <a:t>Овако појашњен процес извођења изгледа тешко изводљиво и компликовано али може се извести ако се комуникација врши на небезбедним медијима.</a:t>
            </a:r>
            <a:endParaRPr lang="sr-Latn-RS" sz="1600" dirty="0"/>
          </a:p>
        </p:txBody>
      </p:sp>
    </p:spTree>
    <p:extLst>
      <p:ext uri="{BB962C8B-B14F-4D97-AF65-F5344CB8AC3E}">
        <p14:creationId xmlns:p14="http://schemas.microsoft.com/office/powerpoint/2010/main" val="7914762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r-Latn-RS" dirty="0"/>
          </a:p>
        </p:txBody>
      </p:sp>
      <p:sp>
        <p:nvSpPr>
          <p:cNvPr id="3" name="Content Placeholder 2"/>
          <p:cNvSpPr>
            <a:spLocks noGrp="1"/>
          </p:cNvSpPr>
          <p:nvPr>
            <p:ph idx="1"/>
          </p:nvPr>
        </p:nvSpPr>
        <p:spPr/>
        <p:txBody>
          <a:bodyPr>
            <a:normAutofit/>
          </a:bodyPr>
          <a:lstStyle/>
          <a:p>
            <a:r>
              <a:rPr lang="sr-Cyrl-RS" sz="1800" dirty="0"/>
              <a:t>Један приступ спречавању таквих напада укључује коришћење треће стране која је одговорна за верификовање идентитета корисника система. </a:t>
            </a:r>
            <a:endParaRPr lang="sr-Latn-RS" sz="1800" dirty="0"/>
          </a:p>
          <a:p>
            <a:r>
              <a:rPr lang="sr-Cyrl-RS" sz="1800" dirty="0"/>
              <a:t>Ова страна учесницима даје непроменљиви дигитални потпис који је отпоран на злоупотребу. </a:t>
            </a:r>
            <a:endParaRPr lang="sr-Latn-RS" sz="1800" dirty="0"/>
          </a:p>
          <a:p>
            <a:r>
              <a:rPr lang="sr-Cyrl-RS" sz="1800" dirty="0"/>
              <a:t>Такви сертификати су потписани блокови података који кажу да овај јавни кључ припада тој особи, компанији или другом ентитету. </a:t>
            </a:r>
            <a:endParaRPr lang="sr-Latn-RS" sz="1800" dirty="0"/>
          </a:p>
          <a:p>
            <a:endParaRPr lang="sr-Latn-RS" sz="1800" dirty="0"/>
          </a:p>
        </p:txBody>
      </p:sp>
    </p:spTree>
    <p:extLst>
      <p:ext uri="{BB962C8B-B14F-4D97-AF65-F5344CB8AC3E}">
        <p14:creationId xmlns:p14="http://schemas.microsoft.com/office/powerpoint/2010/main" val="4155300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630</Words>
  <Application>Microsoft Office PowerPoint</Application>
  <PresentationFormat>On-screen Show (16:9)</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Асиметрично шифровање и дешифровање</vt:lpstr>
      <vt:lpstr>Асиметрична криптографија</vt:lpstr>
      <vt:lpstr>Историјат </vt:lpstr>
      <vt:lpstr>Асиметрична криптографија</vt:lpstr>
      <vt:lpstr>Објашњење графичког приказа</vt:lpstr>
      <vt:lpstr>PowerPoint Presentation</vt:lpstr>
      <vt:lpstr>Безбедност</vt:lpstr>
      <vt:lpstr>Маn in the middle напад</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Milan Markovic</cp:lastModifiedBy>
  <cp:revision>125</cp:revision>
  <dcterms:created xsi:type="dcterms:W3CDTF">2013-08-21T19:17:07Z</dcterms:created>
  <dcterms:modified xsi:type="dcterms:W3CDTF">2019-10-24T19:38:58Z</dcterms:modified>
</cp:coreProperties>
</file>