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99C7-D9AD-47E4-8E5B-C1BC9126DC05}" type="datetimeFigureOut">
              <a:rPr lang="sr-Latn-RS" smtClean="0"/>
              <a:t>25.10.2019.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547-C1D5-4D4A-8537-DAE0B55415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5283535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99C7-D9AD-47E4-8E5B-C1BC9126DC05}" type="datetimeFigureOut">
              <a:rPr lang="sr-Latn-RS" smtClean="0"/>
              <a:t>25.10.2019.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547-C1D5-4D4A-8537-DAE0B55415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65515436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99C7-D9AD-47E4-8E5B-C1BC9126DC05}" type="datetimeFigureOut">
              <a:rPr lang="sr-Latn-RS" smtClean="0"/>
              <a:t>25.10.2019.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547-C1D5-4D4A-8537-DAE0B55415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8703253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99C7-D9AD-47E4-8E5B-C1BC9126DC05}" type="datetimeFigureOut">
              <a:rPr lang="sr-Latn-RS" smtClean="0"/>
              <a:t>25.10.2019.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547-C1D5-4D4A-8537-DAE0B55415EC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312638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99C7-D9AD-47E4-8E5B-C1BC9126DC05}" type="datetimeFigureOut">
              <a:rPr lang="sr-Latn-RS" smtClean="0"/>
              <a:t>25.10.2019.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547-C1D5-4D4A-8537-DAE0B55415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24679301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99C7-D9AD-47E4-8E5B-C1BC9126DC05}" type="datetimeFigureOut">
              <a:rPr lang="sr-Latn-RS" smtClean="0"/>
              <a:t>25.10.2019.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547-C1D5-4D4A-8537-DAE0B55415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53065569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99C7-D9AD-47E4-8E5B-C1BC9126DC05}" type="datetimeFigureOut">
              <a:rPr lang="sr-Latn-RS" smtClean="0"/>
              <a:t>25.10.2019.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547-C1D5-4D4A-8537-DAE0B55415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984862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99C7-D9AD-47E4-8E5B-C1BC9126DC05}" type="datetimeFigureOut">
              <a:rPr lang="sr-Latn-RS" smtClean="0"/>
              <a:t>25.10.2019.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547-C1D5-4D4A-8537-DAE0B55415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33854465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99C7-D9AD-47E4-8E5B-C1BC9126DC05}" type="datetimeFigureOut">
              <a:rPr lang="sr-Latn-RS" smtClean="0"/>
              <a:t>25.10.2019.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547-C1D5-4D4A-8537-DAE0B55415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2570233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99C7-D9AD-47E4-8E5B-C1BC9126DC05}" type="datetimeFigureOut">
              <a:rPr lang="sr-Latn-RS" smtClean="0"/>
              <a:t>25.10.2019.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547-C1D5-4D4A-8537-DAE0B55415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4458408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99C7-D9AD-47E4-8E5B-C1BC9126DC05}" type="datetimeFigureOut">
              <a:rPr lang="sr-Latn-RS" smtClean="0"/>
              <a:t>25.10.2019.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547-C1D5-4D4A-8537-DAE0B55415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56618942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99C7-D9AD-47E4-8E5B-C1BC9126DC05}" type="datetimeFigureOut">
              <a:rPr lang="sr-Latn-RS" smtClean="0"/>
              <a:t>25.10.2019.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547-C1D5-4D4A-8537-DAE0B55415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076617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99C7-D9AD-47E4-8E5B-C1BC9126DC05}" type="datetimeFigureOut">
              <a:rPr lang="sr-Latn-RS" smtClean="0"/>
              <a:t>25.10.2019.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547-C1D5-4D4A-8537-DAE0B55415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3130165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99C7-D9AD-47E4-8E5B-C1BC9126DC05}" type="datetimeFigureOut">
              <a:rPr lang="sr-Latn-RS" smtClean="0"/>
              <a:t>25.10.2019.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547-C1D5-4D4A-8537-DAE0B55415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2547673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99C7-D9AD-47E4-8E5B-C1BC9126DC05}" type="datetimeFigureOut">
              <a:rPr lang="sr-Latn-RS" smtClean="0"/>
              <a:t>25.10.2019.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547-C1D5-4D4A-8537-DAE0B55415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84768001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99C7-D9AD-47E4-8E5B-C1BC9126DC05}" type="datetimeFigureOut">
              <a:rPr lang="sr-Latn-RS" smtClean="0"/>
              <a:t>25.10.2019.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547-C1D5-4D4A-8537-DAE0B55415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4779986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99C7-D9AD-47E4-8E5B-C1BC9126DC05}" type="datetimeFigureOut">
              <a:rPr lang="sr-Latn-RS" smtClean="0"/>
              <a:t>25.10.2019.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2547-C1D5-4D4A-8537-DAE0B55415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656501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C299C7-D9AD-47E4-8E5B-C1BC9126DC05}" type="datetimeFigureOut">
              <a:rPr lang="sr-Latn-RS" smtClean="0"/>
              <a:t>25.10.2019.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BC2547-C1D5-4D4A-8537-DAE0B55415E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38829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cover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 smtClean="0"/>
              <a:t>Симетрично шифровање и дешифровање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 smtClean="0"/>
              <a:t>Младен Марковић 4/6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170562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 </a:t>
            </a:r>
            <a:r>
              <a:rPr lang="sr-Cyrl-RS" dirty="0" smtClean="0"/>
              <a:t>алгоритам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DES </a:t>
            </a:r>
            <a:r>
              <a:rPr lang="sr-Latn-RS" dirty="0" smtClean="0"/>
              <a:t>Data </a:t>
            </a:r>
            <a:r>
              <a:rPr lang="sr-Latn-RS" dirty="0"/>
              <a:t>Encryption </a:t>
            </a:r>
            <a:r>
              <a:rPr lang="sr-Latn-RS" dirty="0" smtClean="0"/>
              <a:t>Standard) </a:t>
            </a:r>
            <a:r>
              <a:rPr lang="sr-Cyrl-RS" dirty="0"/>
              <a:t>алгоритам је највише коришћен алгоритам за криптовање на свету</a:t>
            </a:r>
            <a:r>
              <a:rPr lang="sr-Cyrl-RS" dirty="0" smtClean="0"/>
              <a:t>.</a:t>
            </a:r>
          </a:p>
          <a:p>
            <a:r>
              <a:rPr lang="sr-Cyrl-RS" dirty="0" smtClean="0"/>
              <a:t> </a:t>
            </a:r>
            <a:r>
              <a:rPr lang="sr-Cyrl-RS" dirty="0"/>
              <a:t>Дуго година, </a:t>
            </a:r>
            <a:r>
              <a:rPr lang="sr-Latn-RS" dirty="0"/>
              <a:t>DES </a:t>
            </a:r>
            <a:r>
              <a:rPr lang="sr-Cyrl-RS" dirty="0"/>
              <a:t>је међу људима био синоним за сигурно шифровање. </a:t>
            </a:r>
            <a:endParaRPr lang="sr-Cyrl-RS" dirty="0" smtClean="0"/>
          </a:p>
          <a:p>
            <a:r>
              <a:rPr lang="sr-Cyrl-RS" dirty="0" smtClean="0"/>
              <a:t>Упркос </a:t>
            </a:r>
            <a:r>
              <a:rPr lang="sr-Cyrl-RS" dirty="0"/>
              <a:t>напору </a:t>
            </a:r>
            <a:r>
              <a:rPr lang="sr-Latn-RS" dirty="0"/>
              <a:t>Electronic Frontier </a:t>
            </a:r>
            <a:r>
              <a:rPr lang="sr-Cyrl-RS" dirty="0"/>
              <a:t>фондације у прављењу машине за разбијање </a:t>
            </a:r>
            <a:r>
              <a:rPr lang="sr-Latn-RS" dirty="0"/>
              <a:t>DES-</a:t>
            </a:r>
            <a:r>
              <a:rPr lang="sr-Cyrl-RS" dirty="0"/>
              <a:t>шифрованих порука, вредне 250.000 америчких долара</a:t>
            </a:r>
            <a:r>
              <a:rPr lang="sr-Cyrl-RS" dirty="0" smtClean="0"/>
              <a:t>.</a:t>
            </a:r>
          </a:p>
          <a:p>
            <a:r>
              <a:rPr lang="ru-RU" dirty="0"/>
              <a:t>ES представља криптовање које трансофмише 64 битне блокове података у 64 битне криптоване блокове података. Дужина кључа криптовања је 64 бита, од којих 8 отпада на проверу паритета, тако да је ефективна дужина кључа 56 бита.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240070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Приказ </a:t>
            </a:r>
            <a:r>
              <a:rPr lang="en-US" dirty="0" smtClean="0"/>
              <a:t>DES</a:t>
            </a:r>
            <a:r>
              <a:rPr lang="sr-Cyrl-RS" dirty="0" smtClean="0"/>
              <a:t> алгоритма</a:t>
            </a:r>
            <a:endParaRPr lang="sr-Latn-RS" dirty="0"/>
          </a:p>
        </p:txBody>
      </p:sp>
      <p:sp>
        <p:nvSpPr>
          <p:cNvPr id="5" name="Rectangle 4"/>
          <p:cNvSpPr/>
          <p:nvPr/>
        </p:nvSpPr>
        <p:spPr>
          <a:xfrm>
            <a:off x="3488792" y="1807822"/>
            <a:ext cx="5203767" cy="47133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96" y="2173052"/>
            <a:ext cx="4272741" cy="411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70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Blowfish </a:t>
            </a:r>
            <a:r>
              <a:rPr lang="sr-Cyrl-RS" dirty="0" smtClean="0"/>
              <a:t>алгоритам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615958" cy="4626787"/>
          </a:xfrm>
        </p:spPr>
        <p:txBody>
          <a:bodyPr>
            <a:normAutofit/>
          </a:bodyPr>
          <a:lstStyle/>
          <a:p>
            <a:r>
              <a:rPr lang="en-US" dirty="0"/>
              <a:t>Blowfish</a:t>
            </a:r>
            <a:r>
              <a:rPr lang="ru-RU" dirty="0" smtClean="0"/>
              <a:t> </a:t>
            </a:r>
            <a:r>
              <a:rPr lang="ru-RU" dirty="0"/>
              <a:t>је блок шифра симетричног </a:t>
            </a:r>
            <a:r>
              <a:rPr lang="ru-RU" dirty="0" smtClean="0"/>
              <a:t>кључа коју </a:t>
            </a:r>
            <a:r>
              <a:rPr lang="ru-RU" dirty="0"/>
              <a:t>је 1993. дизајнирао </a:t>
            </a:r>
            <a:r>
              <a:rPr lang="sr-Latn-RS" dirty="0">
                <a:effectLst/>
              </a:rPr>
              <a:t>Bruce </a:t>
            </a:r>
            <a:r>
              <a:rPr lang="sr-Latn-RS" dirty="0" smtClean="0">
                <a:effectLst/>
              </a:rPr>
              <a:t>Schneier</a:t>
            </a:r>
            <a:r>
              <a:rPr lang="sr-Cyrl-RS" dirty="0" smtClean="0">
                <a:effectLst/>
              </a:rPr>
              <a:t> </a:t>
            </a:r>
            <a:r>
              <a:rPr lang="ru-RU" dirty="0" smtClean="0"/>
              <a:t>и </a:t>
            </a:r>
            <a:r>
              <a:rPr lang="ru-RU" dirty="0"/>
              <a:t>укључио у многе </a:t>
            </a:r>
            <a:r>
              <a:rPr lang="ru-RU" dirty="0" smtClean="0"/>
              <a:t>шифрарске </a:t>
            </a:r>
            <a:r>
              <a:rPr lang="ru-RU" dirty="0"/>
              <a:t>пакете и производе за шифровање</a:t>
            </a:r>
            <a:r>
              <a:rPr lang="ru-RU" dirty="0" smtClean="0"/>
              <a:t>.</a:t>
            </a:r>
          </a:p>
          <a:p>
            <a:r>
              <a:rPr lang="ru-RU" dirty="0"/>
              <a:t>О</a:t>
            </a:r>
            <a:r>
              <a:rPr lang="ru-RU" dirty="0" smtClean="0"/>
              <a:t>безбеђује </a:t>
            </a:r>
            <a:r>
              <a:rPr lang="ru-RU" dirty="0"/>
              <a:t>добру стопу шифрирања у софтверу и до данас није пронађена </a:t>
            </a:r>
            <a:r>
              <a:rPr lang="ru-RU" dirty="0" smtClean="0"/>
              <a:t>ефикаснија криптоанализа.</a:t>
            </a:r>
          </a:p>
          <a:p>
            <a:r>
              <a:rPr lang="sr-Latn-RS" dirty="0">
                <a:effectLst/>
              </a:rPr>
              <a:t>Schneier</a:t>
            </a:r>
            <a:r>
              <a:rPr lang="ru-RU" dirty="0" smtClean="0"/>
              <a:t> је </a:t>
            </a:r>
            <a:r>
              <a:rPr lang="en-US" dirty="0"/>
              <a:t>Blowfish</a:t>
            </a:r>
            <a:r>
              <a:rPr lang="ru-RU" dirty="0" smtClean="0"/>
              <a:t> дизајнирао као алгоритам опште намене, замишљен као алтернатива старењу ДЕС и ослобођен проблема и ограничења повезаних са другим алгоритмима. </a:t>
            </a:r>
          </a:p>
          <a:p>
            <a:r>
              <a:rPr lang="ru-RU" dirty="0" smtClean="0"/>
              <a:t>У време када је </a:t>
            </a:r>
            <a:r>
              <a:rPr lang="en-US" dirty="0"/>
              <a:t>Blowfish</a:t>
            </a:r>
            <a:r>
              <a:rPr lang="ru-RU" dirty="0" smtClean="0"/>
              <a:t> објављен, многи други дизајни су били власнички, оптерећени патентима или су били комерцијална или владина тајна. </a:t>
            </a:r>
            <a:r>
              <a:rPr lang="sr-Latn-RS" dirty="0">
                <a:effectLst/>
              </a:rPr>
              <a:t>Schneier</a:t>
            </a:r>
            <a:r>
              <a:rPr lang="ru-RU" dirty="0" smtClean="0"/>
              <a:t> је изјавио да је :</a:t>
            </a:r>
          </a:p>
          <a:p>
            <a:pPr lvl="1"/>
            <a:r>
              <a:rPr lang="ru-RU" dirty="0" smtClean="0"/>
              <a:t>"</a:t>
            </a:r>
            <a:r>
              <a:rPr lang="en-US" dirty="0" smtClean="0"/>
              <a:t> </a:t>
            </a:r>
            <a:r>
              <a:rPr lang="en-US" dirty="0"/>
              <a:t>Blowfish</a:t>
            </a:r>
            <a:r>
              <a:rPr lang="ru-RU" dirty="0" smtClean="0"/>
              <a:t> непатентиран и остаће такав у свим земљама. Алгоритам је овим стављен у јавни домен а свако га може слободно користити."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8" y="28350"/>
            <a:ext cx="1850545" cy="170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239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К</a:t>
            </a:r>
            <a:r>
              <a:rPr lang="ru-RU" dirty="0" smtClean="0">
                <a:effectLst/>
              </a:rPr>
              <a:t>од </a:t>
            </a:r>
            <a:r>
              <a:rPr lang="ru-RU" dirty="0">
                <a:effectLst/>
              </a:rPr>
              <a:t>симетричне енкрипције користе се исти кључ и за шифровање и за дешифровање</a:t>
            </a:r>
            <a:r>
              <a:rPr lang="ru-RU" dirty="0" smtClean="0">
                <a:effectLst/>
              </a:rPr>
              <a:t>.</a:t>
            </a:r>
          </a:p>
          <a:p>
            <a:r>
              <a:rPr lang="ru-RU" dirty="0">
                <a:effectLst/>
              </a:rPr>
              <a:t>Баш због тога је разноврсност, а самим тим и сигурност алгоритама овакве енкрипције је велика</a:t>
            </a:r>
            <a:r>
              <a:rPr lang="ru-RU" dirty="0" smtClean="0">
                <a:effectLst/>
              </a:rPr>
              <a:t>.</a:t>
            </a:r>
          </a:p>
          <a:p>
            <a:r>
              <a:rPr lang="sr-Cyrl-RS" dirty="0"/>
              <a:t>Битан фактор је и брзина - симетрична енкрипција је веома брза. </a:t>
            </a:r>
            <a:endParaRPr lang="sr-Latn-RS" dirty="0"/>
          </a:p>
          <a:p>
            <a:r>
              <a:rPr lang="sr-Cyrl-RS" dirty="0"/>
              <a:t>Поред свих предности које има на пољу сигурности и брзине алгоритма, постоји и један велики недостатак. </a:t>
            </a:r>
            <a:endParaRPr lang="sr-Cyrl-RS" dirty="0" smtClean="0"/>
          </a:p>
          <a:p>
            <a:r>
              <a:rPr lang="sr-Cyrl-RS" dirty="0" smtClean="0"/>
              <a:t>Тај велики недостатак је како </a:t>
            </a:r>
            <a:r>
              <a:rPr lang="sr-Cyrl-RS" dirty="0"/>
              <a:t>пренети тајни кључ? 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80031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Проблем је у томе, што ако се тајни кључ пресретне, порука се може прочитати. </a:t>
            </a:r>
            <a:endParaRPr lang="en-US" dirty="0" smtClean="0"/>
          </a:p>
          <a:p>
            <a:r>
              <a:rPr lang="sr-Cyrl-RS" dirty="0" smtClean="0"/>
              <a:t>Зато </a:t>
            </a:r>
            <a:r>
              <a:rPr lang="sr-Cyrl-RS" dirty="0"/>
              <a:t>се овај тип енкрипције најчешће користи приликом заштите података које не делимо са </a:t>
            </a:r>
            <a:r>
              <a:rPr lang="sr-Cyrl-RS" dirty="0" smtClean="0"/>
              <a:t>другима</a:t>
            </a:r>
            <a:r>
              <a:rPr lang="en-US" dirty="0" smtClean="0"/>
              <a:t>.</a:t>
            </a:r>
            <a:r>
              <a:rPr lang="sr-Cyrl-RS" dirty="0"/>
              <a:t> </a:t>
            </a:r>
            <a:endParaRPr lang="sr-Cyrl-RS" dirty="0" smtClean="0"/>
          </a:p>
          <a:p>
            <a:r>
              <a:rPr lang="sr-Cyrl-RS" dirty="0" smtClean="0"/>
              <a:t>То подразумева да шифру </a:t>
            </a:r>
            <a:r>
              <a:rPr lang="sr-Cyrl-RS" dirty="0"/>
              <a:t>знате само ви и њу није потребно слати </a:t>
            </a:r>
            <a:r>
              <a:rPr lang="sr-Cyrl-RS" dirty="0" smtClean="0"/>
              <a:t>другоме.</a:t>
            </a:r>
          </a:p>
          <a:p>
            <a:r>
              <a:rPr lang="ru-RU" dirty="0"/>
              <a:t>Клод Шенон је дефинисао услове савршене тајности, полазећи од следећих основних претпоставки</a:t>
            </a:r>
            <a:r>
              <a:rPr lang="ru-RU" dirty="0" smtClean="0"/>
              <a:t>:</a:t>
            </a:r>
          </a:p>
          <a:p>
            <a:pPr lvl="3"/>
            <a:r>
              <a:rPr lang="ru-RU" sz="1800" dirty="0">
                <a:effectLst/>
              </a:rPr>
              <a:t>Тајни кључ се користи само једном.</a:t>
            </a:r>
          </a:p>
          <a:p>
            <a:pPr lvl="3"/>
            <a:r>
              <a:rPr lang="ru-RU" sz="1800" dirty="0">
                <a:effectLst/>
              </a:rPr>
              <a:t>Криптоаналитичар има приступ само криптограму</a:t>
            </a:r>
            <a:r>
              <a:rPr lang="ru-RU" sz="1800" dirty="0" smtClean="0">
                <a:effectLst/>
              </a:rPr>
              <a:t>.</a:t>
            </a:r>
          </a:p>
          <a:p>
            <a:endParaRPr lang="sr-Latn-RS" sz="1800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531633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Шифарски систем испуњава услове савршене тајности ако је отворени текст X статистички независан од криптограма Y, што се може математички изразити на следећи начин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en-US" sz="2400" b="1" dirty="0" smtClean="0"/>
              <a:t>P</a:t>
            </a:r>
            <a:r>
              <a:rPr lang="sr-Latn-RS" sz="2400" b="1" dirty="0" smtClean="0"/>
              <a:t>(X = x | Y = y) = P(X = x)</a:t>
            </a:r>
          </a:p>
          <a:p>
            <a:r>
              <a:rPr lang="sr-Cyrl-RS" dirty="0">
                <a:effectLst/>
              </a:rPr>
              <a:t>З</a:t>
            </a:r>
            <a:r>
              <a:rPr lang="ru-RU" dirty="0" smtClean="0">
                <a:effectLst/>
              </a:rPr>
              <a:t>а </a:t>
            </a:r>
            <a:r>
              <a:rPr lang="ru-RU" dirty="0">
                <a:effectLst/>
              </a:rPr>
              <a:t>све могуће отворене </a:t>
            </a:r>
            <a:r>
              <a:rPr lang="ru-RU" dirty="0" smtClean="0">
                <a:effectLst/>
              </a:rPr>
              <a:t>текстове </a:t>
            </a:r>
            <a:r>
              <a:rPr lang="en-US" dirty="0" smtClean="0">
                <a:effectLst/>
              </a:rPr>
              <a:t>x </a:t>
            </a:r>
            <a:r>
              <a:rPr lang="sr-Latn-RS" dirty="0" smtClean="0">
                <a:effectLst/>
              </a:rPr>
              <a:t>= (x1, x2, .... xn)</a:t>
            </a:r>
            <a:r>
              <a:rPr lang="sr-Cyrl-RS" dirty="0">
                <a:effectLst/>
              </a:rPr>
              <a:t> и све могуће криптограме</a:t>
            </a:r>
            <a:r>
              <a:rPr lang="sr-Latn-RS" dirty="0" smtClean="0">
                <a:effectLst/>
              </a:rPr>
              <a:t> </a:t>
            </a:r>
            <a:r>
              <a:rPr lang="sr-Cyrl-RS" dirty="0" smtClean="0">
                <a:effectLst/>
              </a:rPr>
              <a:t>            </a:t>
            </a:r>
            <a:r>
              <a:rPr lang="sr-Latn-RS" dirty="0" smtClean="0">
                <a:effectLst/>
              </a:rPr>
              <a:t>y = (y1, y2, ....yn)</a:t>
            </a:r>
            <a:r>
              <a:rPr lang="sr-Cyrl-RS" dirty="0" smtClean="0">
                <a:effectLst/>
              </a:rPr>
              <a:t>, </a:t>
            </a:r>
            <a:r>
              <a:rPr lang="ru-RU" dirty="0" smtClean="0">
                <a:effectLst/>
              </a:rPr>
              <a:t>другим </a:t>
            </a:r>
            <a:r>
              <a:rPr lang="ru-RU" dirty="0">
                <a:effectLst/>
              </a:rPr>
              <a:t>речима, вероватноћа да случајна променљива X има вредност x једнака је са или без познавања вредности случајне променљиве Y</a:t>
            </a:r>
            <a:r>
              <a:rPr lang="ru-RU" dirty="0" smtClean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3406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Због </a:t>
            </a:r>
            <a:r>
              <a:rPr lang="ru-RU" dirty="0">
                <a:effectLst/>
              </a:rPr>
              <a:t>тога криптоаналитичар не може боље проценити вредност X познавајући вредност Y од процене без њеног познавања, независно од расположивог времена и рачунарских ресурса којима располаже. </a:t>
            </a:r>
            <a:endParaRPr lang="ru-RU" dirty="0" smtClean="0">
              <a:effectLst/>
            </a:endParaRPr>
          </a:p>
          <a:p>
            <a:r>
              <a:rPr lang="ru-RU" dirty="0" smtClean="0">
                <a:effectLst/>
              </a:rPr>
              <a:t>Користећи </a:t>
            </a:r>
            <a:r>
              <a:rPr lang="ru-RU" dirty="0">
                <a:effectLst/>
              </a:rPr>
              <a:t>појам ентропије из теорије информација, Шенон је одредио минималну величину кључа потребну да би били испуњени услови савршене тајности. </a:t>
            </a:r>
            <a:endParaRPr lang="ru-RU" dirty="0" smtClean="0">
              <a:effectLst/>
            </a:endParaRPr>
          </a:p>
          <a:p>
            <a:r>
              <a:rPr lang="ru-RU" dirty="0" smtClean="0">
                <a:effectLst/>
              </a:rPr>
              <a:t>Дужина </a:t>
            </a:r>
            <a:r>
              <a:rPr lang="ru-RU" dirty="0">
                <a:effectLst/>
              </a:rPr>
              <a:t>кључа К мора бити најмање једнака дужини отвореног текста М: </a:t>
            </a:r>
            <a:endParaRPr lang="ru-RU" dirty="0" smtClean="0">
              <a:effectLst/>
            </a:endParaRPr>
          </a:p>
          <a:p>
            <a:pPr marL="36900" indent="0">
              <a:buNone/>
            </a:pPr>
            <a:r>
              <a:rPr lang="sr-Cyrl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sr-Cyrl-R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&gt;= М</a:t>
            </a:r>
            <a:endParaRPr lang="sr-Latn-R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823500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Принцип симетричне криптологије</a:t>
            </a:r>
            <a:endParaRPr lang="sr-Latn-R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" t="5945" r="758" b="27615"/>
          <a:stretch>
            <a:fillRect/>
          </a:stretch>
        </p:blipFill>
        <p:spPr bwMode="auto">
          <a:xfrm>
            <a:off x="2118751" y="2210115"/>
            <a:ext cx="79438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2834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Принцип симетричне криптологије</a:t>
            </a:r>
            <a:endParaRPr lang="sr-Latn-RS" dirty="0"/>
          </a:p>
        </p:txBody>
      </p:sp>
      <p:graphicFrame>
        <p:nvGraphicFramePr>
          <p:cNvPr id="4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666090"/>
              </p:ext>
            </p:extLst>
          </p:nvPr>
        </p:nvGraphicFramePr>
        <p:xfrm>
          <a:off x="3973762" y="2233797"/>
          <a:ext cx="3505869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itmap Image" r:id="rId3" imgW="3067478" imgH="1448002" progId="Paint.Picture">
                  <p:embed/>
                </p:oleObj>
              </mc:Choice>
              <mc:Fallback>
                <p:oleObj name="Bitmap Image" r:id="rId3" imgW="3067478" imgH="1448002" progId="Paint.Picture">
                  <p:embed/>
                  <p:pic>
                    <p:nvPicPr>
                      <p:cNvPr id="2048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762" y="2233797"/>
                        <a:ext cx="3505869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445747"/>
              </p:ext>
            </p:extLst>
          </p:nvPr>
        </p:nvGraphicFramePr>
        <p:xfrm>
          <a:off x="3969001" y="3926072"/>
          <a:ext cx="3510631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Bitmap Image" r:id="rId5" imgW="3076190" imgH="1448002" progId="Paint.Picture">
                  <p:embed/>
                </p:oleObj>
              </mc:Choice>
              <mc:Fallback>
                <p:oleObj name="Bitmap Image" r:id="rId5" imgW="3076190" imgH="1448002" progId="Paint.Picture">
                  <p:embed/>
                  <p:pic>
                    <p:nvPicPr>
                      <p:cNvPr id="2048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9001" y="3926072"/>
                        <a:ext cx="3510631" cy="144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740151" y="2233797"/>
            <a:ext cx="2233612" cy="31400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r-Latn-CS" altLang="en-US" sz="1800" dirty="0">
                <a:solidFill>
                  <a:schemeClr val="bg1"/>
                </a:solidFill>
                <a:latin typeface="Times New Roman" panose="02020603050405020304" pitchFamily="18" charset="0"/>
              </a:rPr>
              <a:t>Potreba za otkrivanjem tajni duboko je ukorenjena u ljudskoj prirodi. Čak i najmanje radoznao um</a:t>
            </a:r>
            <a:r>
              <a:rPr lang="sr-Cyrl-CS" altLang="en-US" sz="1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sr-Latn-CS" altLang="en-US" sz="1800" dirty="0">
                <a:solidFill>
                  <a:schemeClr val="bg1"/>
                </a:solidFill>
                <a:latin typeface="Times New Roman" panose="02020603050405020304" pitchFamily="18" charset="0"/>
              </a:rPr>
              <a:t>zainteresovan je za sticanje znanja koja drugi pokušavaju da sakriju u medjusobnoj komunikaciji</a:t>
            </a:r>
            <a:r>
              <a:rPr lang="sr-Cyrl-CS" altLang="en-US" sz="1800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  <a:endParaRPr lang="sk-SK" altLang="en-US" sz="1700" dirty="0">
              <a:solidFill>
                <a:schemeClr val="bg1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479632" y="2041709"/>
            <a:ext cx="1981200" cy="3524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XBW HGQW XS ACFPSUWG FWPGWXF CF AWWKZV CDQGJCDWA CD BHYJD DJXHGW; WUWD XBW ZWJFX PHGCSHF YCDA CF GSHFWA LV XBW KGSYCFW SI FBJGCDQ RDSOZWAQW OCXBBWZA IGSY SXBWGF</a:t>
            </a:r>
            <a:endParaRPr lang="sk-SK" altLang="en-US" sz="1600" dirty="0">
              <a:solidFill>
                <a:schemeClr val="bg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589691"/>
              </p:ext>
            </p:extLst>
          </p:nvPr>
        </p:nvGraphicFramePr>
        <p:xfrm>
          <a:off x="5923988" y="5533223"/>
          <a:ext cx="3333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itmap Image" r:id="rId7" imgW="333333" imgH="666667" progId="Paint.Picture">
                  <p:embed/>
                </p:oleObj>
              </mc:Choice>
              <mc:Fallback>
                <p:oleObj name="Bitmap Image" r:id="rId7" imgW="333333" imgH="666667" progId="Paint.Picture">
                  <p:embed/>
                  <p:pic>
                    <p:nvPicPr>
                      <p:cNvPr id="204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3988" y="5533223"/>
                        <a:ext cx="3333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969998"/>
              </p:ext>
            </p:extLst>
          </p:nvPr>
        </p:nvGraphicFramePr>
        <p:xfrm>
          <a:off x="5224254" y="1408675"/>
          <a:ext cx="3333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itmap Image" r:id="rId9" imgW="333333" imgH="666667" progId="Paint.Picture">
                  <p:embed/>
                </p:oleObj>
              </mc:Choice>
              <mc:Fallback>
                <p:oleObj name="Bitmap Image" r:id="rId9" imgW="333333" imgH="666667" progId="Paint.Picture">
                  <p:embed/>
                  <p:pic>
                    <p:nvPicPr>
                      <p:cNvPr id="204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254" y="1408675"/>
                        <a:ext cx="3333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16606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Врсте алгоритама симетричних кључева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98704"/>
            <a:ext cx="10353762" cy="4058751"/>
          </a:xfrm>
        </p:spPr>
        <p:txBody>
          <a:bodyPr/>
          <a:lstStyle/>
          <a:p>
            <a:r>
              <a:rPr lang="sr-Cyrl-RS" dirty="0"/>
              <a:t>Постоје две врсте алгоритама симетричних кључева: шифре тока и блок шифре. </a:t>
            </a:r>
          </a:p>
          <a:p>
            <a:r>
              <a:rPr lang="sr-Cyrl-RS" dirty="0"/>
              <a:t>Шифре тока шифрују поруку као ток битова један по један. </a:t>
            </a:r>
          </a:p>
          <a:p>
            <a:r>
              <a:rPr lang="sr-Cyrl-RS" dirty="0"/>
              <a:t>Блок шифре узима блокове бита, шифрује их као једну целину. </a:t>
            </a:r>
          </a:p>
          <a:p>
            <a:r>
              <a:rPr lang="sr-Cyrl-RS" dirty="0"/>
              <a:t>Блокови од 64 бита се често користе, иако модерно шифровање попут АЕ</a:t>
            </a:r>
            <a:r>
              <a:rPr lang="sr-Latn-RS" dirty="0"/>
              <a:t>S-</a:t>
            </a:r>
            <a:r>
              <a:rPr lang="sr-Cyrl-RS" dirty="0"/>
              <a:t>а (</a:t>
            </a:r>
            <a:r>
              <a:rPr lang="sr-Latn-RS" dirty="0"/>
              <a:t>Advanced Encryption Standard) </a:t>
            </a:r>
            <a:r>
              <a:rPr lang="sr-Cyrl-RS" dirty="0"/>
              <a:t>користи блокове од 128 бита.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554497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Симетрични алгоритми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Постоји више симетричних алгоритама, ово су неки од најпознатијих:</a:t>
            </a:r>
          </a:p>
          <a:p>
            <a:pPr lvl="1"/>
            <a:r>
              <a:rPr lang="en-US" dirty="0" smtClean="0"/>
              <a:t>DES </a:t>
            </a:r>
            <a:r>
              <a:rPr lang="en-US" dirty="0"/>
              <a:t>(Data Encryption Standard)</a:t>
            </a:r>
            <a:r>
              <a:rPr lang="sr-Cyrl-RS" dirty="0"/>
              <a:t>– кључ је дужине 56 бита</a:t>
            </a:r>
            <a:r>
              <a:rPr lang="sr-Cyrl-RS" dirty="0" smtClean="0"/>
              <a:t>.</a:t>
            </a:r>
          </a:p>
          <a:p>
            <a:pPr lvl="1"/>
            <a:r>
              <a:rPr lang="en-US" dirty="0" smtClean="0"/>
              <a:t>Triple </a:t>
            </a:r>
            <a:r>
              <a:rPr lang="en-US" dirty="0"/>
              <a:t>DES, DESX, GDES, RDES </a:t>
            </a:r>
            <a:r>
              <a:rPr lang="sr-Cyrl-RS" dirty="0"/>
              <a:t>– кључ је дужине 168 бита.</a:t>
            </a:r>
          </a:p>
          <a:p>
            <a:pPr lvl="1"/>
            <a:r>
              <a:rPr lang="en-US" dirty="0" err="1" smtClean="0"/>
              <a:t>Rivest</a:t>
            </a:r>
            <a:r>
              <a:rPr lang="sr-Latn-RS" dirty="0" smtClean="0"/>
              <a:t> (Ronald Ron Rivest)</a:t>
            </a:r>
            <a:r>
              <a:rPr lang="en-US" dirty="0" smtClean="0"/>
              <a:t> </a:t>
            </a:r>
            <a:r>
              <a:rPr lang="en-US" dirty="0"/>
              <a:t>RC2, RC4, RC5, RC6 </a:t>
            </a:r>
            <a:r>
              <a:rPr lang="sr-Cyrl-RS" dirty="0"/>
              <a:t>– променљива дужина кључа до 2048 бита.</a:t>
            </a:r>
          </a:p>
          <a:p>
            <a:pPr lvl="1"/>
            <a:r>
              <a:rPr lang="en-US" dirty="0" smtClean="0"/>
              <a:t>IDEA</a:t>
            </a:r>
            <a:r>
              <a:rPr lang="sr-Cyrl-RS" dirty="0"/>
              <a:t>– основни алгоритам за ПГП – кључ је дужине 128 </a:t>
            </a:r>
            <a:r>
              <a:rPr lang="sr-Cyrl-RS" dirty="0" smtClean="0"/>
              <a:t>бита.</a:t>
            </a:r>
          </a:p>
          <a:p>
            <a:pPr lvl="1"/>
            <a:r>
              <a:rPr lang="ru-RU" dirty="0" smtClean="0"/>
              <a:t>Blowfish</a:t>
            </a:r>
            <a:r>
              <a:rPr lang="ru-RU" dirty="0"/>
              <a:t>– променљива дужина кључа до 448 бита</a:t>
            </a:r>
            <a:r>
              <a:rPr lang="ru-RU" dirty="0" smtClean="0"/>
              <a:t>.</a:t>
            </a:r>
          </a:p>
          <a:p>
            <a:pPr lvl="1"/>
            <a:r>
              <a:rPr lang="en-US" dirty="0" smtClean="0"/>
              <a:t>AES</a:t>
            </a:r>
            <a:r>
              <a:rPr lang="sr-Cyrl-RS" dirty="0"/>
              <a:t>(</a:t>
            </a:r>
            <a:r>
              <a:rPr lang="en-US" dirty="0"/>
              <a:t>Advanced Encryption </a:t>
            </a:r>
            <a:r>
              <a:rPr lang="en-US" dirty="0" smtClean="0"/>
              <a:t>Standards</a:t>
            </a:r>
            <a:r>
              <a:rPr lang="sr-Cyrl-RS" dirty="0"/>
              <a:t>) - ради са блоковима од по 128 бита и користи кључеве дужине 128, 192 и 256 бита.</a:t>
            </a:r>
          </a:p>
          <a:p>
            <a:pPr lvl="1"/>
            <a:endParaRPr lang="ru-RU" dirty="0" smtClean="0"/>
          </a:p>
          <a:p>
            <a:pPr lvl="1"/>
            <a:endParaRPr lang="sr-Cyrl-RS" dirty="0"/>
          </a:p>
          <a:p>
            <a:pPr lvl="1"/>
            <a:endParaRPr lang="sr-Cyrl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881272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50</TotalTime>
  <Words>756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Calisto MT</vt:lpstr>
      <vt:lpstr>Lucida Console</vt:lpstr>
      <vt:lpstr>Times New Roman</vt:lpstr>
      <vt:lpstr>Trebuchet MS</vt:lpstr>
      <vt:lpstr>Wingdings 2</vt:lpstr>
      <vt:lpstr>Slate</vt:lpstr>
      <vt:lpstr>Bitmap Image</vt:lpstr>
      <vt:lpstr>Симетрично шифровање и дешифровање</vt:lpstr>
      <vt:lpstr>PowerPoint Presentation</vt:lpstr>
      <vt:lpstr>PowerPoint Presentation</vt:lpstr>
      <vt:lpstr>PowerPoint Presentation</vt:lpstr>
      <vt:lpstr>PowerPoint Presentation</vt:lpstr>
      <vt:lpstr>Принцип симетричне криптологије</vt:lpstr>
      <vt:lpstr>Принцип симетричне криптологије</vt:lpstr>
      <vt:lpstr>Врсте алгоритама симетричних кључева</vt:lpstr>
      <vt:lpstr>Симетрични алгоритми</vt:lpstr>
      <vt:lpstr>DES алгоритам</vt:lpstr>
      <vt:lpstr>Приказ DES алгоритма</vt:lpstr>
      <vt:lpstr>Blowfish алгоритам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Симетрично шифровање и дешифровање</dc:title>
  <dc:creator>Milan Markovic</dc:creator>
  <cp:lastModifiedBy>Milan Markovic</cp:lastModifiedBy>
  <cp:revision>6</cp:revision>
  <dcterms:created xsi:type="dcterms:W3CDTF">2019-10-25T08:02:45Z</dcterms:created>
  <dcterms:modified xsi:type="dcterms:W3CDTF">2019-10-25T08:52:56Z</dcterms:modified>
</cp:coreProperties>
</file>