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7" r:id="rId5"/>
    <p:sldId id="268"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31C3-94C7-00F4-4651-901E2AB8C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0066C4-867D-C10E-6BE2-6DDD7BD6B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B7350-A673-EAA3-5F6F-500DCB38CB1C}"/>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76FA2870-5577-A52B-5545-C694B5C12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2F50-D035-48D4-7DC0-58C1CC71544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68266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0D9-0C95-9BCD-6B25-FA89E75459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63383-4CF2-7B22-B11C-CFDF9C1B0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6CB90-8598-8DB3-0782-94B967016443}"/>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7E08402-282B-8C62-DAED-7F74F1C49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F9F0A-BCBD-567B-EAC2-1EC2F150135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66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9528C-45A4-14F9-8F13-EFCC088883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37457-11AD-1C55-3B23-3DE5E574A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B9D2A-D37B-B626-F968-3662BAABE5D2}"/>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0094183-ABB0-A152-E224-C029BC325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FA142-C038-24B2-88CD-D4F484A6687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3051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534C-1741-57FA-58F5-0064A5A378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ADB64-0769-6753-2556-09E53B569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EDEED-9A25-BD23-447D-608D432A3CB0}"/>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6EFE5983-D4B5-3255-8B77-6F246ADEE3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CEB26-4362-59D1-41A6-DB883746491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87903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30D-9328-0A7E-5A3E-4A1692E2D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AA4360-C79D-D26D-E400-81BF3E3C5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2986C-E153-932F-8E49-E316B4FF14C1}"/>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484A1442-6B58-85AB-1CE9-ED0F52298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B528D-B4BD-5F18-630E-0B9F8CB5C914}"/>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8985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49C7-3FE9-EAA0-8B2A-0E8EBE3B3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DFC2-6643-CEE1-2939-7A7F080AE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01F205-F94B-ACD5-136D-3FDBB236B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DCA651-BE4F-FA0E-E3EF-D645DB7D634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4658068D-D1F6-A1F1-2580-94604579C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B5B97-FC15-052C-4D51-9E6F10151867}"/>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3369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5674-262A-5F89-0265-1A15E0CDF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B896C-006E-0C85-24C5-8050BE3C0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E9ABD-DB67-767D-9684-936CD11E6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1580D1-4630-E232-310F-3A658EE58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CF544-B528-2AC0-36DF-38E5A63FC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E19BFF-FB07-6D54-8F9F-078E2FFDB7D4}"/>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8" name="Footer Placeholder 7">
            <a:extLst>
              <a:ext uri="{FF2B5EF4-FFF2-40B4-BE49-F238E27FC236}">
                <a16:creationId xmlns:a16="http://schemas.microsoft.com/office/drawing/2014/main" id="{0F3ACD0F-6AB0-E9E9-E245-73819C8F7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CCEC8-2FAB-BE49-05DA-7FB33AE1D23A}"/>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49130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5F82-B285-4D1D-041F-9B194C8AB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EF3337-4620-F56F-6F33-CA0261DAD9A0}"/>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4" name="Footer Placeholder 3">
            <a:extLst>
              <a:ext uri="{FF2B5EF4-FFF2-40B4-BE49-F238E27FC236}">
                <a16:creationId xmlns:a16="http://schemas.microsoft.com/office/drawing/2014/main" id="{176EA755-F413-40A4-AA31-32A206249F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2C98CE-EA43-7A90-9133-61DBAF157019}"/>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78125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CDBF8-6DEB-92B7-E374-58491477A82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3" name="Footer Placeholder 2">
            <a:extLst>
              <a:ext uri="{FF2B5EF4-FFF2-40B4-BE49-F238E27FC236}">
                <a16:creationId xmlns:a16="http://schemas.microsoft.com/office/drawing/2014/main" id="{65D9845F-912A-E8EE-F7E8-E5F0E8AF9F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70205-6E8E-69F0-675A-236C28B1767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88960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C587-2B4A-E8D0-D997-B5EA134A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D52-2D74-502C-6A57-91F946E63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9B8C19-C0C2-9529-EACE-7855758E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5E7CC-268B-01E1-E71B-D6DD74C2841F}"/>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A5A36859-E4B6-6430-3816-AE0CC8619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19FDB-A113-7927-35E0-4CC9F95F9EFF}"/>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1676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FBB5-B262-0A77-CDBF-FC810C7C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4F3A9-2D28-2BA5-F9BE-EBAEFFB1C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8D940-F5BA-1CB9-DFE4-9D010F297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4412C-35F7-B257-C43B-80B0B5718311}"/>
              </a:ext>
            </a:extLst>
          </p:cNvPr>
          <p:cNvSpPr>
            <a:spLocks noGrp="1"/>
          </p:cNvSpPr>
          <p:nvPr>
            <p:ph type="dt" sz="half" idx="10"/>
          </p:nvPr>
        </p:nvSpPr>
        <p:spPr/>
        <p:txBody>
          <a:bodyPr/>
          <a:lstStyle/>
          <a:p>
            <a:fld id="{3E45B34F-75F3-43CE-AB50-F3BF54CD12BB}" type="datetimeFigureOut">
              <a:rPr lang="en-IN" smtClean="0"/>
              <a:t>22-01-2024</a:t>
            </a:fld>
            <a:endParaRPr lang="en-IN"/>
          </a:p>
        </p:txBody>
      </p:sp>
      <p:sp>
        <p:nvSpPr>
          <p:cNvPr id="6" name="Footer Placeholder 5">
            <a:extLst>
              <a:ext uri="{FF2B5EF4-FFF2-40B4-BE49-F238E27FC236}">
                <a16:creationId xmlns:a16="http://schemas.microsoft.com/office/drawing/2014/main" id="{3D222AF1-02E6-9BFB-6260-F5B16330F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EE61F-DB07-A45B-B2AF-5B3A8EA6C5A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62802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EF0AD-8F16-64FD-891F-5CA39F984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15CB3-3DF3-FBB8-4A94-BBDF0A23C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B2AAF-7684-3A51-D84E-1C2CAB8E8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B34F-75F3-43CE-AB50-F3BF54CD12BB}" type="datetimeFigureOut">
              <a:rPr lang="en-IN" smtClean="0"/>
              <a:t>22-01-2024</a:t>
            </a:fld>
            <a:endParaRPr lang="en-IN"/>
          </a:p>
        </p:txBody>
      </p:sp>
      <p:sp>
        <p:nvSpPr>
          <p:cNvPr id="5" name="Footer Placeholder 4">
            <a:extLst>
              <a:ext uri="{FF2B5EF4-FFF2-40B4-BE49-F238E27FC236}">
                <a16:creationId xmlns:a16="http://schemas.microsoft.com/office/drawing/2014/main" id="{C3E554F6-81E0-1CEE-41C3-AE37D7EE2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E3447-DBA3-108D-E502-F07A3B81B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15340-8B6D-44A3-8183-45BE7F599DAD}" type="slidenum">
              <a:rPr lang="en-IN" smtClean="0"/>
              <a:t>‹#›</a:t>
            </a:fld>
            <a:endParaRPr lang="en-IN"/>
          </a:p>
        </p:txBody>
      </p:sp>
    </p:spTree>
    <p:extLst>
      <p:ext uri="{BB962C8B-B14F-4D97-AF65-F5344CB8AC3E}">
        <p14:creationId xmlns:p14="http://schemas.microsoft.com/office/powerpoint/2010/main" val="379857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929-068F-4D80-3AFB-68FB458A2D82}"/>
              </a:ext>
            </a:extLst>
          </p:cNvPr>
          <p:cNvSpPr>
            <a:spLocks noGrp="1"/>
          </p:cNvSpPr>
          <p:nvPr>
            <p:ph type="ctrTitle"/>
          </p:nvPr>
        </p:nvSpPr>
        <p:spPr/>
        <p:txBody>
          <a:bodyPr/>
          <a:lstStyle/>
          <a:p>
            <a:r>
              <a:rPr lang="en-IN" dirty="0"/>
              <a:t>.NET</a:t>
            </a:r>
          </a:p>
        </p:txBody>
      </p:sp>
      <p:sp>
        <p:nvSpPr>
          <p:cNvPr id="3" name="Subtitle 2">
            <a:extLst>
              <a:ext uri="{FF2B5EF4-FFF2-40B4-BE49-F238E27FC236}">
                <a16:creationId xmlns:a16="http://schemas.microsoft.com/office/drawing/2014/main" id="{EC1A944F-B992-BE7B-D4AB-AFCF9BAB7A0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0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0D18-BA5B-1215-3B54-4E5D17F61982}"/>
              </a:ext>
            </a:extLst>
          </p:cNvPr>
          <p:cNvSpPr>
            <a:spLocks noGrp="1"/>
          </p:cNvSpPr>
          <p:nvPr>
            <p:ph type="title"/>
          </p:nvPr>
        </p:nvSpPr>
        <p:spPr/>
        <p:txBody>
          <a:bodyPr/>
          <a:lstStyle/>
          <a:p>
            <a:r>
              <a:rPr lang="en-IN" dirty="0"/>
              <a:t>Base Class Library</a:t>
            </a:r>
          </a:p>
        </p:txBody>
      </p:sp>
      <p:sp>
        <p:nvSpPr>
          <p:cNvPr id="3" name="Content Placeholder 2">
            <a:extLst>
              <a:ext uri="{FF2B5EF4-FFF2-40B4-BE49-F238E27FC236}">
                <a16:creationId xmlns:a16="http://schemas.microsoft.com/office/drawing/2014/main" id="{DA120225-1C6A-E24C-8C8A-3390D049B40E}"/>
              </a:ext>
            </a:extLst>
          </p:cNvPr>
          <p:cNvSpPr>
            <a:spLocks noGrp="1"/>
          </p:cNvSpPr>
          <p:nvPr>
            <p:ph idx="1"/>
          </p:nvPr>
        </p:nvSpPr>
        <p:spPr/>
        <p:txBody>
          <a:bodyPr>
            <a:normAutofit/>
          </a:bodyPr>
          <a:lstStyle/>
          <a:p>
            <a:r>
              <a:rPr lang="en-IN" dirty="0"/>
              <a:t>It is a huge collection of libraries features and functions that are helpful in implementing various programming languages such as C#, F#.</a:t>
            </a:r>
          </a:p>
          <a:p>
            <a:r>
              <a:rPr lang="en-IN" dirty="0"/>
              <a:t>BCL is divided in 2 parts</a:t>
            </a:r>
          </a:p>
          <a:p>
            <a:pPr lvl="1"/>
            <a:r>
              <a:rPr lang="en-IN" dirty="0"/>
              <a:t>User Defined class library : It includes Assemblies. Assembly is a logical unit of code, which is used for security, deployment, and versioning. Assembly can be defined in two forms namely </a:t>
            </a:r>
            <a:r>
              <a:rPr lang="en-IN" dirty="0" err="1"/>
              <a:t>dll</a:t>
            </a:r>
            <a:r>
              <a:rPr lang="en-IN" dirty="0"/>
              <a:t> or exe.</a:t>
            </a:r>
          </a:p>
          <a:p>
            <a:pPr lvl="1"/>
            <a:r>
              <a:rPr lang="en-IN" dirty="0"/>
              <a:t>Predefined class library: it contains namespace. Namespace is the collections of pre-defined method and classes that are present in the .NET framework. A namespace can be added to a .NET program with the help of “using System”, where using represents a keyword and system represents a namespace.</a:t>
            </a:r>
          </a:p>
        </p:txBody>
      </p:sp>
    </p:spTree>
    <p:extLst>
      <p:ext uri="{BB962C8B-B14F-4D97-AF65-F5344CB8AC3E}">
        <p14:creationId xmlns:p14="http://schemas.microsoft.com/office/powerpoint/2010/main" val="25651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D855-FC0B-50BA-516F-D6C93AEA561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9A4E6B94-600E-94B3-FE75-529D0E05B89C}"/>
              </a:ext>
            </a:extLst>
          </p:cNvPr>
          <p:cNvSpPr>
            <a:spLocks noGrp="1"/>
          </p:cNvSpPr>
          <p:nvPr>
            <p:ph idx="1"/>
          </p:nvPr>
        </p:nvSpPr>
        <p:spPr/>
        <p:txBody>
          <a:bodyPr/>
          <a:lstStyle/>
          <a:p>
            <a:r>
              <a:rPr lang="en-IN" dirty="0"/>
              <a:t>It specifies standard that will mention which type of data and value can be defined and managed in memory during runtime.</a:t>
            </a:r>
          </a:p>
          <a:p>
            <a:r>
              <a:rPr lang="en-IN" dirty="0"/>
              <a:t>It will make sure the programming data defined in different languages should interact with each other for sharing the information.</a:t>
            </a:r>
          </a:p>
          <a:p>
            <a:r>
              <a:rPr lang="en-IN" dirty="0"/>
              <a:t>Prevent data loss when we are trying to transfer data from a type in one language to its equivalent type in another language.</a:t>
            </a:r>
          </a:p>
        </p:txBody>
      </p:sp>
    </p:spTree>
    <p:extLst>
      <p:ext uri="{BB962C8B-B14F-4D97-AF65-F5344CB8AC3E}">
        <p14:creationId xmlns:p14="http://schemas.microsoft.com/office/powerpoint/2010/main" val="132504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FD7-F62E-F395-2CE1-C2D2B161824C}"/>
              </a:ext>
            </a:extLst>
          </p:cNvPr>
          <p:cNvSpPr>
            <a:spLocks noGrp="1"/>
          </p:cNvSpPr>
          <p:nvPr>
            <p:ph type="title"/>
          </p:nvPr>
        </p:nvSpPr>
        <p:spPr/>
        <p:txBody>
          <a:bodyPr/>
          <a:lstStyle/>
          <a:p>
            <a:r>
              <a:rPr lang="en-IN" dirty="0"/>
              <a:t>Common Language Specification</a:t>
            </a:r>
          </a:p>
        </p:txBody>
      </p:sp>
      <p:sp>
        <p:nvSpPr>
          <p:cNvPr id="3" name="Content Placeholder 2">
            <a:extLst>
              <a:ext uri="{FF2B5EF4-FFF2-40B4-BE49-F238E27FC236}">
                <a16:creationId xmlns:a16="http://schemas.microsoft.com/office/drawing/2014/main" id="{332EB153-8B91-EAB1-77B3-1D895F48958E}"/>
              </a:ext>
            </a:extLst>
          </p:cNvPr>
          <p:cNvSpPr>
            <a:spLocks noGrp="1"/>
          </p:cNvSpPr>
          <p:nvPr>
            <p:ph idx="1"/>
          </p:nvPr>
        </p:nvSpPr>
        <p:spPr/>
        <p:txBody>
          <a:bodyPr/>
          <a:lstStyle/>
          <a:p>
            <a:r>
              <a:rPr lang="en-IN" dirty="0"/>
              <a:t>It is a subset of CTS and defines a set of rules and regulations to be followed by every .NET framework language.</a:t>
            </a:r>
          </a:p>
          <a:p>
            <a:r>
              <a:rPr lang="en-IN" dirty="0"/>
              <a:t>A CLS supports inter-operability or cross language integration, which means it provides a common platform for interacting and sharing information. For ex, every programming language (C#, F#, VB, VB.NET etc.) under the .NET framework has its own syntax. So, when statements belonging to different languages get executed, a common platform, will be provided by the CLS to interact and share the information.</a:t>
            </a:r>
          </a:p>
        </p:txBody>
      </p:sp>
    </p:spTree>
    <p:extLst>
      <p:ext uri="{BB962C8B-B14F-4D97-AF65-F5344CB8AC3E}">
        <p14:creationId xmlns:p14="http://schemas.microsoft.com/office/powerpoint/2010/main" val="18449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A560-2EB6-CD00-FB27-6A8604895DF7}"/>
              </a:ext>
            </a:extLst>
          </p:cNvPr>
          <p:cNvSpPr>
            <a:spLocks noGrp="1"/>
          </p:cNvSpPr>
          <p:nvPr>
            <p:ph type="title"/>
          </p:nvPr>
        </p:nvSpPr>
        <p:spPr/>
        <p:txBody>
          <a:bodyPr/>
          <a:lstStyle/>
          <a:p>
            <a:r>
              <a:rPr lang="en-IN" dirty="0"/>
              <a:t>What is JIT?</a:t>
            </a:r>
          </a:p>
        </p:txBody>
      </p:sp>
      <p:sp>
        <p:nvSpPr>
          <p:cNvPr id="3" name="Content Placeholder 2">
            <a:extLst>
              <a:ext uri="{FF2B5EF4-FFF2-40B4-BE49-F238E27FC236}">
                <a16:creationId xmlns:a16="http://schemas.microsoft.com/office/drawing/2014/main" id="{4F5688F6-55E4-63FC-B3C1-912C0439CBDA}"/>
              </a:ext>
            </a:extLst>
          </p:cNvPr>
          <p:cNvSpPr>
            <a:spLocks noGrp="1"/>
          </p:cNvSpPr>
          <p:nvPr>
            <p:ph idx="1"/>
          </p:nvPr>
        </p:nvSpPr>
        <p:spPr/>
        <p:txBody>
          <a:bodyPr/>
          <a:lstStyle/>
          <a:p>
            <a:r>
              <a:rPr lang="en-IN" dirty="0"/>
              <a:t>JIT stands for Just in Time. It is a compiler that converts the intermediate code into the native language during the execution.</a:t>
            </a:r>
          </a:p>
        </p:txBody>
      </p:sp>
    </p:spTree>
    <p:extLst>
      <p:ext uri="{BB962C8B-B14F-4D97-AF65-F5344CB8AC3E}">
        <p14:creationId xmlns:p14="http://schemas.microsoft.com/office/powerpoint/2010/main" val="37065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50D7-48DA-3714-CCD5-2E541E235671}"/>
              </a:ext>
            </a:extLst>
          </p:cNvPr>
          <p:cNvSpPr>
            <a:spLocks noGrp="1"/>
          </p:cNvSpPr>
          <p:nvPr>
            <p:ph type="title"/>
          </p:nvPr>
        </p:nvSpPr>
        <p:spPr/>
        <p:txBody>
          <a:bodyPr/>
          <a:lstStyle/>
          <a:p>
            <a:r>
              <a:rPr lang="en-IN" dirty="0"/>
              <a:t>What is Microsoft Intermediate Language?</a:t>
            </a:r>
          </a:p>
        </p:txBody>
      </p:sp>
      <p:sp>
        <p:nvSpPr>
          <p:cNvPr id="3" name="Content Placeholder 2">
            <a:extLst>
              <a:ext uri="{FF2B5EF4-FFF2-40B4-BE49-F238E27FC236}">
                <a16:creationId xmlns:a16="http://schemas.microsoft.com/office/drawing/2014/main" id="{A7FD347D-E79F-64A9-D26B-A32F827F8234}"/>
              </a:ext>
            </a:extLst>
          </p:cNvPr>
          <p:cNvSpPr>
            <a:spLocks noGrp="1"/>
          </p:cNvSpPr>
          <p:nvPr>
            <p:ph idx="1"/>
          </p:nvPr>
        </p:nvSpPr>
        <p:spPr/>
        <p:txBody>
          <a:bodyPr/>
          <a:lstStyle/>
          <a:p>
            <a:r>
              <a:rPr lang="en-IN" dirty="0"/>
              <a:t>MSIL is the Microsoft Intermediate Language, which provides instructions for calling methods, memory handling, storing, and initializing values, exception handling and so on.</a:t>
            </a:r>
          </a:p>
          <a:p>
            <a:r>
              <a:rPr lang="en-IN" dirty="0"/>
              <a:t>The instructions provided by MSIL are platform independent and are generated by the language specific compiler from the source code. JIT </a:t>
            </a:r>
          </a:p>
        </p:txBody>
      </p:sp>
    </p:spTree>
    <p:extLst>
      <p:ext uri="{BB962C8B-B14F-4D97-AF65-F5344CB8AC3E}">
        <p14:creationId xmlns:p14="http://schemas.microsoft.com/office/powerpoint/2010/main" val="167369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C50E-4635-B19B-2F47-E8A1CF08A5AB}"/>
              </a:ext>
            </a:extLst>
          </p:cNvPr>
          <p:cNvSpPr>
            <a:spLocks noGrp="1"/>
          </p:cNvSpPr>
          <p:nvPr>
            <p:ph type="title"/>
          </p:nvPr>
        </p:nvSpPr>
        <p:spPr/>
        <p:txBody>
          <a:bodyPr/>
          <a:lstStyle/>
          <a:p>
            <a:r>
              <a:rPr lang="en-IN" dirty="0"/>
              <a:t>CLR</a:t>
            </a:r>
          </a:p>
        </p:txBody>
      </p:sp>
      <p:sp>
        <p:nvSpPr>
          <p:cNvPr id="3" name="Content Placeholder 2">
            <a:extLst>
              <a:ext uri="{FF2B5EF4-FFF2-40B4-BE49-F238E27FC236}">
                <a16:creationId xmlns:a16="http://schemas.microsoft.com/office/drawing/2014/main" id="{8B69291B-0AD7-E7AF-A9B0-12D0DABBA1B9}"/>
              </a:ext>
            </a:extLst>
          </p:cNvPr>
          <p:cNvSpPr>
            <a:spLocks noGrp="1"/>
          </p:cNvSpPr>
          <p:nvPr>
            <p:ph idx="1"/>
          </p:nvPr>
        </p:nvSpPr>
        <p:spPr>
          <a:xfrm>
            <a:off x="838199" y="2214146"/>
            <a:ext cx="10644941" cy="4351338"/>
          </a:xfrm>
        </p:spPr>
        <p:txBody>
          <a:bodyPr>
            <a:normAutofit lnSpcReduction="10000"/>
          </a:bodyPr>
          <a:lstStyle/>
          <a:p>
            <a:pPr marL="0" indent="0">
              <a:buNone/>
            </a:pPr>
            <a:r>
              <a:rPr lang="en-US" b="0" i="0" dirty="0">
                <a:solidFill>
                  <a:srgbClr val="333333"/>
                </a:solidFill>
                <a:effectLst/>
                <a:latin typeface="inter-regular"/>
              </a:rPr>
              <a:t> That language's compiler compiles the source code of applications developed using .NET compliant languages into CLR's intermediate language called MSIL, i.e., Microsoft intermediate language code. This code is platform-independent. It is comparable to byte code in java.</a:t>
            </a:r>
          </a:p>
          <a:p>
            <a:pPr marL="0" indent="0">
              <a:buNone/>
            </a:pPr>
            <a:r>
              <a:rPr lang="en-US" b="0" i="0" dirty="0">
                <a:solidFill>
                  <a:srgbClr val="333333"/>
                </a:solidFill>
                <a:effectLst/>
                <a:latin typeface="inter-regular"/>
              </a:rPr>
              <a:t>Metadata is also generated during compilation and MSIL code and stored in a file known as the Manifest file. This metadata is generally about members and types required by CLR to execute MSIL code. </a:t>
            </a:r>
          </a:p>
          <a:p>
            <a:pPr marL="0" indent="0">
              <a:buNone/>
            </a:pPr>
            <a:r>
              <a:rPr lang="en-US" b="0" i="0" dirty="0">
                <a:solidFill>
                  <a:srgbClr val="333333"/>
                </a:solidFill>
                <a:effectLst/>
                <a:latin typeface="inter-regular"/>
              </a:rPr>
              <a:t>A just-in-time compiler component of CLR converts MSIL code into native code of the machine. This code is platform-dependent. CLR manages memory, threads, exceptions, code execution, code safety, verification, and compilation.</a:t>
            </a:r>
            <a:endParaRPr lang="en-IN" dirty="0"/>
          </a:p>
        </p:txBody>
      </p:sp>
      <p:pic>
        <p:nvPicPr>
          <p:cNvPr id="3074" name="Picture 2" descr="Net Common Language Runtime">
            <a:extLst>
              <a:ext uri="{FF2B5EF4-FFF2-40B4-BE49-F238E27FC236}">
                <a16:creationId xmlns:a16="http://schemas.microsoft.com/office/drawing/2014/main" id="{375C1DF9-0DEF-293C-6466-532E66C1D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695" y="742742"/>
            <a:ext cx="7408446" cy="134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1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26584-5C37-37F1-02C3-31C23CD88D34}"/>
              </a:ext>
            </a:extLst>
          </p:cNvPr>
          <p:cNvSpPr>
            <a:spLocks noGrp="1"/>
          </p:cNvSpPr>
          <p:nvPr>
            <p:ph type="title"/>
          </p:nvPr>
        </p:nvSpPr>
        <p:spPr>
          <a:xfrm>
            <a:off x="630936" y="639520"/>
            <a:ext cx="3429000" cy="1719072"/>
          </a:xfrm>
        </p:spPr>
        <p:txBody>
          <a:bodyPr anchor="b">
            <a:normAutofit/>
          </a:bodyPr>
          <a:lstStyle/>
          <a:p>
            <a:r>
              <a:rPr lang="en-IN" sz="4600"/>
              <a:t>Components of CLR</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1640C2-41F3-39F4-97F7-CBB4B608E79D}"/>
              </a:ext>
            </a:extLst>
          </p:cNvPr>
          <p:cNvSpPr>
            <a:spLocks noGrp="1"/>
          </p:cNvSpPr>
          <p:nvPr>
            <p:ph idx="1"/>
          </p:nvPr>
        </p:nvSpPr>
        <p:spPr>
          <a:xfrm>
            <a:off x="630936" y="2807208"/>
            <a:ext cx="3429000" cy="3410712"/>
          </a:xfrm>
        </p:spPr>
        <p:txBody>
          <a:bodyPr anchor="t">
            <a:normAutofit/>
          </a:bodyPr>
          <a:lstStyle/>
          <a:p>
            <a:r>
              <a:rPr lang="en-IN" sz="2200"/>
              <a:t>Common Type System</a:t>
            </a:r>
          </a:p>
          <a:p>
            <a:r>
              <a:rPr lang="en-IN" sz="2200"/>
              <a:t>Common Language Speciation</a:t>
            </a:r>
          </a:p>
          <a:p>
            <a:r>
              <a:rPr lang="en-IN" sz="2200"/>
              <a:t>Garbage Collector</a:t>
            </a:r>
          </a:p>
          <a:p>
            <a:r>
              <a:rPr lang="en-IN" sz="2200"/>
              <a:t>Just in Time Compiler</a:t>
            </a:r>
          </a:p>
          <a:p>
            <a:r>
              <a:rPr lang="en-IN" sz="2200"/>
              <a:t>Metadata and Assemblies</a:t>
            </a:r>
          </a:p>
        </p:txBody>
      </p:sp>
      <p:pic>
        <p:nvPicPr>
          <p:cNvPr id="4" name="Picture 3" descr="A diagram of a computer process&#10;&#10;Description automatically generated">
            <a:extLst>
              <a:ext uri="{FF2B5EF4-FFF2-40B4-BE49-F238E27FC236}">
                <a16:creationId xmlns:a16="http://schemas.microsoft.com/office/drawing/2014/main" id="{4D6AE2A4-A11E-AE68-0850-C0335B70DF81}"/>
              </a:ext>
            </a:extLst>
          </p:cNvPr>
          <p:cNvPicPr>
            <a:picLocks noChangeAspect="1"/>
          </p:cNvPicPr>
          <p:nvPr/>
        </p:nvPicPr>
        <p:blipFill>
          <a:blip r:embed="rId2"/>
          <a:stretch>
            <a:fillRect/>
          </a:stretch>
        </p:blipFill>
        <p:spPr>
          <a:xfrm>
            <a:off x="4059936" y="2062853"/>
            <a:ext cx="7766598" cy="3708550"/>
          </a:xfrm>
          <a:prstGeom prst="rect">
            <a:avLst/>
          </a:prstGeom>
        </p:spPr>
      </p:pic>
    </p:spTree>
    <p:extLst>
      <p:ext uri="{BB962C8B-B14F-4D97-AF65-F5344CB8AC3E}">
        <p14:creationId xmlns:p14="http://schemas.microsoft.com/office/powerpoint/2010/main" val="18506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22F6-2C16-47EC-AAA8-5B5FD6AE33C0}"/>
              </a:ext>
            </a:extLst>
          </p:cNvPr>
          <p:cNvSpPr>
            <a:spLocks noGrp="1"/>
          </p:cNvSpPr>
          <p:nvPr>
            <p:ph type="title"/>
          </p:nvPr>
        </p:nvSpPr>
        <p:spPr/>
        <p:txBody>
          <a:bodyPr/>
          <a:lstStyle/>
          <a:p>
            <a:r>
              <a:rPr lang="en-IN" dirty="0"/>
              <a:t>.NET CLR Structure</a:t>
            </a:r>
          </a:p>
        </p:txBody>
      </p:sp>
      <p:pic>
        <p:nvPicPr>
          <p:cNvPr id="4098" name="Picture 2" descr="Net Common Language Runtime">
            <a:extLst>
              <a:ext uri="{FF2B5EF4-FFF2-40B4-BE49-F238E27FC236}">
                <a16:creationId xmlns:a16="http://schemas.microsoft.com/office/drawing/2014/main" id="{BC52DB6E-AA5E-2B10-3C20-2D80C30F0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3159" y="1485231"/>
            <a:ext cx="6557630" cy="500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8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E17F-451B-82C1-3D2B-6FB6DA7FDB25}"/>
              </a:ext>
            </a:extLst>
          </p:cNvPr>
          <p:cNvSpPr>
            <a:spLocks noGrp="1"/>
          </p:cNvSpPr>
          <p:nvPr>
            <p:ph type="title"/>
          </p:nvPr>
        </p:nvSpPr>
        <p:spPr/>
        <p:txBody>
          <a:bodyPr/>
          <a:lstStyle/>
          <a:p>
            <a:r>
              <a:rPr lang="en-IN" dirty="0"/>
              <a:t>Base Class Library Support</a:t>
            </a:r>
          </a:p>
        </p:txBody>
      </p:sp>
      <p:sp>
        <p:nvSpPr>
          <p:cNvPr id="3" name="Content Placeholder 2">
            <a:extLst>
              <a:ext uri="{FF2B5EF4-FFF2-40B4-BE49-F238E27FC236}">
                <a16:creationId xmlns:a16="http://schemas.microsoft.com/office/drawing/2014/main" id="{8199C34A-16C6-D0BF-0BE1-1F76824AACA2}"/>
              </a:ext>
            </a:extLst>
          </p:cNvPr>
          <p:cNvSpPr>
            <a:spLocks noGrp="1"/>
          </p:cNvSpPr>
          <p:nvPr>
            <p:ph idx="1"/>
          </p:nvPr>
        </p:nvSpPr>
        <p:spPr>
          <a:xfrm>
            <a:off x="838200" y="1825625"/>
            <a:ext cx="4495800" cy="4351338"/>
          </a:xfrm>
        </p:spPr>
        <p:txBody>
          <a:bodyPr/>
          <a:lstStyle/>
          <a:p>
            <a:r>
              <a:rPr lang="en-IN" dirty="0"/>
              <a:t>It is a class library that supports classes for the .NET application.</a:t>
            </a:r>
          </a:p>
        </p:txBody>
      </p:sp>
      <p:pic>
        <p:nvPicPr>
          <p:cNvPr id="5122" name="Picture 2" descr="What is Base Class Library (BCL) in .NET">
            <a:extLst>
              <a:ext uri="{FF2B5EF4-FFF2-40B4-BE49-F238E27FC236}">
                <a16:creationId xmlns:a16="http://schemas.microsoft.com/office/drawing/2014/main" id="{631D80E5-8B51-C5E9-A679-3B1C4656D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491" y="1690688"/>
            <a:ext cx="44862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0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76E4-44DF-2ED5-0310-9BCD6409FF71}"/>
              </a:ext>
            </a:extLst>
          </p:cNvPr>
          <p:cNvSpPr>
            <a:spLocks noGrp="1"/>
          </p:cNvSpPr>
          <p:nvPr>
            <p:ph type="title"/>
          </p:nvPr>
        </p:nvSpPr>
        <p:spPr/>
        <p:txBody>
          <a:bodyPr/>
          <a:lstStyle/>
          <a:p>
            <a:r>
              <a:rPr lang="en-IN" dirty="0"/>
              <a:t>Thread Support</a:t>
            </a:r>
          </a:p>
        </p:txBody>
      </p:sp>
      <p:sp>
        <p:nvSpPr>
          <p:cNvPr id="3" name="Content Placeholder 2">
            <a:extLst>
              <a:ext uri="{FF2B5EF4-FFF2-40B4-BE49-F238E27FC236}">
                <a16:creationId xmlns:a16="http://schemas.microsoft.com/office/drawing/2014/main" id="{537DBA1C-8B88-2F60-58A2-25599ACC1D6E}"/>
              </a:ext>
            </a:extLst>
          </p:cNvPr>
          <p:cNvSpPr>
            <a:spLocks noGrp="1"/>
          </p:cNvSpPr>
          <p:nvPr>
            <p:ph idx="1"/>
          </p:nvPr>
        </p:nvSpPr>
        <p:spPr/>
        <p:txBody>
          <a:bodyPr/>
          <a:lstStyle/>
          <a:p>
            <a:r>
              <a:rPr lang="en-US" b="0" i="0" dirty="0">
                <a:solidFill>
                  <a:srgbClr val="273239"/>
                </a:solidFill>
                <a:effectLst/>
                <a:latin typeface="Nunito" pitchFamily="2" charset="0"/>
              </a:rPr>
              <a:t>The CLR provides thread support for managing the parallel execution of multiple threads. </a:t>
            </a:r>
          </a:p>
          <a:p>
            <a:r>
              <a:rPr lang="en-US" b="0" i="0" dirty="0">
                <a:solidFill>
                  <a:srgbClr val="273239"/>
                </a:solidFill>
                <a:effectLst/>
                <a:latin typeface="Nunito" pitchFamily="2" charset="0"/>
              </a:rPr>
              <a:t>The </a:t>
            </a:r>
            <a:r>
              <a:rPr lang="en-US" b="0" i="1" dirty="0" err="1">
                <a:solidFill>
                  <a:srgbClr val="273239"/>
                </a:solidFill>
                <a:effectLst/>
                <a:latin typeface="Nunito" pitchFamily="2" charset="0"/>
              </a:rPr>
              <a:t>System.Threading</a:t>
            </a:r>
            <a:r>
              <a:rPr lang="en-US" b="0" i="1" dirty="0">
                <a:solidFill>
                  <a:srgbClr val="273239"/>
                </a:solidFill>
                <a:effectLst/>
                <a:latin typeface="Nunito" pitchFamily="2" charset="0"/>
              </a:rPr>
              <a:t> class</a:t>
            </a:r>
            <a:r>
              <a:rPr lang="en-US" b="0" i="0" dirty="0">
                <a:solidFill>
                  <a:srgbClr val="273239"/>
                </a:solidFill>
                <a:effectLst/>
                <a:latin typeface="Nunito" pitchFamily="2" charset="0"/>
              </a:rPr>
              <a:t> is used as the base class for this.</a:t>
            </a:r>
            <a:endParaRPr lang="en-IN" dirty="0"/>
          </a:p>
        </p:txBody>
      </p:sp>
    </p:spTree>
    <p:extLst>
      <p:ext uri="{BB962C8B-B14F-4D97-AF65-F5344CB8AC3E}">
        <p14:creationId xmlns:p14="http://schemas.microsoft.com/office/powerpoint/2010/main" val="101779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50E9-19C2-19A1-DEE1-968BF3B982BC}"/>
              </a:ext>
            </a:extLst>
          </p:cNvPr>
          <p:cNvSpPr>
            <a:spLocks noGrp="1"/>
          </p:cNvSpPr>
          <p:nvPr>
            <p:ph type="title"/>
          </p:nvPr>
        </p:nvSpPr>
        <p:spPr/>
        <p:txBody>
          <a:bodyPr/>
          <a:lstStyle/>
          <a:p>
            <a:r>
              <a:rPr lang="en-IN" dirty="0"/>
              <a:t>What is .NET?</a:t>
            </a:r>
          </a:p>
        </p:txBody>
      </p:sp>
      <p:sp>
        <p:nvSpPr>
          <p:cNvPr id="3" name="Content Placeholder 2">
            <a:extLst>
              <a:ext uri="{FF2B5EF4-FFF2-40B4-BE49-F238E27FC236}">
                <a16:creationId xmlns:a16="http://schemas.microsoft.com/office/drawing/2014/main" id="{E952BF3A-5DA1-F343-A0B2-6B4A9F908488}"/>
              </a:ext>
            </a:extLst>
          </p:cNvPr>
          <p:cNvSpPr>
            <a:spLocks noGrp="1"/>
          </p:cNvSpPr>
          <p:nvPr>
            <p:ph idx="1"/>
          </p:nvPr>
        </p:nvSpPr>
        <p:spPr/>
        <p:txBody>
          <a:bodyPr/>
          <a:lstStyle/>
          <a:p>
            <a:r>
              <a:rPr lang="en-IN" dirty="0"/>
              <a:t>It is a framework to develop software applications. It is designed and developed by Microsoft and the first version released in 2000.</a:t>
            </a:r>
          </a:p>
          <a:p>
            <a:r>
              <a:rPr lang="en-IN" dirty="0"/>
              <a:t>It is used to develop applications for web, windows, phone.</a:t>
            </a:r>
          </a:p>
        </p:txBody>
      </p:sp>
    </p:spTree>
    <p:extLst>
      <p:ext uri="{BB962C8B-B14F-4D97-AF65-F5344CB8AC3E}">
        <p14:creationId xmlns:p14="http://schemas.microsoft.com/office/powerpoint/2010/main" val="59770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FC48-5734-C253-D5B6-C7E4D0E80C65}"/>
              </a:ext>
            </a:extLst>
          </p:cNvPr>
          <p:cNvSpPr>
            <a:spLocks noGrp="1"/>
          </p:cNvSpPr>
          <p:nvPr>
            <p:ph type="title"/>
          </p:nvPr>
        </p:nvSpPr>
        <p:spPr/>
        <p:txBody>
          <a:bodyPr/>
          <a:lstStyle/>
          <a:p>
            <a:r>
              <a:rPr lang="en-IN" dirty="0"/>
              <a:t>COM </a:t>
            </a:r>
            <a:r>
              <a:rPr lang="en-IN" dirty="0" err="1"/>
              <a:t>Marshaler</a:t>
            </a:r>
            <a:endParaRPr lang="en-IN" dirty="0"/>
          </a:p>
        </p:txBody>
      </p:sp>
      <p:sp>
        <p:nvSpPr>
          <p:cNvPr id="3" name="Content Placeholder 2">
            <a:extLst>
              <a:ext uri="{FF2B5EF4-FFF2-40B4-BE49-F238E27FC236}">
                <a16:creationId xmlns:a16="http://schemas.microsoft.com/office/drawing/2014/main" id="{B1114000-852C-A3EF-B855-B6380FD25C68}"/>
              </a:ext>
            </a:extLst>
          </p:cNvPr>
          <p:cNvSpPr>
            <a:spLocks noGrp="1"/>
          </p:cNvSpPr>
          <p:nvPr>
            <p:ph idx="1"/>
          </p:nvPr>
        </p:nvSpPr>
        <p:spPr/>
        <p:txBody>
          <a:bodyPr/>
          <a:lstStyle/>
          <a:p>
            <a:r>
              <a:rPr lang="en-IN" dirty="0"/>
              <a:t>It provides communication between the COM objects and the application.</a:t>
            </a:r>
          </a:p>
        </p:txBody>
      </p:sp>
    </p:spTree>
    <p:extLst>
      <p:ext uri="{BB962C8B-B14F-4D97-AF65-F5344CB8AC3E}">
        <p14:creationId xmlns:p14="http://schemas.microsoft.com/office/powerpoint/2010/main" val="222986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1701-644B-2EF2-67EC-F92C8471F313}"/>
              </a:ext>
            </a:extLst>
          </p:cNvPr>
          <p:cNvSpPr>
            <a:spLocks noGrp="1"/>
          </p:cNvSpPr>
          <p:nvPr>
            <p:ph type="title"/>
          </p:nvPr>
        </p:nvSpPr>
        <p:spPr/>
        <p:txBody>
          <a:bodyPr/>
          <a:lstStyle/>
          <a:p>
            <a:r>
              <a:rPr lang="en-IN" dirty="0"/>
              <a:t>Security Engine</a:t>
            </a:r>
          </a:p>
        </p:txBody>
      </p:sp>
      <p:sp>
        <p:nvSpPr>
          <p:cNvPr id="3" name="Content Placeholder 2">
            <a:extLst>
              <a:ext uri="{FF2B5EF4-FFF2-40B4-BE49-F238E27FC236}">
                <a16:creationId xmlns:a16="http://schemas.microsoft.com/office/drawing/2014/main" id="{C6A571F8-3C77-F08C-58D5-B548E15F06A5}"/>
              </a:ext>
            </a:extLst>
          </p:cNvPr>
          <p:cNvSpPr>
            <a:spLocks noGrp="1"/>
          </p:cNvSpPr>
          <p:nvPr>
            <p:ph idx="1"/>
          </p:nvPr>
        </p:nvSpPr>
        <p:spPr/>
        <p:txBody>
          <a:bodyPr/>
          <a:lstStyle/>
          <a:p>
            <a:r>
              <a:rPr lang="en-US" dirty="0"/>
              <a:t>The security engine in the CLR handles the security permissions at various levels such as the code level, folder level, and machine level. This is done using the various tools that are provided in the .NET framework.</a:t>
            </a:r>
            <a:endParaRPr lang="en-IN" dirty="0"/>
          </a:p>
        </p:txBody>
      </p:sp>
    </p:spTree>
    <p:extLst>
      <p:ext uri="{BB962C8B-B14F-4D97-AF65-F5344CB8AC3E}">
        <p14:creationId xmlns:p14="http://schemas.microsoft.com/office/powerpoint/2010/main" val="85323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178D-56BE-F704-4A19-FC3FB70B85F2}"/>
              </a:ext>
            </a:extLst>
          </p:cNvPr>
          <p:cNvSpPr>
            <a:spLocks noGrp="1"/>
          </p:cNvSpPr>
          <p:nvPr>
            <p:ph type="title"/>
          </p:nvPr>
        </p:nvSpPr>
        <p:spPr/>
        <p:txBody>
          <a:bodyPr/>
          <a:lstStyle/>
          <a:p>
            <a:r>
              <a:rPr lang="en-IN" dirty="0"/>
              <a:t>Debug Engine</a:t>
            </a:r>
          </a:p>
        </p:txBody>
      </p:sp>
      <p:sp>
        <p:nvSpPr>
          <p:cNvPr id="3" name="Content Placeholder 2">
            <a:extLst>
              <a:ext uri="{FF2B5EF4-FFF2-40B4-BE49-F238E27FC236}">
                <a16:creationId xmlns:a16="http://schemas.microsoft.com/office/drawing/2014/main" id="{B5B694C1-4220-985A-D4B3-4367C416F65A}"/>
              </a:ext>
            </a:extLst>
          </p:cNvPr>
          <p:cNvSpPr>
            <a:spLocks noGrp="1"/>
          </p:cNvSpPr>
          <p:nvPr>
            <p:ph idx="1"/>
          </p:nvPr>
        </p:nvSpPr>
        <p:spPr/>
        <p:txBody>
          <a:bodyPr/>
          <a:lstStyle/>
          <a:p>
            <a:r>
              <a:rPr lang="en-IN" dirty="0"/>
              <a:t>It allows you to debug different kinds of applications.</a:t>
            </a:r>
          </a:p>
          <a:p>
            <a:r>
              <a:rPr lang="en-US" b="0" i="0" dirty="0">
                <a:solidFill>
                  <a:srgbClr val="273239"/>
                </a:solidFill>
                <a:effectLst/>
                <a:latin typeface="Nunito" pitchFamily="2" charset="0"/>
              </a:rPr>
              <a:t>An application can be debugged during the run-time using the debug engine. There are various </a:t>
            </a:r>
            <a:r>
              <a:rPr lang="en-US" b="0" i="0" dirty="0" err="1">
                <a:solidFill>
                  <a:srgbClr val="273239"/>
                </a:solidFill>
                <a:effectLst/>
                <a:latin typeface="Nunito" pitchFamily="2" charset="0"/>
              </a:rPr>
              <a:t>ICorDebug</a:t>
            </a:r>
            <a:r>
              <a:rPr lang="en-US" b="0" i="0" dirty="0">
                <a:solidFill>
                  <a:srgbClr val="273239"/>
                </a:solidFill>
                <a:effectLst/>
                <a:latin typeface="Nunito" pitchFamily="2" charset="0"/>
              </a:rPr>
              <a:t> interfaces that are used to track the managed code of the application that is being debugged.</a:t>
            </a:r>
            <a:endParaRPr lang="en-IN" dirty="0"/>
          </a:p>
        </p:txBody>
      </p:sp>
    </p:spTree>
    <p:extLst>
      <p:ext uri="{BB962C8B-B14F-4D97-AF65-F5344CB8AC3E}">
        <p14:creationId xmlns:p14="http://schemas.microsoft.com/office/powerpoint/2010/main" val="4163978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87D4-FF0C-2993-09B1-129FB0DEA435}"/>
              </a:ext>
            </a:extLst>
          </p:cNvPr>
          <p:cNvSpPr>
            <a:spLocks noGrp="1"/>
          </p:cNvSpPr>
          <p:nvPr>
            <p:ph type="title"/>
          </p:nvPr>
        </p:nvSpPr>
        <p:spPr/>
        <p:txBody>
          <a:bodyPr/>
          <a:lstStyle/>
          <a:p>
            <a:r>
              <a:rPr lang="en-IN" dirty="0"/>
              <a:t>Type Checker</a:t>
            </a:r>
          </a:p>
        </p:txBody>
      </p:sp>
      <p:sp>
        <p:nvSpPr>
          <p:cNvPr id="3" name="Content Placeholder 2">
            <a:extLst>
              <a:ext uri="{FF2B5EF4-FFF2-40B4-BE49-F238E27FC236}">
                <a16:creationId xmlns:a16="http://schemas.microsoft.com/office/drawing/2014/main" id="{FA175EA6-B71F-50B6-406B-658ED16489E0}"/>
              </a:ext>
            </a:extLst>
          </p:cNvPr>
          <p:cNvSpPr>
            <a:spLocks noGrp="1"/>
          </p:cNvSpPr>
          <p:nvPr>
            <p:ph idx="1"/>
          </p:nvPr>
        </p:nvSpPr>
        <p:spPr/>
        <p:txBody>
          <a:bodyPr/>
          <a:lstStyle/>
          <a:p>
            <a:r>
              <a:rPr lang="en-US" dirty="0"/>
              <a:t>Type safety is provided by the type checker by using the Common Type System (CTS) and the Common Language Specification (CLS) that are provided in the CLR to verify the types that are used in an application.</a:t>
            </a:r>
            <a:endParaRPr lang="en-IN" dirty="0"/>
          </a:p>
        </p:txBody>
      </p:sp>
    </p:spTree>
    <p:extLst>
      <p:ext uri="{BB962C8B-B14F-4D97-AF65-F5344CB8AC3E}">
        <p14:creationId xmlns:p14="http://schemas.microsoft.com/office/powerpoint/2010/main" val="87243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5B83-6170-A244-8E54-D4A88BA6B0CA}"/>
              </a:ext>
            </a:extLst>
          </p:cNvPr>
          <p:cNvSpPr>
            <a:spLocks noGrp="1"/>
          </p:cNvSpPr>
          <p:nvPr>
            <p:ph type="title"/>
          </p:nvPr>
        </p:nvSpPr>
        <p:spPr/>
        <p:txBody>
          <a:bodyPr/>
          <a:lstStyle/>
          <a:p>
            <a:r>
              <a:rPr lang="en-IN" dirty="0"/>
              <a:t>Code Manager</a:t>
            </a:r>
          </a:p>
        </p:txBody>
      </p:sp>
      <p:sp>
        <p:nvSpPr>
          <p:cNvPr id="3" name="Content Placeholder 2">
            <a:extLst>
              <a:ext uri="{FF2B5EF4-FFF2-40B4-BE49-F238E27FC236}">
                <a16:creationId xmlns:a16="http://schemas.microsoft.com/office/drawing/2014/main" id="{F4539EE5-2669-64F9-6A65-6F539A8F1F36}"/>
              </a:ext>
            </a:extLst>
          </p:cNvPr>
          <p:cNvSpPr>
            <a:spLocks noGrp="1"/>
          </p:cNvSpPr>
          <p:nvPr>
            <p:ph idx="1"/>
          </p:nvPr>
        </p:nvSpPr>
        <p:spPr/>
        <p:txBody>
          <a:bodyPr/>
          <a:lstStyle/>
          <a:p>
            <a:r>
              <a:rPr lang="en-IN" dirty="0"/>
              <a:t>It manages code at execution runtime.</a:t>
            </a:r>
          </a:p>
          <a:p>
            <a:r>
              <a:rPr lang="en-US" b="0" i="0" dirty="0">
                <a:solidFill>
                  <a:srgbClr val="273239"/>
                </a:solidFill>
                <a:effectLst/>
                <a:latin typeface="Nunito" pitchFamily="2" charset="0"/>
              </a:rPr>
              <a:t>The code manager in CLR manages the code developed in the .NET framework i.e. the managed code. The managed code is converted to intermediate language by a language-specific compiler and then the intermediate language is converted into the machine code by the Just-In-Time (JIT) compiler.</a:t>
            </a:r>
            <a:endParaRPr lang="en-IN" dirty="0"/>
          </a:p>
        </p:txBody>
      </p:sp>
    </p:spTree>
    <p:extLst>
      <p:ext uri="{BB962C8B-B14F-4D97-AF65-F5344CB8AC3E}">
        <p14:creationId xmlns:p14="http://schemas.microsoft.com/office/powerpoint/2010/main" val="1943813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BBAE-255B-2E08-305C-E9CE9F06E46D}"/>
              </a:ext>
            </a:extLst>
          </p:cNvPr>
          <p:cNvSpPr>
            <a:spLocks noGrp="1"/>
          </p:cNvSpPr>
          <p:nvPr>
            <p:ph type="title"/>
          </p:nvPr>
        </p:nvSpPr>
        <p:spPr/>
        <p:txBody>
          <a:bodyPr/>
          <a:lstStyle/>
          <a:p>
            <a:r>
              <a:rPr lang="en-IN" dirty="0"/>
              <a:t>Garbage Collector</a:t>
            </a:r>
          </a:p>
        </p:txBody>
      </p:sp>
      <p:sp>
        <p:nvSpPr>
          <p:cNvPr id="3" name="Content Placeholder 2">
            <a:extLst>
              <a:ext uri="{FF2B5EF4-FFF2-40B4-BE49-F238E27FC236}">
                <a16:creationId xmlns:a16="http://schemas.microsoft.com/office/drawing/2014/main" id="{C74D135C-01CA-8AE7-EA91-8D4CB7DDFE79}"/>
              </a:ext>
            </a:extLst>
          </p:cNvPr>
          <p:cNvSpPr>
            <a:spLocks noGrp="1"/>
          </p:cNvSpPr>
          <p:nvPr>
            <p:ph idx="1"/>
          </p:nvPr>
        </p:nvSpPr>
        <p:spPr/>
        <p:txBody>
          <a:bodyPr/>
          <a:lstStyle/>
          <a:p>
            <a:r>
              <a:rPr lang="en-IN" dirty="0"/>
              <a:t>It releases the unused memory and allocates it to a new applications. </a:t>
            </a:r>
          </a:p>
          <a:p>
            <a:r>
              <a:rPr lang="en-US" b="0" i="0" dirty="0">
                <a:solidFill>
                  <a:srgbClr val="273239"/>
                </a:solidFill>
                <a:effectLst/>
                <a:latin typeface="Nunito" pitchFamily="2" charset="0"/>
              </a:rPr>
              <a:t>Automatic memory management is made possible using the garbage collector in CLR. The garbage collector automatically releases the memory space after it is no longer required so that it can be reallocated.</a:t>
            </a:r>
            <a:endParaRPr lang="en-IN" dirty="0"/>
          </a:p>
        </p:txBody>
      </p:sp>
    </p:spTree>
    <p:extLst>
      <p:ext uri="{BB962C8B-B14F-4D97-AF65-F5344CB8AC3E}">
        <p14:creationId xmlns:p14="http://schemas.microsoft.com/office/powerpoint/2010/main" val="904593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DEBD-5EFC-9012-7D20-6ADB3D68EBB7}"/>
              </a:ext>
            </a:extLst>
          </p:cNvPr>
          <p:cNvSpPr>
            <a:spLocks noGrp="1"/>
          </p:cNvSpPr>
          <p:nvPr>
            <p:ph type="title"/>
          </p:nvPr>
        </p:nvSpPr>
        <p:spPr/>
        <p:txBody>
          <a:bodyPr/>
          <a:lstStyle/>
          <a:p>
            <a:r>
              <a:rPr lang="en-IN" dirty="0"/>
              <a:t>Exception Handler</a:t>
            </a:r>
          </a:p>
        </p:txBody>
      </p:sp>
      <p:sp>
        <p:nvSpPr>
          <p:cNvPr id="3" name="Content Placeholder 2">
            <a:extLst>
              <a:ext uri="{FF2B5EF4-FFF2-40B4-BE49-F238E27FC236}">
                <a16:creationId xmlns:a16="http://schemas.microsoft.com/office/drawing/2014/main" id="{A27730DE-ADA8-46B3-04FF-65A1F7DEB57C}"/>
              </a:ext>
            </a:extLst>
          </p:cNvPr>
          <p:cNvSpPr>
            <a:spLocks noGrp="1"/>
          </p:cNvSpPr>
          <p:nvPr>
            <p:ph idx="1"/>
          </p:nvPr>
        </p:nvSpPr>
        <p:spPr/>
        <p:txBody>
          <a:bodyPr/>
          <a:lstStyle/>
          <a:p>
            <a:r>
              <a:rPr lang="en-IN" dirty="0"/>
              <a:t>It handles the exception to runtime to avoid application failure.</a:t>
            </a:r>
          </a:p>
          <a:p>
            <a:r>
              <a:rPr lang="en-US" b="0" i="0" dirty="0">
                <a:solidFill>
                  <a:srgbClr val="273239"/>
                </a:solidFill>
                <a:effectLst/>
                <a:latin typeface="Nunito" pitchFamily="2" charset="0"/>
              </a:rPr>
              <a:t>The exception manager in the CLR handles the exceptions regardless of the </a:t>
            </a:r>
            <a:r>
              <a:rPr lang="en-US" b="0" i="1" dirty="0">
                <a:solidFill>
                  <a:srgbClr val="273239"/>
                </a:solidFill>
                <a:effectLst/>
                <a:latin typeface="Nunito" pitchFamily="2" charset="0"/>
              </a:rPr>
              <a:t>.NET Language</a:t>
            </a:r>
            <a:r>
              <a:rPr lang="en-US" b="0" i="0" dirty="0">
                <a:solidFill>
                  <a:srgbClr val="273239"/>
                </a:solidFill>
                <a:effectLst/>
                <a:latin typeface="Nunito" pitchFamily="2" charset="0"/>
              </a:rPr>
              <a:t> that created them. For a particular application, the catch block of the exceptions are executed in case they occur and if there is no catch block then the application is terminated.</a:t>
            </a:r>
            <a:endParaRPr lang="en-IN" dirty="0"/>
          </a:p>
        </p:txBody>
      </p:sp>
    </p:spTree>
    <p:extLst>
      <p:ext uri="{BB962C8B-B14F-4D97-AF65-F5344CB8AC3E}">
        <p14:creationId xmlns:p14="http://schemas.microsoft.com/office/powerpoint/2010/main" val="2469541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7F9-DC58-B7C2-333C-2B4775EE3071}"/>
              </a:ext>
            </a:extLst>
          </p:cNvPr>
          <p:cNvSpPr>
            <a:spLocks noGrp="1"/>
          </p:cNvSpPr>
          <p:nvPr>
            <p:ph type="title"/>
          </p:nvPr>
        </p:nvSpPr>
        <p:spPr/>
        <p:txBody>
          <a:bodyPr/>
          <a:lstStyle/>
          <a:p>
            <a:r>
              <a:rPr lang="en-IN" dirty="0" err="1"/>
              <a:t>ClassLoader</a:t>
            </a:r>
            <a:endParaRPr lang="en-IN" dirty="0"/>
          </a:p>
        </p:txBody>
      </p:sp>
      <p:sp>
        <p:nvSpPr>
          <p:cNvPr id="3" name="Content Placeholder 2">
            <a:extLst>
              <a:ext uri="{FF2B5EF4-FFF2-40B4-BE49-F238E27FC236}">
                <a16:creationId xmlns:a16="http://schemas.microsoft.com/office/drawing/2014/main" id="{3036105B-7819-596F-D84D-8EE34DE16DB4}"/>
              </a:ext>
            </a:extLst>
          </p:cNvPr>
          <p:cNvSpPr>
            <a:spLocks noGrp="1"/>
          </p:cNvSpPr>
          <p:nvPr>
            <p:ph idx="1"/>
          </p:nvPr>
        </p:nvSpPr>
        <p:spPr/>
        <p:txBody>
          <a:bodyPr/>
          <a:lstStyle/>
          <a:p>
            <a:r>
              <a:rPr lang="en-IN" dirty="0"/>
              <a:t>It is used to load all classes at runtime.</a:t>
            </a:r>
          </a:p>
          <a:p>
            <a:r>
              <a:rPr lang="en-US" b="1" i="0" dirty="0">
                <a:solidFill>
                  <a:srgbClr val="273239"/>
                </a:solidFill>
                <a:effectLst/>
                <a:latin typeface="Nunito" pitchFamily="2" charset="0"/>
              </a:rPr>
              <a:t> </a:t>
            </a:r>
            <a:r>
              <a:rPr lang="en-US" b="0" i="0" dirty="0">
                <a:solidFill>
                  <a:srgbClr val="273239"/>
                </a:solidFill>
                <a:effectLst/>
                <a:latin typeface="Nunito" pitchFamily="2" charset="0"/>
              </a:rPr>
              <a:t>Various modules, resources, assemblies, etc. are loaded by the CLR loader. Also, this loader loads the modules on demand if they are actually required so that the program initialization time is faster and the resources consumed are lesser.</a:t>
            </a:r>
            <a:endParaRPr lang="en-IN" dirty="0"/>
          </a:p>
        </p:txBody>
      </p:sp>
    </p:spTree>
    <p:extLst>
      <p:ext uri="{BB962C8B-B14F-4D97-AF65-F5344CB8AC3E}">
        <p14:creationId xmlns:p14="http://schemas.microsoft.com/office/powerpoint/2010/main" val="99086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3459-08C2-BCE9-296B-B1FDE0559262}"/>
              </a:ext>
            </a:extLst>
          </p:cNvPr>
          <p:cNvSpPr>
            <a:spLocks noGrp="1"/>
          </p:cNvSpPr>
          <p:nvPr>
            <p:ph type="title"/>
          </p:nvPr>
        </p:nvSpPr>
        <p:spPr/>
        <p:txBody>
          <a:bodyPr/>
          <a:lstStyle/>
          <a:p>
            <a:r>
              <a:rPr lang="en-US" dirty="0"/>
              <a:t>Which technologies are supported by the .NET framework?</a:t>
            </a:r>
            <a:endParaRPr lang="en-IN" dirty="0"/>
          </a:p>
        </p:txBody>
      </p:sp>
      <p:sp>
        <p:nvSpPr>
          <p:cNvPr id="3" name="Content Placeholder 2">
            <a:extLst>
              <a:ext uri="{FF2B5EF4-FFF2-40B4-BE49-F238E27FC236}">
                <a16:creationId xmlns:a16="http://schemas.microsoft.com/office/drawing/2014/main" id="{23BE4910-5735-1999-DB02-0C1AD70D39C9}"/>
              </a:ext>
            </a:extLst>
          </p:cNvPr>
          <p:cNvSpPr>
            <a:spLocks noGrp="1"/>
          </p:cNvSpPr>
          <p:nvPr>
            <p:ph idx="1"/>
          </p:nvPr>
        </p:nvSpPr>
        <p:spPr/>
        <p:txBody>
          <a:bodyPr>
            <a:normAutofit fontScale="85000" lnSpcReduction="20000"/>
          </a:bodyPr>
          <a:lstStyle/>
          <a:p>
            <a:r>
              <a:rPr lang="en-IN" dirty="0"/>
              <a:t>ASP.NET</a:t>
            </a:r>
          </a:p>
          <a:p>
            <a:r>
              <a:rPr lang="en-IN" dirty="0"/>
              <a:t>WinForms (Windows Forms)</a:t>
            </a:r>
          </a:p>
          <a:p>
            <a:r>
              <a:rPr lang="en-IN" dirty="0"/>
              <a:t>WPF (Windows Presentation Foundation) -  rich desktop app</a:t>
            </a:r>
          </a:p>
          <a:p>
            <a:r>
              <a:rPr lang="en-IN" dirty="0"/>
              <a:t>Console Application</a:t>
            </a:r>
          </a:p>
          <a:p>
            <a:r>
              <a:rPr lang="en-IN" dirty="0"/>
              <a:t>Windows Services</a:t>
            </a:r>
          </a:p>
          <a:p>
            <a:r>
              <a:rPr lang="en-IN" dirty="0"/>
              <a:t>ASP.NET Core</a:t>
            </a:r>
          </a:p>
          <a:p>
            <a:r>
              <a:rPr lang="en-IN" dirty="0"/>
              <a:t>EF</a:t>
            </a:r>
          </a:p>
          <a:p>
            <a:r>
              <a:rPr lang="en-IN" dirty="0"/>
              <a:t>ADO.NET -  manipulating data in database</a:t>
            </a:r>
          </a:p>
          <a:p>
            <a:r>
              <a:rPr lang="en-IN" dirty="0"/>
              <a:t>WCF</a:t>
            </a:r>
          </a:p>
          <a:p>
            <a:r>
              <a:rPr lang="en-IN" dirty="0"/>
              <a:t>WF</a:t>
            </a:r>
          </a:p>
          <a:p>
            <a:r>
              <a:rPr lang="en-IN" dirty="0"/>
              <a:t>WIF</a:t>
            </a:r>
          </a:p>
          <a:p>
            <a:endParaRPr lang="en-IN" dirty="0"/>
          </a:p>
        </p:txBody>
      </p:sp>
    </p:spTree>
    <p:extLst>
      <p:ext uri="{BB962C8B-B14F-4D97-AF65-F5344CB8AC3E}">
        <p14:creationId xmlns:p14="http://schemas.microsoft.com/office/powerpoint/2010/main" val="246829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324F-6CEE-0F6B-C43B-A30D39854A7E}"/>
              </a:ext>
            </a:extLst>
          </p:cNvPr>
          <p:cNvSpPr>
            <a:spLocks noGrp="1"/>
          </p:cNvSpPr>
          <p:nvPr>
            <p:ph type="title"/>
          </p:nvPr>
        </p:nvSpPr>
        <p:spPr/>
        <p:txBody>
          <a:bodyPr/>
          <a:lstStyle/>
          <a:p>
            <a:r>
              <a:rPr lang="en-IN" dirty="0"/>
              <a:t>What does the .NET ecosystem provide?</a:t>
            </a:r>
          </a:p>
        </p:txBody>
      </p:sp>
      <p:sp>
        <p:nvSpPr>
          <p:cNvPr id="3" name="Content Placeholder 2">
            <a:extLst>
              <a:ext uri="{FF2B5EF4-FFF2-40B4-BE49-F238E27FC236}">
                <a16:creationId xmlns:a16="http://schemas.microsoft.com/office/drawing/2014/main" id="{6A08A83E-CF2E-AF22-6903-4C313E316268}"/>
              </a:ext>
            </a:extLst>
          </p:cNvPr>
          <p:cNvSpPr>
            <a:spLocks noGrp="1"/>
          </p:cNvSpPr>
          <p:nvPr>
            <p:ph idx="1"/>
          </p:nvPr>
        </p:nvSpPr>
        <p:spPr/>
        <p:txBody>
          <a:bodyPr>
            <a:normAutofit/>
          </a:bodyPr>
          <a:lstStyle/>
          <a:p>
            <a:pPr marL="0" indent="0">
              <a:buNone/>
            </a:pPr>
            <a:r>
              <a:rPr lang="en-US" dirty="0"/>
              <a:t>The .NET ecosystem is a comprehensive platform developed by Microsoft for building and running various types of applications, ranging from web applications and services to desktop applications, mobile apps, cloud-based solutions, and more. The .NET ecosystem provides a rich set of tools, frameworks, libraries, and services to support application development across different domains. </a:t>
            </a:r>
            <a:endParaRPr lang="en-IN" dirty="0"/>
          </a:p>
        </p:txBody>
      </p:sp>
    </p:spTree>
    <p:extLst>
      <p:ext uri="{BB962C8B-B14F-4D97-AF65-F5344CB8AC3E}">
        <p14:creationId xmlns:p14="http://schemas.microsoft.com/office/powerpoint/2010/main" val="174657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11AB-D340-6849-A81F-776E41575CA8}"/>
              </a:ext>
            </a:extLst>
          </p:cNvPr>
          <p:cNvSpPr>
            <a:spLocks noGrp="1"/>
          </p:cNvSpPr>
          <p:nvPr>
            <p:ph type="title"/>
          </p:nvPr>
        </p:nvSpPr>
        <p:spPr/>
        <p:txBody>
          <a:bodyPr/>
          <a:lstStyle/>
          <a:p>
            <a:r>
              <a:rPr lang="en-IN" dirty="0"/>
              <a:t>Components of .NET</a:t>
            </a:r>
          </a:p>
        </p:txBody>
      </p:sp>
      <p:sp>
        <p:nvSpPr>
          <p:cNvPr id="3" name="Content Placeholder 2">
            <a:extLst>
              <a:ext uri="{FF2B5EF4-FFF2-40B4-BE49-F238E27FC236}">
                <a16:creationId xmlns:a16="http://schemas.microsoft.com/office/drawing/2014/main" id="{EC886CE3-2B52-1512-F437-B1712E7A90B8}"/>
              </a:ext>
            </a:extLst>
          </p:cNvPr>
          <p:cNvSpPr>
            <a:spLocks noGrp="1"/>
          </p:cNvSpPr>
          <p:nvPr>
            <p:ph idx="1"/>
          </p:nvPr>
        </p:nvSpPr>
        <p:spPr>
          <a:xfrm>
            <a:off x="838200" y="1690688"/>
            <a:ext cx="10515600" cy="4351338"/>
          </a:xfrm>
        </p:spPr>
        <p:txBody>
          <a:bodyPr>
            <a:normAutofit fontScale="77500" lnSpcReduction="20000"/>
          </a:bodyPr>
          <a:lstStyle/>
          <a:p>
            <a:pPr marL="0" indent="0">
              <a:buNone/>
            </a:pPr>
            <a:r>
              <a:rPr lang="en-IN" dirty="0"/>
              <a:t>Key components and offering within the .NET ecosystem:</a:t>
            </a:r>
          </a:p>
          <a:p>
            <a:pPr marL="514350" indent="-514350">
              <a:buAutoNum type="arabicParenR"/>
            </a:pPr>
            <a:r>
              <a:rPr lang="en-IN" dirty="0"/>
              <a:t>.NET Framework – building windows app, web app and services.</a:t>
            </a:r>
          </a:p>
          <a:p>
            <a:pPr marL="514350" indent="-514350">
              <a:buAutoNum type="arabicParenR"/>
            </a:pPr>
            <a:r>
              <a:rPr lang="en-IN" dirty="0"/>
              <a:t>.NET Core – cross platform, framework for building cloud, cross platform app.</a:t>
            </a:r>
          </a:p>
          <a:p>
            <a:pPr marL="514350" indent="-514350">
              <a:buAutoNum type="arabicParenR"/>
            </a:pPr>
            <a:r>
              <a:rPr lang="en-IN" dirty="0"/>
              <a:t>ASP.NET – development for dynamic web app, web APIs and services</a:t>
            </a:r>
          </a:p>
          <a:p>
            <a:pPr marL="514350" indent="-514350">
              <a:buAutoNum type="arabicParenR"/>
            </a:pPr>
            <a:r>
              <a:rPr lang="en-IN" dirty="0"/>
              <a:t>ASP.NET Core – building modern, cross platform, and cloud based web app.</a:t>
            </a:r>
          </a:p>
          <a:p>
            <a:pPr marL="514350" indent="-514350">
              <a:buAutoNum type="arabicParenR"/>
            </a:pPr>
            <a:r>
              <a:rPr lang="en-IN" dirty="0"/>
              <a:t>Entity Framework – ORM for simplifying database interaction in .NET app.</a:t>
            </a:r>
          </a:p>
          <a:p>
            <a:pPr marL="514350" indent="-514350">
              <a:buAutoNum type="arabicParenR"/>
            </a:pPr>
            <a:r>
              <a:rPr lang="en-IN" dirty="0"/>
              <a:t>Xamarin – for mobile app using .NET languages like c#.</a:t>
            </a:r>
          </a:p>
          <a:p>
            <a:pPr marL="514350" indent="-514350">
              <a:buAutoNum type="arabicParenR"/>
            </a:pPr>
            <a:r>
              <a:rPr lang="en-IN" dirty="0" err="1"/>
              <a:t>Blazor</a:t>
            </a:r>
            <a:r>
              <a:rPr lang="en-IN" dirty="0"/>
              <a:t> – building web app like C# and .NET instead of JS. Used for Client &amp; Server dev.</a:t>
            </a:r>
          </a:p>
          <a:p>
            <a:pPr marL="514350" indent="-514350">
              <a:buAutoNum type="arabicParenR"/>
            </a:pPr>
            <a:r>
              <a:rPr lang="en-IN" dirty="0"/>
              <a:t>Azure </a:t>
            </a:r>
            <a:r>
              <a:rPr lang="en-IN" dirty="0" err="1"/>
              <a:t>Devops</a:t>
            </a:r>
            <a:r>
              <a:rPr lang="en-IN" dirty="0"/>
              <a:t> </a:t>
            </a:r>
          </a:p>
          <a:p>
            <a:pPr marL="514350" indent="-514350">
              <a:buAutoNum type="arabicParenR"/>
            </a:pPr>
            <a:r>
              <a:rPr lang="en-IN" dirty="0"/>
              <a:t>Visual Studio - </a:t>
            </a:r>
          </a:p>
          <a:p>
            <a:pPr marL="514350" indent="-514350">
              <a:buAutoNum type="arabicParenR"/>
            </a:pPr>
            <a:r>
              <a:rPr lang="en-IN" dirty="0"/>
              <a:t>NuGet -  manage dependencies</a:t>
            </a:r>
          </a:p>
          <a:p>
            <a:pPr marL="514350" indent="-514350">
              <a:buAutoNum type="arabicParenR"/>
            </a:pPr>
            <a:endParaRPr lang="en-IN" dirty="0"/>
          </a:p>
          <a:p>
            <a:endParaRPr lang="en-IN" dirty="0"/>
          </a:p>
        </p:txBody>
      </p:sp>
    </p:spTree>
    <p:extLst>
      <p:ext uri="{BB962C8B-B14F-4D97-AF65-F5344CB8AC3E}">
        <p14:creationId xmlns:p14="http://schemas.microsoft.com/office/powerpoint/2010/main" val="25249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B24F-DCE1-D56B-A5B7-9925B9BF25E4}"/>
              </a:ext>
            </a:extLst>
          </p:cNvPr>
          <p:cNvSpPr>
            <a:spLocks noGrp="1"/>
          </p:cNvSpPr>
          <p:nvPr>
            <p:ph type="title"/>
          </p:nvPr>
        </p:nvSpPr>
        <p:spPr/>
        <p:txBody>
          <a:bodyPr/>
          <a:lstStyle/>
          <a:p>
            <a:r>
              <a:rPr lang="en-IN"/>
              <a:t>How does the .NET Framework work ?</a:t>
            </a:r>
            <a:endParaRPr lang="en-IN" dirty="0"/>
          </a:p>
        </p:txBody>
      </p:sp>
      <p:sp>
        <p:nvSpPr>
          <p:cNvPr id="3" name="Content Placeholder 2">
            <a:extLst>
              <a:ext uri="{FF2B5EF4-FFF2-40B4-BE49-F238E27FC236}">
                <a16:creationId xmlns:a16="http://schemas.microsoft.com/office/drawing/2014/main" id="{3783EE8C-79A7-9C9C-CDF2-5FB2818B5B47}"/>
              </a:ext>
            </a:extLst>
          </p:cNvPr>
          <p:cNvSpPr>
            <a:spLocks noGrp="1"/>
          </p:cNvSpPr>
          <p:nvPr>
            <p:ph idx="1"/>
          </p:nvPr>
        </p:nvSpPr>
        <p:spPr>
          <a:xfrm>
            <a:off x="838200" y="1825625"/>
            <a:ext cx="5400675" cy="4351338"/>
          </a:xfrm>
        </p:spPr>
        <p:txBody>
          <a:bodyPr>
            <a:normAutofit fontScale="85000" lnSpcReduction="20000"/>
          </a:bodyPr>
          <a:lstStyle/>
          <a:p>
            <a:r>
              <a:rPr lang="en-IN" dirty="0"/>
              <a:t>.NET framework based applications that are written in supportive languages like C#, F#, or VB are compiled to Common Intermediate Language (CIL).</a:t>
            </a:r>
          </a:p>
          <a:p>
            <a:r>
              <a:rPr lang="en-IN" dirty="0"/>
              <a:t>Compiled code is stored in the form of an assembly file that has a .</a:t>
            </a:r>
            <a:r>
              <a:rPr lang="en-IN" dirty="0" err="1"/>
              <a:t>dll</a:t>
            </a:r>
            <a:r>
              <a:rPr lang="en-IN" dirty="0"/>
              <a:t> or .exe file extension.</a:t>
            </a:r>
          </a:p>
          <a:p>
            <a:r>
              <a:rPr lang="en-IN" dirty="0"/>
              <a:t>When the .NET application runs, Common Language Runtime (CLR) takes the assembly file and converts the CIL into machine code with the help of the JIT(Just in Time) compiler.</a:t>
            </a:r>
          </a:p>
          <a:p>
            <a:r>
              <a:rPr lang="en-IN" dirty="0"/>
              <a:t>Now, this machine code can execute on the specific architecture of the computer it is running on. </a:t>
            </a:r>
          </a:p>
        </p:txBody>
      </p:sp>
      <p:pic>
        <p:nvPicPr>
          <p:cNvPr id="5" name="Picture 4">
            <a:extLst>
              <a:ext uri="{FF2B5EF4-FFF2-40B4-BE49-F238E27FC236}">
                <a16:creationId xmlns:a16="http://schemas.microsoft.com/office/drawing/2014/main" id="{2F546C9E-C6DD-2FB7-9BD9-ADCC02872510}"/>
              </a:ext>
            </a:extLst>
          </p:cNvPr>
          <p:cNvPicPr>
            <a:picLocks noChangeAspect="1"/>
          </p:cNvPicPr>
          <p:nvPr/>
        </p:nvPicPr>
        <p:blipFill>
          <a:blip r:embed="rId2"/>
          <a:stretch>
            <a:fillRect/>
          </a:stretch>
        </p:blipFill>
        <p:spPr>
          <a:xfrm>
            <a:off x="6857999" y="1558231"/>
            <a:ext cx="4760891" cy="4442437"/>
          </a:xfrm>
          <a:prstGeom prst="rect">
            <a:avLst/>
          </a:prstGeom>
        </p:spPr>
      </p:pic>
    </p:spTree>
    <p:extLst>
      <p:ext uri="{BB962C8B-B14F-4D97-AF65-F5344CB8AC3E}">
        <p14:creationId xmlns:p14="http://schemas.microsoft.com/office/powerpoint/2010/main" val="40796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1DDB-725A-0697-6ABB-DC7BFE7AAB1C}"/>
              </a:ext>
            </a:extLst>
          </p:cNvPr>
          <p:cNvSpPr>
            <a:spLocks noGrp="1"/>
          </p:cNvSpPr>
          <p:nvPr>
            <p:ph type="title"/>
          </p:nvPr>
        </p:nvSpPr>
        <p:spPr/>
        <p:txBody>
          <a:bodyPr/>
          <a:lstStyle/>
          <a:p>
            <a:r>
              <a:rPr lang="en-IN" dirty="0"/>
              <a:t>Major components of the .NET Framework</a:t>
            </a:r>
          </a:p>
        </p:txBody>
      </p:sp>
      <p:sp>
        <p:nvSpPr>
          <p:cNvPr id="3" name="Content Placeholder 2">
            <a:extLst>
              <a:ext uri="{FF2B5EF4-FFF2-40B4-BE49-F238E27FC236}">
                <a16:creationId xmlns:a16="http://schemas.microsoft.com/office/drawing/2014/main" id="{CCAE9F08-98FE-1B66-30D6-5B9B4864767D}"/>
              </a:ext>
            </a:extLst>
          </p:cNvPr>
          <p:cNvSpPr>
            <a:spLocks noGrp="1"/>
          </p:cNvSpPr>
          <p:nvPr>
            <p:ph idx="1"/>
          </p:nvPr>
        </p:nvSpPr>
        <p:spPr/>
        <p:txBody>
          <a:bodyPr>
            <a:normAutofit/>
          </a:bodyPr>
          <a:lstStyle/>
          <a:p>
            <a:r>
              <a:rPr lang="en-IN" dirty="0"/>
              <a:t>Common Language Runtime</a:t>
            </a:r>
          </a:p>
          <a:p>
            <a:r>
              <a:rPr lang="en-IN" dirty="0"/>
              <a:t>Framework Class Library</a:t>
            </a:r>
          </a:p>
          <a:p>
            <a:r>
              <a:rPr lang="en-IN" dirty="0"/>
              <a:t>Base Class Library</a:t>
            </a:r>
          </a:p>
          <a:p>
            <a:pPr lvl="1"/>
            <a:r>
              <a:rPr lang="en-IN" dirty="0"/>
              <a:t>User defined class Library</a:t>
            </a:r>
          </a:p>
          <a:p>
            <a:pPr lvl="2"/>
            <a:r>
              <a:rPr lang="en-IN" dirty="0"/>
              <a:t>Assembly</a:t>
            </a:r>
          </a:p>
          <a:p>
            <a:pPr lvl="1"/>
            <a:r>
              <a:rPr lang="en-IN" dirty="0"/>
              <a:t>Pre defined class library</a:t>
            </a:r>
          </a:p>
          <a:p>
            <a:pPr lvl="2"/>
            <a:r>
              <a:rPr lang="en-IN" dirty="0"/>
              <a:t>Namespace</a:t>
            </a:r>
          </a:p>
          <a:p>
            <a:r>
              <a:rPr lang="en-IN" dirty="0"/>
              <a:t>Common Type System</a:t>
            </a:r>
          </a:p>
          <a:p>
            <a:r>
              <a:rPr lang="en-IN" dirty="0"/>
              <a:t>Common Language Specification</a:t>
            </a:r>
          </a:p>
          <a:p>
            <a:endParaRPr lang="en-IN" dirty="0"/>
          </a:p>
        </p:txBody>
      </p:sp>
    </p:spTree>
    <p:extLst>
      <p:ext uri="{BB962C8B-B14F-4D97-AF65-F5344CB8AC3E}">
        <p14:creationId xmlns:p14="http://schemas.microsoft.com/office/powerpoint/2010/main" val="183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EF51-31F4-34E3-41B7-BFDDC3CC5B1A}"/>
              </a:ext>
            </a:extLst>
          </p:cNvPr>
          <p:cNvSpPr>
            <a:spLocks noGrp="1"/>
          </p:cNvSpPr>
          <p:nvPr>
            <p:ph type="title"/>
          </p:nvPr>
        </p:nvSpPr>
        <p:spPr/>
        <p:txBody>
          <a:bodyPr/>
          <a:lstStyle/>
          <a:p>
            <a:r>
              <a:rPr lang="en-IN" dirty="0"/>
              <a:t>Common Language Runtime</a:t>
            </a:r>
          </a:p>
        </p:txBody>
      </p:sp>
      <p:sp>
        <p:nvSpPr>
          <p:cNvPr id="3" name="Content Placeholder 2">
            <a:extLst>
              <a:ext uri="{FF2B5EF4-FFF2-40B4-BE49-F238E27FC236}">
                <a16:creationId xmlns:a16="http://schemas.microsoft.com/office/drawing/2014/main" id="{CE68FE9C-5127-5CD7-6C30-612F6EB47CD9}"/>
              </a:ext>
            </a:extLst>
          </p:cNvPr>
          <p:cNvSpPr>
            <a:spLocks noGrp="1"/>
          </p:cNvSpPr>
          <p:nvPr>
            <p:ph idx="1"/>
          </p:nvPr>
        </p:nvSpPr>
        <p:spPr/>
        <p:txBody>
          <a:bodyPr/>
          <a:lstStyle/>
          <a:p>
            <a:r>
              <a:rPr lang="en-IN" dirty="0"/>
              <a:t>It is an execution engine that runs the code and provides services that makes the development process easier.</a:t>
            </a:r>
          </a:p>
          <a:p>
            <a:r>
              <a:rPr lang="en-IN" dirty="0"/>
              <a:t>Services provided by CLR are memory management, garbage collection, type safety, exceptional handling, security and thread management. It also makes it easier for designing the app and components whose objects interact across the language.</a:t>
            </a:r>
          </a:p>
          <a:p>
            <a:r>
              <a:rPr lang="en-IN" dirty="0"/>
              <a:t>The programs written for the .NET framework are executed by the CLR regardless of programming language.</a:t>
            </a:r>
          </a:p>
        </p:txBody>
      </p:sp>
      <p:pic>
        <p:nvPicPr>
          <p:cNvPr id="4" name="Picture 3">
            <a:extLst>
              <a:ext uri="{FF2B5EF4-FFF2-40B4-BE49-F238E27FC236}">
                <a16:creationId xmlns:a16="http://schemas.microsoft.com/office/drawing/2014/main" id="{CD4454C8-DC01-BD41-D88F-C652958170D3}"/>
              </a:ext>
            </a:extLst>
          </p:cNvPr>
          <p:cNvPicPr>
            <a:picLocks noChangeAspect="1"/>
          </p:cNvPicPr>
          <p:nvPr/>
        </p:nvPicPr>
        <p:blipFill>
          <a:blip r:embed="rId2"/>
          <a:stretch>
            <a:fillRect/>
          </a:stretch>
        </p:blipFill>
        <p:spPr>
          <a:xfrm>
            <a:off x="4686300" y="5279189"/>
            <a:ext cx="6667500" cy="1209675"/>
          </a:xfrm>
          <a:prstGeom prst="rect">
            <a:avLst/>
          </a:prstGeom>
        </p:spPr>
      </p:pic>
    </p:spTree>
    <p:extLst>
      <p:ext uri="{BB962C8B-B14F-4D97-AF65-F5344CB8AC3E}">
        <p14:creationId xmlns:p14="http://schemas.microsoft.com/office/powerpoint/2010/main" val="16656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DC5E-14AD-6B38-6F81-05B6E005D540}"/>
              </a:ext>
            </a:extLst>
          </p:cNvPr>
          <p:cNvSpPr>
            <a:spLocks noGrp="1"/>
          </p:cNvSpPr>
          <p:nvPr>
            <p:ph type="title"/>
          </p:nvPr>
        </p:nvSpPr>
        <p:spPr/>
        <p:txBody>
          <a:bodyPr/>
          <a:lstStyle/>
          <a:p>
            <a:r>
              <a:rPr lang="en-IN" dirty="0"/>
              <a:t>Framework class Library</a:t>
            </a:r>
          </a:p>
        </p:txBody>
      </p:sp>
      <p:sp>
        <p:nvSpPr>
          <p:cNvPr id="3" name="Content Placeholder 2">
            <a:extLst>
              <a:ext uri="{FF2B5EF4-FFF2-40B4-BE49-F238E27FC236}">
                <a16:creationId xmlns:a16="http://schemas.microsoft.com/office/drawing/2014/main" id="{C2B27595-5BB5-7B77-0C3F-24F11876C394}"/>
              </a:ext>
            </a:extLst>
          </p:cNvPr>
          <p:cNvSpPr>
            <a:spLocks noGrp="1"/>
          </p:cNvSpPr>
          <p:nvPr>
            <p:ph idx="1"/>
          </p:nvPr>
        </p:nvSpPr>
        <p:spPr>
          <a:xfrm>
            <a:off x="838200" y="1825625"/>
            <a:ext cx="5670176" cy="4351338"/>
          </a:xfrm>
        </p:spPr>
        <p:txBody>
          <a:bodyPr/>
          <a:lstStyle/>
          <a:p>
            <a:r>
              <a:rPr lang="en-IN" dirty="0"/>
              <a:t>It has pre – defined method and properties to implement common and complex functions that can be used by .NET applications.</a:t>
            </a:r>
          </a:p>
          <a:p>
            <a:r>
              <a:rPr lang="en-IN" dirty="0"/>
              <a:t>It will also provide types for dates, string, numbers, etc.</a:t>
            </a:r>
          </a:p>
          <a:p>
            <a:r>
              <a:rPr lang="en-IN" dirty="0"/>
              <a:t>This class includes APIs for database connections, file reading, and writing, drawing etc.</a:t>
            </a:r>
          </a:p>
        </p:txBody>
      </p:sp>
      <p:pic>
        <p:nvPicPr>
          <p:cNvPr id="2050" name="Picture 2" descr="Net Framework Base Class Library">
            <a:extLst>
              <a:ext uri="{FF2B5EF4-FFF2-40B4-BE49-F238E27FC236}">
                <a16:creationId xmlns:a16="http://schemas.microsoft.com/office/drawing/2014/main" id="{14E7C119-B515-DEB7-2B41-26CBEA83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782" y="1690688"/>
            <a:ext cx="46767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1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1534</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inter-regular</vt:lpstr>
      <vt:lpstr>Nunito</vt:lpstr>
      <vt:lpstr>Office Theme</vt:lpstr>
      <vt:lpstr>.NET</vt:lpstr>
      <vt:lpstr>What is .NET?</vt:lpstr>
      <vt:lpstr>Which technologies are supported by the .NET framework?</vt:lpstr>
      <vt:lpstr>What does the .NET ecosystem provide?</vt:lpstr>
      <vt:lpstr>Components of .NET</vt:lpstr>
      <vt:lpstr>How does the .NET Framework work ?</vt:lpstr>
      <vt:lpstr>Major components of the .NET Framework</vt:lpstr>
      <vt:lpstr>Common Language Runtime</vt:lpstr>
      <vt:lpstr>Framework class Library</vt:lpstr>
      <vt:lpstr>Base Class Library</vt:lpstr>
      <vt:lpstr>Common Type System</vt:lpstr>
      <vt:lpstr>Common Language Specification</vt:lpstr>
      <vt:lpstr>What is JIT?</vt:lpstr>
      <vt:lpstr>What is Microsoft Intermediate Language?</vt:lpstr>
      <vt:lpstr>CLR</vt:lpstr>
      <vt:lpstr>Components of CLR</vt:lpstr>
      <vt:lpstr>.NET CLR Structure</vt:lpstr>
      <vt:lpstr>Base Class Library Support</vt:lpstr>
      <vt:lpstr>Thread Support</vt:lpstr>
      <vt:lpstr>COM Marshaler</vt:lpstr>
      <vt:lpstr>Security Engine</vt:lpstr>
      <vt:lpstr>Debug Engine</vt:lpstr>
      <vt:lpstr>Type Checker</vt:lpstr>
      <vt:lpstr>Code Manager</vt:lpstr>
      <vt:lpstr>Garbage Collector</vt:lpstr>
      <vt:lpstr>Exception Handler</vt:lpstr>
      <vt:lpstr>ClassLoader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Lotus Biswas</dc:creator>
  <cp:lastModifiedBy>Lotus Biswas</cp:lastModifiedBy>
  <cp:revision>6</cp:revision>
  <dcterms:created xsi:type="dcterms:W3CDTF">2024-01-22T08:56:04Z</dcterms:created>
  <dcterms:modified xsi:type="dcterms:W3CDTF">2024-01-22T10:58:27Z</dcterms:modified>
</cp:coreProperties>
</file>