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863A-2369-CD7D-22C3-786B940DC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330493-0A90-F9C8-8B1F-558F56693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106C92-6136-39A6-EBC6-5119610AF55C}"/>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5" name="Footer Placeholder 4">
            <a:extLst>
              <a:ext uri="{FF2B5EF4-FFF2-40B4-BE49-F238E27FC236}">
                <a16:creationId xmlns:a16="http://schemas.microsoft.com/office/drawing/2014/main" id="{02A54CE3-9CF7-5054-C4A3-34567D67C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E30F5B-3E4E-2FBC-350C-D6D9E2D2EB9E}"/>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251323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37AA-23BA-D633-9241-3E80774DEB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63EF97-294D-2AAA-D79D-123D2C43EE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718FC-3F22-08B3-33F3-7F8C96C23960}"/>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5" name="Footer Placeholder 4">
            <a:extLst>
              <a:ext uri="{FF2B5EF4-FFF2-40B4-BE49-F238E27FC236}">
                <a16:creationId xmlns:a16="http://schemas.microsoft.com/office/drawing/2014/main" id="{EF4262D6-B49B-DC84-C74A-675026343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1C1BB-ED0C-958B-4FD0-EF6F0F3F8A76}"/>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94938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245D6-563C-3D38-53A8-DAA6527C7D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AB48B4-54CC-AAB1-BD95-71AB639562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2E7F2-C9F6-BDF2-2794-9378432ED996}"/>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5" name="Footer Placeholder 4">
            <a:extLst>
              <a:ext uri="{FF2B5EF4-FFF2-40B4-BE49-F238E27FC236}">
                <a16:creationId xmlns:a16="http://schemas.microsoft.com/office/drawing/2014/main" id="{CAE98539-504C-3B8A-3C72-9DBDF1307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28C72-5EFE-43CC-2E6C-854265265C92}"/>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25880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F3E8-EDC0-E213-6054-B2DA5810C4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36ADE-38B1-D1A2-9AC4-4CB2BA29B8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C7D4C-3A2D-4107-D431-5F983950AB1A}"/>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5" name="Footer Placeholder 4">
            <a:extLst>
              <a:ext uri="{FF2B5EF4-FFF2-40B4-BE49-F238E27FC236}">
                <a16:creationId xmlns:a16="http://schemas.microsoft.com/office/drawing/2014/main" id="{9BE38768-DEC5-8F5D-C8FC-48C8D0E6B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57FD8D-A9C1-A1D2-7899-E157AC2E2301}"/>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270855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6CC72-EFF1-0EAF-BDEF-D882AA5B8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88C922-469B-E231-EF6E-ED31BFEF4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32FF0-5407-2F49-D4A3-E8E6CD8216A4}"/>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5" name="Footer Placeholder 4">
            <a:extLst>
              <a:ext uri="{FF2B5EF4-FFF2-40B4-BE49-F238E27FC236}">
                <a16:creationId xmlns:a16="http://schemas.microsoft.com/office/drawing/2014/main" id="{2920F12D-8261-BAF3-C8F1-5F93A71F3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6716FF-E0EF-91FF-E0DF-6ECC6A9C4696}"/>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318880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3F4D-7C42-99A6-4562-C681CF2D96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FB4373-063A-0D44-13BC-9550B64AE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8D9FA5-AF2F-BDBA-2653-BCB696B981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56DC14-CDCC-EF50-704E-837F674A9259}"/>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6" name="Footer Placeholder 5">
            <a:extLst>
              <a:ext uri="{FF2B5EF4-FFF2-40B4-BE49-F238E27FC236}">
                <a16:creationId xmlns:a16="http://schemas.microsoft.com/office/drawing/2014/main" id="{D368B733-6068-957D-01D0-C30C7EB5C7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56DC20-EAEE-BF29-E15A-EB4A905C2A0C}"/>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31487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1239-C503-B317-A0EC-77EDE7300F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83216E-AD4A-AD66-2B9A-A237DCFBC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2F58D3-A8CA-DEFE-3D8E-AD194836D4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E00977-36BB-1430-706E-03C067612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2282-92FC-D97C-0414-B614F3B6C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9B83BE-7D28-11D6-6F2D-1919D863A483}"/>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8" name="Footer Placeholder 7">
            <a:extLst>
              <a:ext uri="{FF2B5EF4-FFF2-40B4-BE49-F238E27FC236}">
                <a16:creationId xmlns:a16="http://schemas.microsoft.com/office/drawing/2014/main" id="{A4D3F89F-200D-9700-E5DD-7000C4384B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4D88DC-6759-2424-1AAF-C268E43086EA}"/>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98890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0766-9795-A072-DA45-94FBFF3764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3AAE2A-9266-A629-B827-DAB32A657080}"/>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4" name="Footer Placeholder 3">
            <a:extLst>
              <a:ext uri="{FF2B5EF4-FFF2-40B4-BE49-F238E27FC236}">
                <a16:creationId xmlns:a16="http://schemas.microsoft.com/office/drawing/2014/main" id="{8C9F2312-161A-D17F-C3CC-95A48BDC81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AB6104-5EA6-9D47-9F88-95E13F5B10A8}"/>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198970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5D0BB7-5D32-F873-0368-00DEAC69E903}"/>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3" name="Footer Placeholder 2">
            <a:extLst>
              <a:ext uri="{FF2B5EF4-FFF2-40B4-BE49-F238E27FC236}">
                <a16:creationId xmlns:a16="http://schemas.microsoft.com/office/drawing/2014/main" id="{49473FFA-A074-E99B-3525-C2895B52A0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53B7B8-D57B-AB19-BA77-B978890B45FF}"/>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144661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386E-3AD0-2B5E-223C-F140BBC42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A0F790-2E96-8393-6088-3BD24B533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7EEFC1-1307-7561-F5E9-DF6BBE1F3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AAED2-50BB-5F4F-7ABA-08275AFAE992}"/>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6" name="Footer Placeholder 5">
            <a:extLst>
              <a:ext uri="{FF2B5EF4-FFF2-40B4-BE49-F238E27FC236}">
                <a16:creationId xmlns:a16="http://schemas.microsoft.com/office/drawing/2014/main" id="{47C51BCC-FB0E-EC03-A389-D61DB7C6F6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E76331-74CB-084B-1F99-7A32B30E7089}"/>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52563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F132-7E1B-55C9-789A-5ACE1F0AA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3C7F92-8E0C-6F35-DCF5-502A21F8F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7E1D61-0EBB-D8BA-7EA1-CDC8216D6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28912-CEBB-2022-69D2-90E09F917530}"/>
              </a:ext>
            </a:extLst>
          </p:cNvPr>
          <p:cNvSpPr>
            <a:spLocks noGrp="1"/>
          </p:cNvSpPr>
          <p:nvPr>
            <p:ph type="dt" sz="half" idx="10"/>
          </p:nvPr>
        </p:nvSpPr>
        <p:spPr/>
        <p:txBody>
          <a:bodyPr/>
          <a:lstStyle/>
          <a:p>
            <a:fld id="{0CAFE0DB-A38F-45AA-8D43-97A7A031CD26}" type="datetimeFigureOut">
              <a:rPr lang="en-IN" smtClean="0"/>
              <a:t>21-01-2024</a:t>
            </a:fld>
            <a:endParaRPr lang="en-IN"/>
          </a:p>
        </p:txBody>
      </p:sp>
      <p:sp>
        <p:nvSpPr>
          <p:cNvPr id="6" name="Footer Placeholder 5">
            <a:extLst>
              <a:ext uri="{FF2B5EF4-FFF2-40B4-BE49-F238E27FC236}">
                <a16:creationId xmlns:a16="http://schemas.microsoft.com/office/drawing/2014/main" id="{6C861236-81B7-D33D-C990-0FB3198E1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0A955-3A1B-E093-6753-CCA9FCBE0F32}"/>
              </a:ext>
            </a:extLst>
          </p:cNvPr>
          <p:cNvSpPr>
            <a:spLocks noGrp="1"/>
          </p:cNvSpPr>
          <p:nvPr>
            <p:ph type="sldNum" sz="quarter" idx="12"/>
          </p:nvPr>
        </p:nvSpPr>
        <p:spPr/>
        <p:txBody>
          <a:bodyPr/>
          <a:lstStyle/>
          <a:p>
            <a:fld id="{151F3497-1F65-4589-8192-D5DFB456DC07}" type="slidenum">
              <a:rPr lang="en-IN" smtClean="0"/>
              <a:t>‹#›</a:t>
            </a:fld>
            <a:endParaRPr lang="en-IN"/>
          </a:p>
        </p:txBody>
      </p:sp>
    </p:spTree>
    <p:extLst>
      <p:ext uri="{BB962C8B-B14F-4D97-AF65-F5344CB8AC3E}">
        <p14:creationId xmlns:p14="http://schemas.microsoft.com/office/powerpoint/2010/main" val="232183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E453F-16F6-DDBA-C6CD-05E27F600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45271-BD96-2479-A9F7-A3FAEF6B6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7A8B11-F362-4C6F-3B6E-732D1D5BB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FE0DB-A38F-45AA-8D43-97A7A031CD26}" type="datetimeFigureOut">
              <a:rPr lang="en-IN" smtClean="0"/>
              <a:t>21-01-2024</a:t>
            </a:fld>
            <a:endParaRPr lang="en-IN"/>
          </a:p>
        </p:txBody>
      </p:sp>
      <p:sp>
        <p:nvSpPr>
          <p:cNvPr id="5" name="Footer Placeholder 4">
            <a:extLst>
              <a:ext uri="{FF2B5EF4-FFF2-40B4-BE49-F238E27FC236}">
                <a16:creationId xmlns:a16="http://schemas.microsoft.com/office/drawing/2014/main" id="{4DBDE4C3-35D2-A12C-61DC-BE5E9C9A0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9F240F-E5AD-790F-0B68-BF46A719D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F3497-1F65-4589-8192-D5DFB456DC07}" type="slidenum">
              <a:rPr lang="en-IN" smtClean="0"/>
              <a:t>‹#›</a:t>
            </a:fld>
            <a:endParaRPr lang="en-IN"/>
          </a:p>
        </p:txBody>
      </p:sp>
    </p:spTree>
    <p:extLst>
      <p:ext uri="{BB962C8B-B14F-4D97-AF65-F5344CB8AC3E}">
        <p14:creationId xmlns:p14="http://schemas.microsoft.com/office/powerpoint/2010/main" val="1155961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CE04-169B-2B75-5DDB-49F76172D4F8}"/>
              </a:ext>
            </a:extLst>
          </p:cNvPr>
          <p:cNvSpPr>
            <a:spLocks noGrp="1"/>
          </p:cNvSpPr>
          <p:nvPr>
            <p:ph type="ctrTitle"/>
          </p:nvPr>
        </p:nvSpPr>
        <p:spPr/>
        <p:txBody>
          <a:bodyPr/>
          <a:lstStyle/>
          <a:p>
            <a:r>
              <a:rPr lang="en-IN" dirty="0"/>
              <a:t>Design principle</a:t>
            </a:r>
          </a:p>
        </p:txBody>
      </p:sp>
      <p:sp>
        <p:nvSpPr>
          <p:cNvPr id="3" name="Subtitle 2">
            <a:extLst>
              <a:ext uri="{FF2B5EF4-FFF2-40B4-BE49-F238E27FC236}">
                <a16:creationId xmlns:a16="http://schemas.microsoft.com/office/drawing/2014/main" id="{0025F608-835E-13FB-73D8-ED395BBD56C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087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A5AD-21B1-7C4C-2DA4-DEC25274C34C}"/>
              </a:ext>
            </a:extLst>
          </p:cNvPr>
          <p:cNvSpPr>
            <a:spLocks noGrp="1"/>
          </p:cNvSpPr>
          <p:nvPr>
            <p:ph type="title"/>
          </p:nvPr>
        </p:nvSpPr>
        <p:spPr/>
        <p:txBody>
          <a:bodyPr/>
          <a:lstStyle/>
          <a:p>
            <a:r>
              <a:rPr lang="en-IN" dirty="0"/>
              <a:t>Don't Repeat Yourself (DRY)</a:t>
            </a:r>
          </a:p>
        </p:txBody>
      </p:sp>
      <p:sp>
        <p:nvSpPr>
          <p:cNvPr id="3" name="Content Placeholder 2">
            <a:extLst>
              <a:ext uri="{FF2B5EF4-FFF2-40B4-BE49-F238E27FC236}">
                <a16:creationId xmlns:a16="http://schemas.microsoft.com/office/drawing/2014/main" id="{E4DCD8FA-55E8-2C59-46FC-7CBBCFB8B119}"/>
              </a:ext>
            </a:extLst>
          </p:cNvPr>
          <p:cNvSpPr>
            <a:spLocks noGrp="1"/>
          </p:cNvSpPr>
          <p:nvPr>
            <p:ph idx="1"/>
          </p:nvPr>
        </p:nvSpPr>
        <p:spPr>
          <a:xfrm>
            <a:off x="838200" y="1825625"/>
            <a:ext cx="10515600" cy="2606416"/>
          </a:xfrm>
        </p:spPr>
        <p:txBody>
          <a:bodyPr/>
          <a:lstStyle/>
          <a:p>
            <a:r>
              <a:rPr lang="en-US" dirty="0"/>
              <a:t>This principle states that each small pieces of knowledge (code) may only occur exactly once in the entire system. This helps us to write scalable, maintainable and reusable code.</a:t>
            </a:r>
            <a:endParaRPr lang="en-IN" dirty="0"/>
          </a:p>
        </p:txBody>
      </p:sp>
    </p:spTree>
    <p:extLst>
      <p:ext uri="{BB962C8B-B14F-4D97-AF65-F5344CB8AC3E}">
        <p14:creationId xmlns:p14="http://schemas.microsoft.com/office/powerpoint/2010/main" val="225971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B3AC-1084-07F5-9036-2A2919BB4723}"/>
              </a:ext>
            </a:extLst>
          </p:cNvPr>
          <p:cNvSpPr>
            <a:spLocks noGrp="1"/>
          </p:cNvSpPr>
          <p:nvPr>
            <p:ph type="title"/>
          </p:nvPr>
        </p:nvSpPr>
        <p:spPr/>
        <p:txBody>
          <a:bodyPr/>
          <a:lstStyle/>
          <a:p>
            <a:r>
              <a:rPr lang="en-US" dirty="0"/>
              <a:t>Keep it Simple, Stupid! (KISS)</a:t>
            </a:r>
            <a:endParaRPr lang="en-IN" dirty="0"/>
          </a:p>
        </p:txBody>
      </p:sp>
      <p:sp>
        <p:nvSpPr>
          <p:cNvPr id="3" name="Content Placeholder 2">
            <a:extLst>
              <a:ext uri="{FF2B5EF4-FFF2-40B4-BE49-F238E27FC236}">
                <a16:creationId xmlns:a16="http://schemas.microsoft.com/office/drawing/2014/main" id="{B2E2819F-6A50-62A9-58A5-2BD4F2707780}"/>
              </a:ext>
            </a:extLst>
          </p:cNvPr>
          <p:cNvSpPr>
            <a:spLocks noGrp="1"/>
          </p:cNvSpPr>
          <p:nvPr>
            <p:ph idx="1"/>
          </p:nvPr>
        </p:nvSpPr>
        <p:spPr/>
        <p:txBody>
          <a:bodyPr/>
          <a:lstStyle/>
          <a:p>
            <a:r>
              <a:rPr lang="en-US" dirty="0"/>
              <a:t>This principle states that try to keep each small piece of software simple and unnecessary complexity should be avoided. This helps us to write easy maintainable code.</a:t>
            </a:r>
            <a:endParaRPr lang="en-IN" dirty="0"/>
          </a:p>
        </p:txBody>
      </p:sp>
    </p:spTree>
    <p:extLst>
      <p:ext uri="{BB962C8B-B14F-4D97-AF65-F5344CB8AC3E}">
        <p14:creationId xmlns:p14="http://schemas.microsoft.com/office/powerpoint/2010/main" val="254808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00E3-5AA5-C0FE-E9AD-596B04273A1B}"/>
              </a:ext>
            </a:extLst>
          </p:cNvPr>
          <p:cNvSpPr>
            <a:spLocks noGrp="1"/>
          </p:cNvSpPr>
          <p:nvPr>
            <p:ph type="title"/>
          </p:nvPr>
        </p:nvSpPr>
        <p:spPr/>
        <p:txBody>
          <a:bodyPr/>
          <a:lstStyle/>
          <a:p>
            <a:r>
              <a:rPr lang="en-IN" dirty="0"/>
              <a:t>Design Pattern</a:t>
            </a:r>
          </a:p>
        </p:txBody>
      </p:sp>
      <p:sp>
        <p:nvSpPr>
          <p:cNvPr id="3" name="Content Placeholder 2">
            <a:extLst>
              <a:ext uri="{FF2B5EF4-FFF2-40B4-BE49-F238E27FC236}">
                <a16:creationId xmlns:a16="http://schemas.microsoft.com/office/drawing/2014/main" id="{1BCB704D-AA9D-EF50-CC05-0AF79C2A88A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7659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1923-E0F4-5E1B-9D60-C9FC225EB130}"/>
              </a:ext>
            </a:extLst>
          </p:cNvPr>
          <p:cNvSpPr>
            <a:spLocks noGrp="1"/>
          </p:cNvSpPr>
          <p:nvPr>
            <p:ph type="title"/>
          </p:nvPr>
        </p:nvSpPr>
        <p:spPr/>
        <p:txBody>
          <a:bodyPr/>
          <a:lstStyle/>
          <a:p>
            <a:r>
              <a:rPr lang="en-IN" dirty="0"/>
              <a:t>What is design pattern?</a:t>
            </a:r>
          </a:p>
        </p:txBody>
      </p:sp>
      <p:sp>
        <p:nvSpPr>
          <p:cNvPr id="3" name="Content Placeholder 2">
            <a:extLst>
              <a:ext uri="{FF2B5EF4-FFF2-40B4-BE49-F238E27FC236}">
                <a16:creationId xmlns:a16="http://schemas.microsoft.com/office/drawing/2014/main" id="{A3761FDD-E166-4FBC-92B0-C72E898560DF}"/>
              </a:ext>
            </a:extLst>
          </p:cNvPr>
          <p:cNvSpPr>
            <a:spLocks noGrp="1"/>
          </p:cNvSpPr>
          <p:nvPr>
            <p:ph idx="1"/>
          </p:nvPr>
        </p:nvSpPr>
        <p:spPr/>
        <p:txBody>
          <a:bodyPr>
            <a:normAutofit lnSpcReduction="10000"/>
          </a:bodyPr>
          <a:lstStyle/>
          <a:p>
            <a:r>
              <a:rPr lang="en-US" dirty="0"/>
              <a:t>Design Patterns are a reusable solution to typical software design issues that arise frequently in real-world application development.</a:t>
            </a:r>
          </a:p>
          <a:p>
            <a:r>
              <a:rPr lang="en-US" dirty="0"/>
              <a:t>Patterns are employed by developers to tackle challenges in their individual designs.</a:t>
            </a:r>
          </a:p>
          <a:p>
            <a:r>
              <a:rPr lang="en-US" dirty="0"/>
              <a:t>Understanding design patterns is more important than memorizing their classes, methods, and attributes.</a:t>
            </a:r>
          </a:p>
          <a:p>
            <a:r>
              <a:rPr lang="en-US" dirty="0"/>
              <a:t>Induvial needs and difficulties influence pattern selection and usage among numerous design patterns.</a:t>
            </a:r>
          </a:p>
          <a:p>
            <a:r>
              <a:rPr lang="en-US" dirty="0"/>
              <a:t>There are several design patterns categorized into three main types: creational, structural, and behavioral.</a:t>
            </a:r>
          </a:p>
          <a:p>
            <a:endParaRPr lang="en-IN" dirty="0"/>
          </a:p>
        </p:txBody>
      </p:sp>
    </p:spTree>
    <p:extLst>
      <p:ext uri="{BB962C8B-B14F-4D97-AF65-F5344CB8AC3E}">
        <p14:creationId xmlns:p14="http://schemas.microsoft.com/office/powerpoint/2010/main" val="72895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F330-1F36-638B-3C4A-C9A641F44F4E}"/>
              </a:ext>
            </a:extLst>
          </p:cNvPr>
          <p:cNvSpPr>
            <a:spLocks noGrp="1"/>
          </p:cNvSpPr>
          <p:nvPr>
            <p:ph type="title"/>
          </p:nvPr>
        </p:nvSpPr>
        <p:spPr/>
        <p:txBody>
          <a:bodyPr/>
          <a:lstStyle/>
          <a:p>
            <a:r>
              <a:rPr lang="en-IN" dirty="0"/>
              <a:t>Types of Design Pattern</a:t>
            </a:r>
          </a:p>
        </p:txBody>
      </p:sp>
      <p:sp>
        <p:nvSpPr>
          <p:cNvPr id="3" name="Content Placeholder 2">
            <a:extLst>
              <a:ext uri="{FF2B5EF4-FFF2-40B4-BE49-F238E27FC236}">
                <a16:creationId xmlns:a16="http://schemas.microsoft.com/office/drawing/2014/main" id="{BD0AD99B-8314-258F-7EE9-15C7F7AA8AC1}"/>
              </a:ext>
            </a:extLst>
          </p:cNvPr>
          <p:cNvSpPr>
            <a:spLocks noGrp="1"/>
          </p:cNvSpPr>
          <p:nvPr>
            <p:ph idx="1"/>
          </p:nvPr>
        </p:nvSpPr>
        <p:spPr/>
        <p:txBody>
          <a:bodyPr>
            <a:normAutofit fontScale="92500" lnSpcReduction="20000"/>
          </a:bodyPr>
          <a:lstStyle/>
          <a:p>
            <a:r>
              <a:rPr lang="en-IN" b="1" dirty="0"/>
              <a:t>Creational patterns </a:t>
            </a:r>
            <a:r>
              <a:rPr lang="en-IN" dirty="0"/>
              <a:t>- </a:t>
            </a:r>
            <a:r>
              <a:rPr lang="en-US" dirty="0"/>
              <a:t>These patterns provide freedom of choice between creating objects by hiding the logic. The objects constructed are decoupled from the implemented system. Some of the examples of creational patterns are - Factory design pattern, Builder design, Prototype design, Singleton design, Abstract Factory design.</a:t>
            </a:r>
          </a:p>
          <a:p>
            <a:r>
              <a:rPr lang="en-IN" b="1" dirty="0"/>
              <a:t>Structural patterns </a:t>
            </a:r>
            <a:r>
              <a:rPr lang="en-IN" dirty="0"/>
              <a:t>- </a:t>
            </a:r>
            <a:r>
              <a:rPr lang="en-US" dirty="0"/>
              <a:t>These patterns help in defining how the structures of classes and objects should be like for defining the composition between classes, interfaces and objects. Some of the examples of structural patterns are - Adaptor design, Facade design, Decorator design, proxy design etc.</a:t>
            </a:r>
          </a:p>
          <a:p>
            <a:r>
              <a:rPr lang="en-IN" b="1" dirty="0"/>
              <a:t>Behavioural patterns </a:t>
            </a:r>
            <a:r>
              <a:rPr lang="en-IN" dirty="0"/>
              <a:t>- </a:t>
            </a:r>
            <a:r>
              <a:rPr lang="en-US" dirty="0"/>
              <a:t>These patterns help to define how the objects should communicate and interact with one another. Some of the examples of behavioral patterns are - Command pattern, Iterator pattern, Observer pattern, Strategy pattern, etc.</a:t>
            </a:r>
            <a:endParaRPr lang="en-IN" dirty="0"/>
          </a:p>
        </p:txBody>
      </p:sp>
    </p:spTree>
    <p:extLst>
      <p:ext uri="{BB962C8B-B14F-4D97-AF65-F5344CB8AC3E}">
        <p14:creationId xmlns:p14="http://schemas.microsoft.com/office/powerpoint/2010/main" val="178560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B6A7-762A-193B-A040-235804CC47F1}"/>
              </a:ext>
            </a:extLst>
          </p:cNvPr>
          <p:cNvSpPr>
            <a:spLocks noGrp="1"/>
          </p:cNvSpPr>
          <p:nvPr>
            <p:ph type="title"/>
          </p:nvPr>
        </p:nvSpPr>
        <p:spPr/>
        <p:txBody>
          <a:bodyPr/>
          <a:lstStyle/>
          <a:p>
            <a:r>
              <a:rPr lang="en-IN" dirty="0"/>
              <a:t>Singleton Pattern</a:t>
            </a:r>
          </a:p>
        </p:txBody>
      </p:sp>
      <p:sp>
        <p:nvSpPr>
          <p:cNvPr id="3" name="Content Placeholder 2">
            <a:extLst>
              <a:ext uri="{FF2B5EF4-FFF2-40B4-BE49-F238E27FC236}">
                <a16:creationId xmlns:a16="http://schemas.microsoft.com/office/drawing/2014/main" id="{0C98229F-3D0D-2588-795F-B9C313E91C1D}"/>
              </a:ext>
            </a:extLst>
          </p:cNvPr>
          <p:cNvSpPr>
            <a:spLocks noGrp="1"/>
          </p:cNvSpPr>
          <p:nvPr>
            <p:ph idx="1"/>
          </p:nvPr>
        </p:nvSpPr>
        <p:spPr/>
        <p:txBody>
          <a:bodyPr/>
          <a:lstStyle/>
          <a:p>
            <a:r>
              <a:rPr lang="en-US" dirty="0"/>
              <a:t>Ensures a class has only one instance and provides a global point to access it.</a:t>
            </a:r>
          </a:p>
          <a:p>
            <a:r>
              <a:rPr lang="en-US" dirty="0"/>
              <a:t>Useful when you want to control access to a resource, like a configuration manager.</a:t>
            </a:r>
            <a:endParaRPr lang="en-IN" dirty="0"/>
          </a:p>
        </p:txBody>
      </p:sp>
    </p:spTree>
    <p:extLst>
      <p:ext uri="{BB962C8B-B14F-4D97-AF65-F5344CB8AC3E}">
        <p14:creationId xmlns:p14="http://schemas.microsoft.com/office/powerpoint/2010/main" val="4241300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36EC-1B49-1604-2975-8215081320E5}"/>
              </a:ext>
            </a:extLst>
          </p:cNvPr>
          <p:cNvSpPr>
            <a:spLocks noGrp="1"/>
          </p:cNvSpPr>
          <p:nvPr>
            <p:ph type="title"/>
          </p:nvPr>
        </p:nvSpPr>
        <p:spPr/>
        <p:txBody>
          <a:bodyPr/>
          <a:lstStyle/>
          <a:p>
            <a:r>
              <a:rPr lang="en-IN" dirty="0"/>
              <a:t>Factory Method Pattern</a:t>
            </a:r>
          </a:p>
        </p:txBody>
      </p:sp>
      <p:sp>
        <p:nvSpPr>
          <p:cNvPr id="3" name="Content Placeholder 2">
            <a:extLst>
              <a:ext uri="{FF2B5EF4-FFF2-40B4-BE49-F238E27FC236}">
                <a16:creationId xmlns:a16="http://schemas.microsoft.com/office/drawing/2014/main" id="{B6FDDCF5-0BA3-FCF3-3045-C9DC11752CBC}"/>
              </a:ext>
            </a:extLst>
          </p:cNvPr>
          <p:cNvSpPr>
            <a:spLocks noGrp="1"/>
          </p:cNvSpPr>
          <p:nvPr>
            <p:ph idx="1"/>
          </p:nvPr>
        </p:nvSpPr>
        <p:spPr/>
        <p:txBody>
          <a:bodyPr/>
          <a:lstStyle/>
          <a:p>
            <a:r>
              <a:rPr lang="en-US" dirty="0"/>
              <a:t>A factory method is a creational design pattern that provides an interface for creating objects in a superclass while allowing subclasses to choose the type of objects created.</a:t>
            </a:r>
          </a:p>
        </p:txBody>
      </p:sp>
    </p:spTree>
    <p:extLst>
      <p:ext uri="{BB962C8B-B14F-4D97-AF65-F5344CB8AC3E}">
        <p14:creationId xmlns:p14="http://schemas.microsoft.com/office/powerpoint/2010/main" val="58646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676F-0260-1DDC-E4D6-3C6F9CC0BDE7}"/>
              </a:ext>
            </a:extLst>
          </p:cNvPr>
          <p:cNvSpPr>
            <a:spLocks noGrp="1"/>
          </p:cNvSpPr>
          <p:nvPr>
            <p:ph type="title"/>
          </p:nvPr>
        </p:nvSpPr>
        <p:spPr/>
        <p:txBody>
          <a:bodyPr/>
          <a:lstStyle/>
          <a:p>
            <a:r>
              <a:rPr lang="en-IN" dirty="0"/>
              <a:t>Abstract Factory Pattern</a:t>
            </a:r>
          </a:p>
        </p:txBody>
      </p:sp>
      <p:sp>
        <p:nvSpPr>
          <p:cNvPr id="3" name="Content Placeholder 2">
            <a:extLst>
              <a:ext uri="{FF2B5EF4-FFF2-40B4-BE49-F238E27FC236}">
                <a16:creationId xmlns:a16="http://schemas.microsoft.com/office/drawing/2014/main" id="{DE677D2E-46F8-460F-A06B-A272897BAEFD}"/>
              </a:ext>
            </a:extLst>
          </p:cNvPr>
          <p:cNvSpPr>
            <a:spLocks noGrp="1"/>
          </p:cNvSpPr>
          <p:nvPr>
            <p:ph idx="1"/>
          </p:nvPr>
        </p:nvSpPr>
        <p:spPr/>
        <p:txBody>
          <a:bodyPr/>
          <a:lstStyle/>
          <a:p>
            <a:r>
              <a:rPr lang="en-US" dirty="0"/>
              <a:t>Provides an interface for creating families of related or dependent objects without specifying their concrete classes.</a:t>
            </a:r>
          </a:p>
          <a:p>
            <a:r>
              <a:rPr lang="en-US" dirty="0"/>
              <a:t>Useful when a system should be independent of how its objects are created, composed, and represented.</a:t>
            </a:r>
          </a:p>
          <a:p>
            <a:endParaRPr lang="en-IN" dirty="0"/>
          </a:p>
        </p:txBody>
      </p:sp>
    </p:spTree>
    <p:extLst>
      <p:ext uri="{BB962C8B-B14F-4D97-AF65-F5344CB8AC3E}">
        <p14:creationId xmlns:p14="http://schemas.microsoft.com/office/powerpoint/2010/main" val="125447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48B7-7ECF-C189-9404-26B72E10F675}"/>
              </a:ext>
            </a:extLst>
          </p:cNvPr>
          <p:cNvSpPr>
            <a:spLocks noGrp="1"/>
          </p:cNvSpPr>
          <p:nvPr>
            <p:ph type="title"/>
          </p:nvPr>
        </p:nvSpPr>
        <p:spPr/>
        <p:txBody>
          <a:bodyPr/>
          <a:lstStyle/>
          <a:p>
            <a:r>
              <a:rPr lang="en-IN" dirty="0"/>
              <a:t>Builder Pattern</a:t>
            </a:r>
          </a:p>
        </p:txBody>
      </p:sp>
      <p:sp>
        <p:nvSpPr>
          <p:cNvPr id="3" name="Content Placeholder 2">
            <a:extLst>
              <a:ext uri="{FF2B5EF4-FFF2-40B4-BE49-F238E27FC236}">
                <a16:creationId xmlns:a16="http://schemas.microsoft.com/office/drawing/2014/main" id="{ED7DDEE8-0DB0-B01C-1C52-2CDDF3F2E4C8}"/>
              </a:ext>
            </a:extLst>
          </p:cNvPr>
          <p:cNvSpPr>
            <a:spLocks noGrp="1"/>
          </p:cNvSpPr>
          <p:nvPr>
            <p:ph idx="1"/>
          </p:nvPr>
        </p:nvSpPr>
        <p:spPr/>
        <p:txBody>
          <a:bodyPr/>
          <a:lstStyle/>
          <a:p>
            <a:r>
              <a:rPr lang="en-IN" dirty="0"/>
              <a:t>Builder is a design pattern that allows you to build complicated objects in stages.</a:t>
            </a:r>
          </a:p>
          <a:p>
            <a:r>
              <a:rPr lang="en-IN" dirty="0"/>
              <a:t>The pattern enables you to create many types and representations of an object while using the same creation code.</a:t>
            </a:r>
          </a:p>
        </p:txBody>
      </p:sp>
    </p:spTree>
    <p:extLst>
      <p:ext uri="{BB962C8B-B14F-4D97-AF65-F5344CB8AC3E}">
        <p14:creationId xmlns:p14="http://schemas.microsoft.com/office/powerpoint/2010/main" val="83483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C678-D159-7704-7781-5B6CA6217D72}"/>
              </a:ext>
            </a:extLst>
          </p:cNvPr>
          <p:cNvSpPr>
            <a:spLocks noGrp="1"/>
          </p:cNvSpPr>
          <p:nvPr>
            <p:ph type="title"/>
          </p:nvPr>
        </p:nvSpPr>
        <p:spPr/>
        <p:txBody>
          <a:bodyPr/>
          <a:lstStyle/>
          <a:p>
            <a:r>
              <a:rPr lang="en-IN" dirty="0"/>
              <a:t>Prototype Pattern</a:t>
            </a:r>
          </a:p>
        </p:txBody>
      </p:sp>
      <p:sp>
        <p:nvSpPr>
          <p:cNvPr id="3" name="Content Placeholder 2">
            <a:extLst>
              <a:ext uri="{FF2B5EF4-FFF2-40B4-BE49-F238E27FC236}">
                <a16:creationId xmlns:a16="http://schemas.microsoft.com/office/drawing/2014/main" id="{6A58DDB3-DA6B-A298-F0C3-5EA284A78B43}"/>
              </a:ext>
            </a:extLst>
          </p:cNvPr>
          <p:cNvSpPr>
            <a:spLocks noGrp="1"/>
          </p:cNvSpPr>
          <p:nvPr>
            <p:ph idx="1"/>
          </p:nvPr>
        </p:nvSpPr>
        <p:spPr/>
        <p:txBody>
          <a:bodyPr/>
          <a:lstStyle/>
          <a:p>
            <a:r>
              <a:rPr lang="en-US" dirty="0"/>
              <a:t>Prototype is a design pattern that allows you to imitate existing objects without making your code reliant on their classes.</a:t>
            </a:r>
          </a:p>
          <a:p>
            <a:r>
              <a:rPr lang="en-US" dirty="0"/>
              <a:t>The prototype pattern provides a basic interface for working with all objects that permit cloning to the client code.</a:t>
            </a:r>
            <a:endParaRPr lang="en-IN" dirty="0"/>
          </a:p>
        </p:txBody>
      </p:sp>
    </p:spTree>
    <p:extLst>
      <p:ext uri="{BB962C8B-B14F-4D97-AF65-F5344CB8AC3E}">
        <p14:creationId xmlns:p14="http://schemas.microsoft.com/office/powerpoint/2010/main" val="422870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460E-6CB7-7C3B-A682-EBEE4AA79C42}"/>
              </a:ext>
            </a:extLst>
          </p:cNvPr>
          <p:cNvSpPr>
            <a:spLocks noGrp="1"/>
          </p:cNvSpPr>
          <p:nvPr>
            <p:ph type="title"/>
          </p:nvPr>
        </p:nvSpPr>
        <p:spPr/>
        <p:txBody>
          <a:bodyPr/>
          <a:lstStyle/>
          <a:p>
            <a:r>
              <a:rPr lang="en-IN" dirty="0"/>
              <a:t>What is Design Principles?</a:t>
            </a:r>
          </a:p>
        </p:txBody>
      </p:sp>
      <p:sp>
        <p:nvSpPr>
          <p:cNvPr id="3" name="Content Placeholder 2">
            <a:extLst>
              <a:ext uri="{FF2B5EF4-FFF2-40B4-BE49-F238E27FC236}">
                <a16:creationId xmlns:a16="http://schemas.microsoft.com/office/drawing/2014/main" id="{F5B088C8-0A00-6FC7-711A-B5A85C89B305}"/>
              </a:ext>
            </a:extLst>
          </p:cNvPr>
          <p:cNvSpPr>
            <a:spLocks noGrp="1"/>
          </p:cNvSpPr>
          <p:nvPr>
            <p:ph idx="1"/>
          </p:nvPr>
        </p:nvSpPr>
        <p:spPr/>
        <p:txBody>
          <a:bodyPr/>
          <a:lstStyle/>
          <a:p>
            <a:r>
              <a:rPr lang="en-US" dirty="0"/>
              <a:t>Design principles are said to be a set of guidelines. These guidelines help design complex systems and help developers to have abstract knowledge about solving complex designs. </a:t>
            </a:r>
          </a:p>
          <a:p>
            <a:r>
              <a:rPr lang="en-US" dirty="0"/>
              <a:t>The design principles are associated to Robert Martin who gathered them in "Agile Software Development: Principles, Patterns, and Practices". </a:t>
            </a:r>
          </a:p>
          <a:p>
            <a:r>
              <a:rPr lang="en-US" dirty="0"/>
              <a:t>The SOLID (SRP, OCP, LSP, ISP, DIP) principles are one of the most popular sets of design principles.</a:t>
            </a:r>
            <a:endParaRPr lang="en-IN" dirty="0"/>
          </a:p>
        </p:txBody>
      </p:sp>
    </p:spTree>
    <p:extLst>
      <p:ext uri="{BB962C8B-B14F-4D97-AF65-F5344CB8AC3E}">
        <p14:creationId xmlns:p14="http://schemas.microsoft.com/office/powerpoint/2010/main" val="8145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EF62-8936-CD9E-79F4-3FD05D044C56}"/>
              </a:ext>
            </a:extLst>
          </p:cNvPr>
          <p:cNvSpPr>
            <a:spLocks noGrp="1"/>
          </p:cNvSpPr>
          <p:nvPr>
            <p:ph type="title"/>
          </p:nvPr>
        </p:nvSpPr>
        <p:spPr/>
        <p:txBody>
          <a:bodyPr/>
          <a:lstStyle/>
          <a:p>
            <a:r>
              <a:rPr lang="en-IN" dirty="0"/>
              <a:t>Structural Design Patterns</a:t>
            </a:r>
            <a:br>
              <a:rPr lang="en-IN" dirty="0"/>
            </a:br>
            <a:endParaRPr lang="en-IN" dirty="0"/>
          </a:p>
        </p:txBody>
      </p:sp>
      <p:sp>
        <p:nvSpPr>
          <p:cNvPr id="3" name="Content Placeholder 2">
            <a:extLst>
              <a:ext uri="{FF2B5EF4-FFF2-40B4-BE49-F238E27FC236}">
                <a16:creationId xmlns:a16="http://schemas.microsoft.com/office/drawing/2014/main" id="{4C835506-3B9C-3D94-2713-3D85D613442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198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5216-3E94-16C4-5638-DEAC8D9A6767}"/>
              </a:ext>
            </a:extLst>
          </p:cNvPr>
          <p:cNvSpPr>
            <a:spLocks noGrp="1"/>
          </p:cNvSpPr>
          <p:nvPr>
            <p:ph type="title"/>
          </p:nvPr>
        </p:nvSpPr>
        <p:spPr/>
        <p:txBody>
          <a:bodyPr/>
          <a:lstStyle/>
          <a:p>
            <a:r>
              <a:rPr lang="en-IN" dirty="0"/>
              <a:t>Adapter Pattern</a:t>
            </a:r>
          </a:p>
        </p:txBody>
      </p:sp>
      <p:sp>
        <p:nvSpPr>
          <p:cNvPr id="3" name="Content Placeholder 2">
            <a:extLst>
              <a:ext uri="{FF2B5EF4-FFF2-40B4-BE49-F238E27FC236}">
                <a16:creationId xmlns:a16="http://schemas.microsoft.com/office/drawing/2014/main" id="{BD691CC9-8DD9-DCFB-339B-B49B7198E9BD}"/>
              </a:ext>
            </a:extLst>
          </p:cNvPr>
          <p:cNvSpPr>
            <a:spLocks noGrp="1"/>
          </p:cNvSpPr>
          <p:nvPr>
            <p:ph idx="1"/>
          </p:nvPr>
        </p:nvSpPr>
        <p:spPr/>
        <p:txBody>
          <a:bodyPr/>
          <a:lstStyle/>
          <a:p>
            <a:r>
              <a:rPr lang="en-US" dirty="0"/>
              <a:t>Allows the interface of an existing class to be used as another interface.</a:t>
            </a:r>
          </a:p>
          <a:p>
            <a:r>
              <a:rPr lang="en-US" dirty="0"/>
              <a:t>Useful when you want to use an existing class with a different interface.</a:t>
            </a:r>
          </a:p>
          <a:p>
            <a:endParaRPr lang="en-IN" dirty="0"/>
          </a:p>
        </p:txBody>
      </p:sp>
    </p:spTree>
    <p:extLst>
      <p:ext uri="{BB962C8B-B14F-4D97-AF65-F5344CB8AC3E}">
        <p14:creationId xmlns:p14="http://schemas.microsoft.com/office/powerpoint/2010/main" val="2583296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D945-6959-589F-FD31-07AE2FF4969B}"/>
              </a:ext>
            </a:extLst>
          </p:cNvPr>
          <p:cNvSpPr>
            <a:spLocks noGrp="1"/>
          </p:cNvSpPr>
          <p:nvPr>
            <p:ph type="title"/>
          </p:nvPr>
        </p:nvSpPr>
        <p:spPr/>
        <p:txBody>
          <a:bodyPr/>
          <a:lstStyle/>
          <a:p>
            <a:r>
              <a:rPr lang="en-IN" dirty="0"/>
              <a:t>Bridge Pattern</a:t>
            </a:r>
          </a:p>
        </p:txBody>
      </p:sp>
      <p:sp>
        <p:nvSpPr>
          <p:cNvPr id="3" name="Content Placeholder 2">
            <a:extLst>
              <a:ext uri="{FF2B5EF4-FFF2-40B4-BE49-F238E27FC236}">
                <a16:creationId xmlns:a16="http://schemas.microsoft.com/office/drawing/2014/main" id="{CC46400B-EC70-858B-6057-291953615644}"/>
              </a:ext>
            </a:extLst>
          </p:cNvPr>
          <p:cNvSpPr>
            <a:spLocks noGrp="1"/>
          </p:cNvSpPr>
          <p:nvPr>
            <p:ph idx="1"/>
          </p:nvPr>
        </p:nvSpPr>
        <p:spPr/>
        <p:txBody>
          <a:bodyPr/>
          <a:lstStyle/>
          <a:p>
            <a:r>
              <a:rPr lang="en-US" dirty="0"/>
              <a:t>Bridge is a structural design pattern that allows you to split a large class or a collection of related classes into two independent hierarchies.</a:t>
            </a:r>
          </a:p>
          <a:p>
            <a:r>
              <a:rPr lang="en-US" dirty="0"/>
              <a:t>Useful when you want to avoid a permanent binding between an abstraction and its implementation.</a:t>
            </a:r>
            <a:endParaRPr lang="en-IN" dirty="0"/>
          </a:p>
        </p:txBody>
      </p:sp>
    </p:spTree>
    <p:extLst>
      <p:ext uri="{BB962C8B-B14F-4D97-AF65-F5344CB8AC3E}">
        <p14:creationId xmlns:p14="http://schemas.microsoft.com/office/powerpoint/2010/main" val="328537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BC5A-B7CF-3EE6-13F8-179640756468}"/>
              </a:ext>
            </a:extLst>
          </p:cNvPr>
          <p:cNvSpPr>
            <a:spLocks noGrp="1"/>
          </p:cNvSpPr>
          <p:nvPr>
            <p:ph type="title"/>
          </p:nvPr>
        </p:nvSpPr>
        <p:spPr/>
        <p:txBody>
          <a:bodyPr/>
          <a:lstStyle/>
          <a:p>
            <a:r>
              <a:rPr lang="en-IN" dirty="0"/>
              <a:t>Composite Pattern:</a:t>
            </a:r>
          </a:p>
        </p:txBody>
      </p:sp>
      <p:sp>
        <p:nvSpPr>
          <p:cNvPr id="3" name="Content Placeholder 2">
            <a:extLst>
              <a:ext uri="{FF2B5EF4-FFF2-40B4-BE49-F238E27FC236}">
                <a16:creationId xmlns:a16="http://schemas.microsoft.com/office/drawing/2014/main" id="{F482D2EF-5F83-96DD-689F-006438628279}"/>
              </a:ext>
            </a:extLst>
          </p:cNvPr>
          <p:cNvSpPr>
            <a:spLocks noGrp="1"/>
          </p:cNvSpPr>
          <p:nvPr>
            <p:ph idx="1"/>
          </p:nvPr>
        </p:nvSpPr>
        <p:spPr/>
        <p:txBody>
          <a:bodyPr/>
          <a:lstStyle/>
          <a:p>
            <a:r>
              <a:rPr lang="en-US" dirty="0"/>
              <a:t>Composite is a structural design pattern that enables you to organize parts into tree structures and manipulate them independently of one another.</a:t>
            </a:r>
          </a:p>
          <a:p>
            <a:r>
              <a:rPr lang="en-US" dirty="0"/>
              <a:t>The composite pattern provides two basic element kinds with a shared interface.</a:t>
            </a:r>
          </a:p>
          <a:p>
            <a:r>
              <a:rPr lang="en-US" dirty="0"/>
              <a:t>Simple Leaves</a:t>
            </a:r>
          </a:p>
          <a:p>
            <a:r>
              <a:rPr lang="en-US" dirty="0"/>
              <a:t>Complex containers</a:t>
            </a:r>
          </a:p>
        </p:txBody>
      </p:sp>
    </p:spTree>
    <p:extLst>
      <p:ext uri="{BB962C8B-B14F-4D97-AF65-F5344CB8AC3E}">
        <p14:creationId xmlns:p14="http://schemas.microsoft.com/office/powerpoint/2010/main" val="59078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345-CEEA-5867-6D10-2B13D6BE68CC}"/>
              </a:ext>
            </a:extLst>
          </p:cNvPr>
          <p:cNvSpPr>
            <a:spLocks noGrp="1"/>
          </p:cNvSpPr>
          <p:nvPr>
            <p:ph type="title"/>
          </p:nvPr>
        </p:nvSpPr>
        <p:spPr/>
        <p:txBody>
          <a:bodyPr/>
          <a:lstStyle/>
          <a:p>
            <a:r>
              <a:rPr lang="en-IN" dirty="0"/>
              <a:t>Decorator Pattern</a:t>
            </a:r>
          </a:p>
        </p:txBody>
      </p:sp>
      <p:sp>
        <p:nvSpPr>
          <p:cNvPr id="3" name="Content Placeholder 2">
            <a:extLst>
              <a:ext uri="{FF2B5EF4-FFF2-40B4-BE49-F238E27FC236}">
                <a16:creationId xmlns:a16="http://schemas.microsoft.com/office/drawing/2014/main" id="{F2D9DE4A-96FA-3CD2-E2E3-E10086FCE3D2}"/>
              </a:ext>
            </a:extLst>
          </p:cNvPr>
          <p:cNvSpPr>
            <a:spLocks noGrp="1"/>
          </p:cNvSpPr>
          <p:nvPr>
            <p:ph idx="1"/>
          </p:nvPr>
        </p:nvSpPr>
        <p:spPr/>
        <p:txBody>
          <a:bodyPr/>
          <a:lstStyle/>
          <a:p>
            <a:r>
              <a:rPr lang="en-US" dirty="0"/>
              <a:t>Decorator is a structural design pattern that allows you to add additional behaviors to objects by wrapping them in special wrapper objects.</a:t>
            </a:r>
          </a:p>
          <a:p>
            <a:r>
              <a:rPr lang="en-US" dirty="0"/>
              <a:t>Useful when you want to extend the functionality of objects in a flexible and reusable way.</a:t>
            </a:r>
          </a:p>
          <a:p>
            <a:endParaRPr lang="en-US" dirty="0"/>
          </a:p>
          <a:p>
            <a:endParaRPr lang="en-US" dirty="0"/>
          </a:p>
        </p:txBody>
      </p:sp>
    </p:spTree>
    <p:extLst>
      <p:ext uri="{BB962C8B-B14F-4D97-AF65-F5344CB8AC3E}">
        <p14:creationId xmlns:p14="http://schemas.microsoft.com/office/powerpoint/2010/main" val="23866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A7CD-AD00-7581-F64A-6659BA56254D}"/>
              </a:ext>
            </a:extLst>
          </p:cNvPr>
          <p:cNvSpPr>
            <a:spLocks noGrp="1"/>
          </p:cNvSpPr>
          <p:nvPr>
            <p:ph type="title"/>
          </p:nvPr>
        </p:nvSpPr>
        <p:spPr/>
        <p:txBody>
          <a:bodyPr/>
          <a:lstStyle/>
          <a:p>
            <a:r>
              <a:rPr lang="en-IN" dirty="0"/>
              <a:t>Facade Pattern</a:t>
            </a:r>
          </a:p>
        </p:txBody>
      </p:sp>
      <p:sp>
        <p:nvSpPr>
          <p:cNvPr id="3" name="Content Placeholder 2">
            <a:extLst>
              <a:ext uri="{FF2B5EF4-FFF2-40B4-BE49-F238E27FC236}">
                <a16:creationId xmlns:a16="http://schemas.microsoft.com/office/drawing/2014/main" id="{0FE6BBEC-64EC-3F98-B856-183D1D87B509}"/>
              </a:ext>
            </a:extLst>
          </p:cNvPr>
          <p:cNvSpPr>
            <a:spLocks noGrp="1"/>
          </p:cNvSpPr>
          <p:nvPr>
            <p:ph idx="1"/>
          </p:nvPr>
        </p:nvSpPr>
        <p:spPr/>
        <p:txBody>
          <a:bodyPr/>
          <a:lstStyle/>
          <a:p>
            <a:r>
              <a:rPr lang="en-US" dirty="0"/>
              <a:t>Façade is a structural design pattern that simplifies complex library, framework or class interfaces.</a:t>
            </a:r>
          </a:p>
          <a:p>
            <a:r>
              <a:rPr lang="en-US" dirty="0"/>
              <a:t>When you require a simple but limited interface to a complicated subsystem, use the façade pattern.</a:t>
            </a:r>
          </a:p>
        </p:txBody>
      </p:sp>
    </p:spTree>
    <p:extLst>
      <p:ext uri="{BB962C8B-B14F-4D97-AF65-F5344CB8AC3E}">
        <p14:creationId xmlns:p14="http://schemas.microsoft.com/office/powerpoint/2010/main" val="109530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5B66-4DF4-2610-3B06-C741E8F02B51}"/>
              </a:ext>
            </a:extLst>
          </p:cNvPr>
          <p:cNvSpPr>
            <a:spLocks noGrp="1"/>
          </p:cNvSpPr>
          <p:nvPr>
            <p:ph type="title"/>
          </p:nvPr>
        </p:nvSpPr>
        <p:spPr/>
        <p:txBody>
          <a:bodyPr/>
          <a:lstStyle/>
          <a:p>
            <a:r>
              <a:rPr lang="en-IN" dirty="0"/>
              <a:t>Proxy Pattern</a:t>
            </a:r>
          </a:p>
        </p:txBody>
      </p:sp>
      <p:sp>
        <p:nvSpPr>
          <p:cNvPr id="3" name="Content Placeholder 2">
            <a:extLst>
              <a:ext uri="{FF2B5EF4-FFF2-40B4-BE49-F238E27FC236}">
                <a16:creationId xmlns:a16="http://schemas.microsoft.com/office/drawing/2014/main" id="{80E3FE05-D818-2E56-5131-ED0D9164ED12}"/>
              </a:ext>
            </a:extLst>
          </p:cNvPr>
          <p:cNvSpPr>
            <a:spLocks noGrp="1"/>
          </p:cNvSpPr>
          <p:nvPr>
            <p:ph idx="1"/>
          </p:nvPr>
        </p:nvSpPr>
        <p:spPr/>
        <p:txBody>
          <a:bodyPr/>
          <a:lstStyle/>
          <a:p>
            <a:r>
              <a:rPr lang="en-US" dirty="0"/>
              <a:t>Proxy is a structural design technique that enables you substitute an item.</a:t>
            </a:r>
          </a:p>
          <a:p>
            <a:r>
              <a:rPr lang="en-US" dirty="0"/>
              <a:t>A proxy controls access to the source object, allowing you to do actions before on after the request.</a:t>
            </a:r>
            <a:endParaRPr lang="en-IN" dirty="0"/>
          </a:p>
        </p:txBody>
      </p:sp>
    </p:spTree>
    <p:extLst>
      <p:ext uri="{BB962C8B-B14F-4D97-AF65-F5344CB8AC3E}">
        <p14:creationId xmlns:p14="http://schemas.microsoft.com/office/powerpoint/2010/main" val="5128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7549-0CB7-61B7-8910-66BEF253E885}"/>
              </a:ext>
            </a:extLst>
          </p:cNvPr>
          <p:cNvSpPr>
            <a:spLocks noGrp="1"/>
          </p:cNvSpPr>
          <p:nvPr>
            <p:ph type="title"/>
          </p:nvPr>
        </p:nvSpPr>
        <p:spPr/>
        <p:txBody>
          <a:bodyPr/>
          <a:lstStyle/>
          <a:p>
            <a:r>
              <a:rPr lang="en-IN" dirty="0" err="1"/>
              <a:t>Behavioral</a:t>
            </a:r>
            <a:r>
              <a:rPr lang="en-IN" dirty="0"/>
              <a:t> Design Patterns</a:t>
            </a:r>
          </a:p>
        </p:txBody>
      </p:sp>
      <p:sp>
        <p:nvSpPr>
          <p:cNvPr id="3" name="Content Placeholder 2">
            <a:extLst>
              <a:ext uri="{FF2B5EF4-FFF2-40B4-BE49-F238E27FC236}">
                <a16:creationId xmlns:a16="http://schemas.microsoft.com/office/drawing/2014/main" id="{8C04F618-59A1-4738-6AD2-3F86E7B5AF2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26660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4971-A8EC-3543-B70C-7268FE0B8FDB}"/>
              </a:ext>
            </a:extLst>
          </p:cNvPr>
          <p:cNvSpPr>
            <a:spLocks noGrp="1"/>
          </p:cNvSpPr>
          <p:nvPr>
            <p:ph type="title"/>
          </p:nvPr>
        </p:nvSpPr>
        <p:spPr/>
        <p:txBody>
          <a:bodyPr/>
          <a:lstStyle/>
          <a:p>
            <a:r>
              <a:rPr lang="en-IN" dirty="0"/>
              <a:t>Observer Pattern</a:t>
            </a:r>
          </a:p>
        </p:txBody>
      </p:sp>
      <p:sp>
        <p:nvSpPr>
          <p:cNvPr id="3" name="Content Placeholder 2">
            <a:extLst>
              <a:ext uri="{FF2B5EF4-FFF2-40B4-BE49-F238E27FC236}">
                <a16:creationId xmlns:a16="http://schemas.microsoft.com/office/drawing/2014/main" id="{B240B1F8-D3F7-5FFE-645B-8DBB96CE36A6}"/>
              </a:ext>
            </a:extLst>
          </p:cNvPr>
          <p:cNvSpPr>
            <a:spLocks noGrp="1"/>
          </p:cNvSpPr>
          <p:nvPr>
            <p:ph idx="1"/>
          </p:nvPr>
        </p:nvSpPr>
        <p:spPr/>
        <p:txBody>
          <a:bodyPr/>
          <a:lstStyle/>
          <a:p>
            <a:r>
              <a:rPr lang="en-US" dirty="0"/>
              <a:t>Defines a one-to-many dependency between objects so that when one object changes state, all its dependents are notified and updated automatically.</a:t>
            </a:r>
          </a:p>
          <a:p>
            <a:r>
              <a:rPr lang="en-US" dirty="0"/>
              <a:t>Useful when an object should notify its dependents about state changes.</a:t>
            </a:r>
            <a:endParaRPr lang="en-IN" dirty="0"/>
          </a:p>
        </p:txBody>
      </p:sp>
    </p:spTree>
    <p:extLst>
      <p:ext uri="{BB962C8B-B14F-4D97-AF65-F5344CB8AC3E}">
        <p14:creationId xmlns:p14="http://schemas.microsoft.com/office/powerpoint/2010/main" val="2736590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3B29-911E-E1D2-4BC0-197978366AA6}"/>
              </a:ext>
            </a:extLst>
          </p:cNvPr>
          <p:cNvSpPr>
            <a:spLocks noGrp="1"/>
          </p:cNvSpPr>
          <p:nvPr>
            <p:ph type="title"/>
          </p:nvPr>
        </p:nvSpPr>
        <p:spPr/>
        <p:txBody>
          <a:bodyPr/>
          <a:lstStyle/>
          <a:p>
            <a:r>
              <a:rPr lang="en-IN" dirty="0"/>
              <a:t>Strategy Pattern:</a:t>
            </a:r>
          </a:p>
        </p:txBody>
      </p:sp>
      <p:sp>
        <p:nvSpPr>
          <p:cNvPr id="3" name="Content Placeholder 2">
            <a:extLst>
              <a:ext uri="{FF2B5EF4-FFF2-40B4-BE49-F238E27FC236}">
                <a16:creationId xmlns:a16="http://schemas.microsoft.com/office/drawing/2014/main" id="{6B107918-8FB0-74FF-6DFE-0BD8EE2F4781}"/>
              </a:ext>
            </a:extLst>
          </p:cNvPr>
          <p:cNvSpPr>
            <a:spLocks noGrp="1"/>
          </p:cNvSpPr>
          <p:nvPr>
            <p:ph idx="1"/>
          </p:nvPr>
        </p:nvSpPr>
        <p:spPr>
          <a:xfrm>
            <a:off x="838200" y="1825625"/>
            <a:ext cx="10515600" cy="2874712"/>
          </a:xfrm>
        </p:spPr>
        <p:txBody>
          <a:bodyPr/>
          <a:lstStyle/>
          <a:p>
            <a:r>
              <a:rPr lang="en-US" dirty="0"/>
              <a:t>Strategy is a behavioral design pattern that allows you to construct a family of algorithms, classify them, and make their objects interchangeable.</a:t>
            </a:r>
          </a:p>
          <a:p>
            <a:r>
              <a:rPr lang="en-US" dirty="0"/>
              <a:t>When you have a bunch of similar classes that just differ in how they perform some behavior use the strategy. </a:t>
            </a:r>
            <a:endParaRPr lang="en-IN" dirty="0"/>
          </a:p>
        </p:txBody>
      </p:sp>
    </p:spTree>
    <p:extLst>
      <p:ext uri="{BB962C8B-B14F-4D97-AF65-F5344CB8AC3E}">
        <p14:creationId xmlns:p14="http://schemas.microsoft.com/office/powerpoint/2010/main" val="395057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6628-317D-DB0D-DDAC-59DEB88022BE}"/>
              </a:ext>
            </a:extLst>
          </p:cNvPr>
          <p:cNvSpPr>
            <a:spLocks noGrp="1"/>
          </p:cNvSpPr>
          <p:nvPr>
            <p:ph type="title"/>
          </p:nvPr>
        </p:nvSpPr>
        <p:spPr/>
        <p:txBody>
          <a:bodyPr/>
          <a:lstStyle/>
          <a:p>
            <a:r>
              <a:rPr lang="en-IN" dirty="0"/>
              <a:t>Solid Principles</a:t>
            </a:r>
          </a:p>
        </p:txBody>
      </p:sp>
      <p:sp>
        <p:nvSpPr>
          <p:cNvPr id="3" name="Content Placeholder 2">
            <a:extLst>
              <a:ext uri="{FF2B5EF4-FFF2-40B4-BE49-F238E27FC236}">
                <a16:creationId xmlns:a16="http://schemas.microsoft.com/office/drawing/2014/main" id="{2E51D367-653B-A521-E88D-C3F834B926B0}"/>
              </a:ext>
            </a:extLst>
          </p:cNvPr>
          <p:cNvSpPr>
            <a:spLocks noGrp="1"/>
          </p:cNvSpPr>
          <p:nvPr>
            <p:ph idx="1"/>
          </p:nvPr>
        </p:nvSpPr>
        <p:spPr>
          <a:xfrm>
            <a:off x="838200" y="1825625"/>
            <a:ext cx="10515600" cy="4351338"/>
          </a:xfrm>
        </p:spPr>
        <p:txBody>
          <a:bodyPr/>
          <a:lstStyle/>
          <a:p>
            <a:pPr marL="0" indent="0">
              <a:buNone/>
            </a:pPr>
            <a:r>
              <a:rPr lang="en-US" dirty="0"/>
              <a:t>S.O.L.I.D - is an acronym based on name of the design principles in the collection:</a:t>
            </a:r>
          </a:p>
          <a:p>
            <a:endParaRPr lang="en-US" dirty="0"/>
          </a:p>
          <a:p>
            <a:r>
              <a:rPr lang="en-US" dirty="0"/>
              <a:t>Single Responsibility Principle (SRP)</a:t>
            </a:r>
          </a:p>
          <a:p>
            <a:r>
              <a:rPr lang="en-US" dirty="0"/>
              <a:t>Open Close Principle (Open Close Principle)</a:t>
            </a:r>
          </a:p>
          <a:p>
            <a:r>
              <a:rPr lang="en-US" dirty="0" err="1"/>
              <a:t>Liskov's</a:t>
            </a:r>
            <a:r>
              <a:rPr lang="en-US" dirty="0"/>
              <a:t> Substitution Principle (LSP)</a:t>
            </a:r>
          </a:p>
          <a:p>
            <a:r>
              <a:rPr lang="en-US" dirty="0"/>
              <a:t>Interface Segregation Principle (ISP)</a:t>
            </a:r>
          </a:p>
          <a:p>
            <a:r>
              <a:rPr lang="en-US" dirty="0"/>
              <a:t>Dependency Inversion Principle (DIP)</a:t>
            </a:r>
            <a:endParaRPr lang="en-IN" dirty="0"/>
          </a:p>
        </p:txBody>
      </p:sp>
    </p:spTree>
    <p:extLst>
      <p:ext uri="{BB962C8B-B14F-4D97-AF65-F5344CB8AC3E}">
        <p14:creationId xmlns:p14="http://schemas.microsoft.com/office/powerpoint/2010/main" val="3377327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AD2A-1825-6E31-A663-F49FE8CDFB71}"/>
              </a:ext>
            </a:extLst>
          </p:cNvPr>
          <p:cNvSpPr>
            <a:spLocks noGrp="1"/>
          </p:cNvSpPr>
          <p:nvPr>
            <p:ph type="title"/>
          </p:nvPr>
        </p:nvSpPr>
        <p:spPr/>
        <p:txBody>
          <a:bodyPr/>
          <a:lstStyle/>
          <a:p>
            <a:r>
              <a:rPr lang="en-IN" dirty="0"/>
              <a:t>Command Pattern</a:t>
            </a:r>
          </a:p>
        </p:txBody>
      </p:sp>
      <p:sp>
        <p:nvSpPr>
          <p:cNvPr id="3" name="Content Placeholder 2">
            <a:extLst>
              <a:ext uri="{FF2B5EF4-FFF2-40B4-BE49-F238E27FC236}">
                <a16:creationId xmlns:a16="http://schemas.microsoft.com/office/drawing/2014/main" id="{C00D237A-22DA-76AB-FD14-8E6E7C945015}"/>
              </a:ext>
            </a:extLst>
          </p:cNvPr>
          <p:cNvSpPr>
            <a:spLocks noGrp="1"/>
          </p:cNvSpPr>
          <p:nvPr>
            <p:ph idx="1"/>
          </p:nvPr>
        </p:nvSpPr>
        <p:spPr/>
        <p:txBody>
          <a:bodyPr/>
          <a:lstStyle/>
          <a:p>
            <a:r>
              <a:rPr lang="en-US" dirty="0"/>
              <a:t>Command is a behavioral design pattern that turns a request into a standalone objects.</a:t>
            </a:r>
          </a:p>
          <a:p>
            <a:r>
              <a:rPr lang="en-US" dirty="0"/>
              <a:t>This transformation supports unachievable operations and passing requests as method arguments.</a:t>
            </a:r>
            <a:endParaRPr lang="en-IN" dirty="0"/>
          </a:p>
        </p:txBody>
      </p:sp>
    </p:spTree>
    <p:extLst>
      <p:ext uri="{BB962C8B-B14F-4D97-AF65-F5344CB8AC3E}">
        <p14:creationId xmlns:p14="http://schemas.microsoft.com/office/powerpoint/2010/main" val="2071360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1CBF-9A6C-F6AD-CE00-CDE26FD3CA50}"/>
              </a:ext>
            </a:extLst>
          </p:cNvPr>
          <p:cNvSpPr>
            <a:spLocks noGrp="1"/>
          </p:cNvSpPr>
          <p:nvPr>
            <p:ph type="title"/>
          </p:nvPr>
        </p:nvSpPr>
        <p:spPr/>
        <p:txBody>
          <a:bodyPr/>
          <a:lstStyle/>
          <a:p>
            <a:r>
              <a:rPr lang="en-IN" dirty="0"/>
              <a:t>State Pattern</a:t>
            </a:r>
          </a:p>
        </p:txBody>
      </p:sp>
      <p:sp>
        <p:nvSpPr>
          <p:cNvPr id="3" name="Content Placeholder 2">
            <a:extLst>
              <a:ext uri="{FF2B5EF4-FFF2-40B4-BE49-F238E27FC236}">
                <a16:creationId xmlns:a16="http://schemas.microsoft.com/office/drawing/2014/main" id="{77811910-A45C-61E9-ABD2-D9C456776E11}"/>
              </a:ext>
            </a:extLst>
          </p:cNvPr>
          <p:cNvSpPr>
            <a:spLocks noGrp="1"/>
          </p:cNvSpPr>
          <p:nvPr>
            <p:ph idx="1"/>
          </p:nvPr>
        </p:nvSpPr>
        <p:spPr/>
        <p:txBody>
          <a:bodyPr/>
          <a:lstStyle/>
          <a:p>
            <a:r>
              <a:rPr lang="en-US" dirty="0"/>
              <a:t>State is a behavioral design pattern that allows an entity to change its behavior in response to changes in its internal state.</a:t>
            </a:r>
          </a:p>
          <a:p>
            <a:r>
              <a:rPr lang="en-US" dirty="0"/>
              <a:t>It appears that the object’s class has changed.</a:t>
            </a:r>
            <a:endParaRPr lang="en-IN" dirty="0"/>
          </a:p>
        </p:txBody>
      </p:sp>
    </p:spTree>
    <p:extLst>
      <p:ext uri="{BB962C8B-B14F-4D97-AF65-F5344CB8AC3E}">
        <p14:creationId xmlns:p14="http://schemas.microsoft.com/office/powerpoint/2010/main" val="3324116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4038-C854-9F38-3D36-F49B191AD27A}"/>
              </a:ext>
            </a:extLst>
          </p:cNvPr>
          <p:cNvSpPr>
            <a:spLocks noGrp="1"/>
          </p:cNvSpPr>
          <p:nvPr>
            <p:ph type="title"/>
          </p:nvPr>
        </p:nvSpPr>
        <p:spPr/>
        <p:txBody>
          <a:bodyPr/>
          <a:lstStyle/>
          <a:p>
            <a:r>
              <a:rPr lang="en-IN" dirty="0"/>
              <a:t>Chain of Responsibility Pattern</a:t>
            </a:r>
          </a:p>
        </p:txBody>
      </p:sp>
      <p:sp>
        <p:nvSpPr>
          <p:cNvPr id="3" name="Content Placeholder 2">
            <a:extLst>
              <a:ext uri="{FF2B5EF4-FFF2-40B4-BE49-F238E27FC236}">
                <a16:creationId xmlns:a16="http://schemas.microsoft.com/office/drawing/2014/main" id="{CB15DA05-6F6C-17D3-57C7-9847F60DCB4A}"/>
              </a:ext>
            </a:extLst>
          </p:cNvPr>
          <p:cNvSpPr>
            <a:spLocks noGrp="1"/>
          </p:cNvSpPr>
          <p:nvPr>
            <p:ph idx="1"/>
          </p:nvPr>
        </p:nvSpPr>
        <p:spPr/>
        <p:txBody>
          <a:bodyPr/>
          <a:lstStyle/>
          <a:p>
            <a:r>
              <a:rPr lang="en-US" dirty="0"/>
              <a:t>A behavioral design pattern called Chain of Responsibility allows you to pass requests along a chain of handlers.</a:t>
            </a:r>
          </a:p>
          <a:p>
            <a:r>
              <a:rPr lang="en-US" dirty="0"/>
              <a:t>When a request it received, each handler determines whether to process it or send it on to the next handler in the chain.</a:t>
            </a:r>
            <a:endParaRPr lang="en-IN" dirty="0"/>
          </a:p>
        </p:txBody>
      </p:sp>
    </p:spTree>
    <p:extLst>
      <p:ext uri="{BB962C8B-B14F-4D97-AF65-F5344CB8AC3E}">
        <p14:creationId xmlns:p14="http://schemas.microsoft.com/office/powerpoint/2010/main" val="133681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0F2F-7193-AB7C-6CCB-9A79AB36EBF1}"/>
              </a:ext>
            </a:extLst>
          </p:cNvPr>
          <p:cNvSpPr>
            <a:spLocks noGrp="1"/>
          </p:cNvSpPr>
          <p:nvPr>
            <p:ph type="title"/>
          </p:nvPr>
        </p:nvSpPr>
        <p:spPr/>
        <p:txBody>
          <a:bodyPr/>
          <a:lstStyle/>
          <a:p>
            <a:r>
              <a:rPr lang="en-IN" dirty="0"/>
              <a:t>Iterator Pattern:</a:t>
            </a:r>
          </a:p>
        </p:txBody>
      </p:sp>
      <p:sp>
        <p:nvSpPr>
          <p:cNvPr id="3" name="Content Placeholder 2">
            <a:extLst>
              <a:ext uri="{FF2B5EF4-FFF2-40B4-BE49-F238E27FC236}">
                <a16:creationId xmlns:a16="http://schemas.microsoft.com/office/drawing/2014/main" id="{0A4EC363-F4CD-7283-A9C8-58EC7BEFEFA2}"/>
              </a:ext>
            </a:extLst>
          </p:cNvPr>
          <p:cNvSpPr>
            <a:spLocks noGrp="1"/>
          </p:cNvSpPr>
          <p:nvPr>
            <p:ph idx="1"/>
          </p:nvPr>
        </p:nvSpPr>
        <p:spPr/>
        <p:txBody>
          <a:bodyPr/>
          <a:lstStyle/>
          <a:p>
            <a:r>
              <a:rPr lang="en-US" dirty="0"/>
              <a:t>Iterator is a behavioral design pattern that allows you to traverse components of a collection without revealing the representation below (list, stack, tree, </a:t>
            </a:r>
            <a:r>
              <a:rPr lang="en-US" dirty="0" err="1"/>
              <a:t>etc</a:t>
            </a:r>
            <a:r>
              <a:rPr lang="en-US" dirty="0"/>
              <a:t>).</a:t>
            </a:r>
          </a:p>
          <a:p>
            <a:r>
              <a:rPr lang="en-US" dirty="0"/>
              <a:t>Iterator can be used to traverse composite trees.</a:t>
            </a:r>
            <a:endParaRPr lang="en-IN" dirty="0"/>
          </a:p>
        </p:txBody>
      </p:sp>
    </p:spTree>
    <p:extLst>
      <p:ext uri="{BB962C8B-B14F-4D97-AF65-F5344CB8AC3E}">
        <p14:creationId xmlns:p14="http://schemas.microsoft.com/office/powerpoint/2010/main" val="1441869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E207-0092-FC30-1142-CDA5E339EEF1}"/>
              </a:ext>
            </a:extLst>
          </p:cNvPr>
          <p:cNvSpPr>
            <a:spLocks noGrp="1"/>
          </p:cNvSpPr>
          <p:nvPr>
            <p:ph type="title"/>
          </p:nvPr>
        </p:nvSpPr>
        <p:spPr/>
        <p:txBody>
          <a:bodyPr/>
          <a:lstStyle/>
          <a:p>
            <a:r>
              <a:rPr lang="en-IN" dirty="0"/>
              <a:t>Visitor Pattern</a:t>
            </a:r>
          </a:p>
        </p:txBody>
      </p:sp>
      <p:sp>
        <p:nvSpPr>
          <p:cNvPr id="3" name="Content Placeholder 2">
            <a:extLst>
              <a:ext uri="{FF2B5EF4-FFF2-40B4-BE49-F238E27FC236}">
                <a16:creationId xmlns:a16="http://schemas.microsoft.com/office/drawing/2014/main" id="{45D7322A-DCC5-60B9-5C9C-5A070955181D}"/>
              </a:ext>
            </a:extLst>
          </p:cNvPr>
          <p:cNvSpPr>
            <a:spLocks noGrp="1"/>
          </p:cNvSpPr>
          <p:nvPr>
            <p:ph idx="1"/>
          </p:nvPr>
        </p:nvSpPr>
        <p:spPr/>
        <p:txBody>
          <a:bodyPr/>
          <a:lstStyle/>
          <a:p>
            <a:r>
              <a:rPr lang="en-US" dirty="0"/>
              <a:t>Represents an operation to be performed on the elements of an object structure.</a:t>
            </a:r>
          </a:p>
          <a:p>
            <a:r>
              <a:rPr lang="en-US" dirty="0"/>
              <a:t>Useful when you want to define a new operation without changing the classes of the elements on which it operates.</a:t>
            </a:r>
            <a:endParaRPr lang="en-IN" dirty="0"/>
          </a:p>
        </p:txBody>
      </p:sp>
    </p:spTree>
    <p:extLst>
      <p:ext uri="{BB962C8B-B14F-4D97-AF65-F5344CB8AC3E}">
        <p14:creationId xmlns:p14="http://schemas.microsoft.com/office/powerpoint/2010/main" val="2117209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5551-E8E8-0C75-23EF-DF39EDC1D8B7}"/>
              </a:ext>
            </a:extLst>
          </p:cNvPr>
          <p:cNvSpPr>
            <a:spLocks noGrp="1"/>
          </p:cNvSpPr>
          <p:nvPr>
            <p:ph type="title"/>
          </p:nvPr>
        </p:nvSpPr>
        <p:spPr/>
        <p:txBody>
          <a:bodyPr/>
          <a:lstStyle/>
          <a:p>
            <a:r>
              <a:rPr lang="en-IN" dirty="0"/>
              <a:t>Memento Pattern</a:t>
            </a:r>
          </a:p>
        </p:txBody>
      </p:sp>
      <p:sp>
        <p:nvSpPr>
          <p:cNvPr id="3" name="Content Placeholder 2">
            <a:extLst>
              <a:ext uri="{FF2B5EF4-FFF2-40B4-BE49-F238E27FC236}">
                <a16:creationId xmlns:a16="http://schemas.microsoft.com/office/drawing/2014/main" id="{2EAD9899-1397-A376-0755-A311036537E3}"/>
              </a:ext>
            </a:extLst>
          </p:cNvPr>
          <p:cNvSpPr>
            <a:spLocks noGrp="1"/>
          </p:cNvSpPr>
          <p:nvPr>
            <p:ph idx="1"/>
          </p:nvPr>
        </p:nvSpPr>
        <p:spPr/>
        <p:txBody>
          <a:bodyPr/>
          <a:lstStyle/>
          <a:p>
            <a:r>
              <a:rPr lang="en-US" dirty="0"/>
              <a:t>Memento is a behavioral design pattern that saves and restores an object’s prior state without revealing its implementation.</a:t>
            </a:r>
          </a:p>
          <a:p>
            <a:r>
              <a:rPr lang="en-US" dirty="0"/>
              <a:t>When you need to take pictures of an object’s state in order to restore it to a previous state, use the memento pattern.</a:t>
            </a:r>
            <a:endParaRPr lang="en-IN" dirty="0"/>
          </a:p>
        </p:txBody>
      </p:sp>
    </p:spTree>
    <p:extLst>
      <p:ext uri="{BB962C8B-B14F-4D97-AF65-F5344CB8AC3E}">
        <p14:creationId xmlns:p14="http://schemas.microsoft.com/office/powerpoint/2010/main" val="319348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A0A1-8FDB-109A-A1C4-DBAC01C8F2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BAA012-83DA-AFEA-D956-42E71DD5D2EB}"/>
              </a:ext>
            </a:extLst>
          </p:cNvPr>
          <p:cNvSpPr>
            <a:spLocks noGrp="1"/>
          </p:cNvSpPr>
          <p:nvPr>
            <p:ph idx="1"/>
          </p:nvPr>
        </p:nvSpPr>
        <p:spPr/>
        <p:txBody>
          <a:bodyPr/>
          <a:lstStyle/>
          <a:p>
            <a:r>
              <a:rPr lang="en-US" dirty="0"/>
              <a:t>These design patterns are proven solutions to common software design problems. Understanding and applying them can lead to more flexible, maintainable, and scalable software systems. When using design patterns, keep in mind that they are tools, not rules, and their application should be based on the specific requirements of your project.</a:t>
            </a:r>
          </a:p>
          <a:p>
            <a:endParaRPr lang="en-US" dirty="0"/>
          </a:p>
          <a:p>
            <a:endParaRPr lang="en-IN" dirty="0"/>
          </a:p>
        </p:txBody>
      </p:sp>
    </p:spTree>
    <p:extLst>
      <p:ext uri="{BB962C8B-B14F-4D97-AF65-F5344CB8AC3E}">
        <p14:creationId xmlns:p14="http://schemas.microsoft.com/office/powerpoint/2010/main" val="321754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2AD1-AEDB-3FDD-95FE-34AE454B4C70}"/>
              </a:ext>
            </a:extLst>
          </p:cNvPr>
          <p:cNvSpPr>
            <a:spLocks noGrp="1"/>
          </p:cNvSpPr>
          <p:nvPr>
            <p:ph type="title"/>
          </p:nvPr>
        </p:nvSpPr>
        <p:spPr/>
        <p:txBody>
          <a:bodyPr/>
          <a:lstStyle/>
          <a:p>
            <a:r>
              <a:rPr lang="en-IN" dirty="0"/>
              <a:t>Other Principles</a:t>
            </a:r>
          </a:p>
        </p:txBody>
      </p:sp>
      <p:sp>
        <p:nvSpPr>
          <p:cNvPr id="3" name="Content Placeholder 2">
            <a:extLst>
              <a:ext uri="{FF2B5EF4-FFF2-40B4-BE49-F238E27FC236}">
                <a16:creationId xmlns:a16="http://schemas.microsoft.com/office/drawing/2014/main" id="{53DBACC1-131E-5ADC-1DD5-2390825AF472}"/>
              </a:ext>
            </a:extLst>
          </p:cNvPr>
          <p:cNvSpPr>
            <a:spLocks noGrp="1"/>
          </p:cNvSpPr>
          <p:nvPr>
            <p:ph idx="1"/>
          </p:nvPr>
        </p:nvSpPr>
        <p:spPr>
          <a:xfrm>
            <a:off x="838200" y="1564368"/>
            <a:ext cx="10515600" cy="4351338"/>
          </a:xfrm>
        </p:spPr>
        <p:txBody>
          <a:bodyPr/>
          <a:lstStyle/>
          <a:p>
            <a:r>
              <a:rPr lang="en-IN" dirty="0"/>
              <a:t>DRY Principles</a:t>
            </a:r>
          </a:p>
          <a:p>
            <a:r>
              <a:rPr lang="en-IN" dirty="0"/>
              <a:t>KISS Principle</a:t>
            </a:r>
          </a:p>
          <a:p>
            <a:r>
              <a:rPr lang="en-IN" dirty="0"/>
              <a:t>Composition Over Inheritance Principle</a:t>
            </a:r>
          </a:p>
        </p:txBody>
      </p:sp>
    </p:spTree>
    <p:extLst>
      <p:ext uri="{BB962C8B-B14F-4D97-AF65-F5344CB8AC3E}">
        <p14:creationId xmlns:p14="http://schemas.microsoft.com/office/powerpoint/2010/main" val="94804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A347-FB4B-5EEF-60BE-0F2A206E9B99}"/>
              </a:ext>
            </a:extLst>
          </p:cNvPr>
          <p:cNvSpPr>
            <a:spLocks noGrp="1"/>
          </p:cNvSpPr>
          <p:nvPr>
            <p:ph type="title"/>
          </p:nvPr>
        </p:nvSpPr>
        <p:spPr/>
        <p:txBody>
          <a:bodyPr/>
          <a:lstStyle/>
          <a:p>
            <a:r>
              <a:rPr lang="en-IN" dirty="0"/>
              <a:t>Single Responsibility Principle (SRP)</a:t>
            </a:r>
          </a:p>
        </p:txBody>
      </p:sp>
      <p:sp>
        <p:nvSpPr>
          <p:cNvPr id="3" name="Content Placeholder 2">
            <a:extLst>
              <a:ext uri="{FF2B5EF4-FFF2-40B4-BE49-F238E27FC236}">
                <a16:creationId xmlns:a16="http://schemas.microsoft.com/office/drawing/2014/main" id="{1C1AE420-9375-7BE7-D693-865342B5B7DC}"/>
              </a:ext>
            </a:extLst>
          </p:cNvPr>
          <p:cNvSpPr>
            <a:spLocks noGrp="1"/>
          </p:cNvSpPr>
          <p:nvPr>
            <p:ph idx="1"/>
          </p:nvPr>
        </p:nvSpPr>
        <p:spPr>
          <a:xfrm>
            <a:off x="838200" y="1825625"/>
            <a:ext cx="10515600" cy="2289175"/>
          </a:xfrm>
        </p:spPr>
        <p:txBody>
          <a:bodyPr/>
          <a:lstStyle/>
          <a:p>
            <a:r>
              <a:rPr lang="en-US" dirty="0"/>
              <a:t>This principle states that each class is responsible for a single purpose. There should be a single reason to change or alter the class. Example, Vehicle class is managing Car and Truck but </a:t>
            </a:r>
            <a:r>
              <a:rPr lang="en-US" dirty="0" err="1"/>
              <a:t>CarClass</a:t>
            </a:r>
            <a:r>
              <a:rPr lang="en-US" dirty="0"/>
              <a:t> and </a:t>
            </a:r>
            <a:r>
              <a:rPr lang="en-US" dirty="0" err="1"/>
              <a:t>TruckClass</a:t>
            </a:r>
            <a:r>
              <a:rPr lang="en-US" dirty="0"/>
              <a:t> is responsible for car and truck instances respectively.</a:t>
            </a:r>
            <a:endParaRPr lang="en-IN" dirty="0"/>
          </a:p>
        </p:txBody>
      </p:sp>
    </p:spTree>
    <p:extLst>
      <p:ext uri="{BB962C8B-B14F-4D97-AF65-F5344CB8AC3E}">
        <p14:creationId xmlns:p14="http://schemas.microsoft.com/office/powerpoint/2010/main" val="276534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75D2-08FD-A48A-3A59-D5161918DA06}"/>
              </a:ext>
            </a:extLst>
          </p:cNvPr>
          <p:cNvSpPr>
            <a:spLocks noGrp="1"/>
          </p:cNvSpPr>
          <p:nvPr>
            <p:ph type="title"/>
          </p:nvPr>
        </p:nvSpPr>
        <p:spPr/>
        <p:txBody>
          <a:bodyPr/>
          <a:lstStyle/>
          <a:p>
            <a:r>
              <a:rPr lang="en-IN" dirty="0"/>
              <a:t>Open/ Closed Principle (OCP)</a:t>
            </a:r>
          </a:p>
        </p:txBody>
      </p:sp>
      <p:sp>
        <p:nvSpPr>
          <p:cNvPr id="3" name="Content Placeholder 2">
            <a:extLst>
              <a:ext uri="{FF2B5EF4-FFF2-40B4-BE49-F238E27FC236}">
                <a16:creationId xmlns:a16="http://schemas.microsoft.com/office/drawing/2014/main" id="{9D5B0E88-246A-4218-C6ED-40C6BA079D66}"/>
              </a:ext>
            </a:extLst>
          </p:cNvPr>
          <p:cNvSpPr>
            <a:spLocks noGrp="1"/>
          </p:cNvSpPr>
          <p:nvPr>
            <p:ph idx="1"/>
          </p:nvPr>
        </p:nvSpPr>
        <p:spPr/>
        <p:txBody>
          <a:bodyPr/>
          <a:lstStyle/>
          <a:p>
            <a:r>
              <a:rPr lang="en-US" dirty="0"/>
              <a:t>This principle states that software entities, including classes, modules or methods, should be open for extension and closed for modification. New functionality is added by extending the classes or entities; developed code is not modified, only bugs are fixed.</a:t>
            </a:r>
          </a:p>
          <a:p>
            <a:endParaRPr lang="en-IN" dirty="0"/>
          </a:p>
        </p:txBody>
      </p:sp>
    </p:spTree>
    <p:extLst>
      <p:ext uri="{BB962C8B-B14F-4D97-AF65-F5344CB8AC3E}">
        <p14:creationId xmlns:p14="http://schemas.microsoft.com/office/powerpoint/2010/main" val="142590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LID Principles in Swift — Liskov Substitution Principle | by Ruslan  Dzhafarov | Medium">
            <a:extLst>
              <a:ext uri="{FF2B5EF4-FFF2-40B4-BE49-F238E27FC236}">
                <a16:creationId xmlns:a16="http://schemas.microsoft.com/office/drawing/2014/main" id="{067E7CCB-2CF0-0A70-BF68-01264489C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497" y="2557236"/>
            <a:ext cx="7182383" cy="25652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456FDB-47A2-ED5B-E430-D10D77572D13}"/>
              </a:ext>
            </a:extLst>
          </p:cNvPr>
          <p:cNvSpPr>
            <a:spLocks noGrp="1"/>
          </p:cNvSpPr>
          <p:nvPr>
            <p:ph type="title"/>
          </p:nvPr>
        </p:nvSpPr>
        <p:spPr/>
        <p:txBody>
          <a:bodyPr/>
          <a:lstStyle/>
          <a:p>
            <a:r>
              <a:rPr lang="en-IN" dirty="0" err="1"/>
              <a:t>Liskov</a:t>
            </a:r>
            <a:r>
              <a:rPr lang="en-IN" dirty="0"/>
              <a:t> Substitution Principle (LSP)</a:t>
            </a:r>
          </a:p>
        </p:txBody>
      </p:sp>
      <p:sp>
        <p:nvSpPr>
          <p:cNvPr id="3" name="Content Placeholder 2">
            <a:extLst>
              <a:ext uri="{FF2B5EF4-FFF2-40B4-BE49-F238E27FC236}">
                <a16:creationId xmlns:a16="http://schemas.microsoft.com/office/drawing/2014/main" id="{3AA72D59-9F66-8A51-E948-1002F2513844}"/>
              </a:ext>
            </a:extLst>
          </p:cNvPr>
          <p:cNvSpPr>
            <a:spLocks noGrp="1"/>
          </p:cNvSpPr>
          <p:nvPr>
            <p:ph idx="1"/>
          </p:nvPr>
        </p:nvSpPr>
        <p:spPr>
          <a:xfrm>
            <a:off x="838200" y="1825625"/>
            <a:ext cx="4620208" cy="3679436"/>
          </a:xfrm>
        </p:spPr>
        <p:txBody>
          <a:bodyPr/>
          <a:lstStyle/>
          <a:p>
            <a:r>
              <a:rPr lang="en-US" dirty="0"/>
              <a:t>This principle states that if there is a pointer that points to base class, it should be able to access the object of derived class.</a:t>
            </a:r>
          </a:p>
          <a:p>
            <a:endParaRPr lang="en-IN" dirty="0"/>
          </a:p>
        </p:txBody>
      </p:sp>
    </p:spTree>
    <p:extLst>
      <p:ext uri="{BB962C8B-B14F-4D97-AF65-F5344CB8AC3E}">
        <p14:creationId xmlns:p14="http://schemas.microsoft.com/office/powerpoint/2010/main" val="364306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C7E5-51B9-7546-5B40-AB7EEF7244A2}"/>
              </a:ext>
            </a:extLst>
          </p:cNvPr>
          <p:cNvSpPr>
            <a:spLocks noGrp="1"/>
          </p:cNvSpPr>
          <p:nvPr>
            <p:ph type="title"/>
          </p:nvPr>
        </p:nvSpPr>
        <p:spPr/>
        <p:txBody>
          <a:bodyPr/>
          <a:lstStyle/>
          <a:p>
            <a:r>
              <a:rPr lang="en-IN" dirty="0"/>
              <a:t>Interface Segregation Principle (ISP)</a:t>
            </a:r>
          </a:p>
        </p:txBody>
      </p:sp>
      <p:sp>
        <p:nvSpPr>
          <p:cNvPr id="3" name="Content Placeholder 2">
            <a:extLst>
              <a:ext uri="{FF2B5EF4-FFF2-40B4-BE49-F238E27FC236}">
                <a16:creationId xmlns:a16="http://schemas.microsoft.com/office/drawing/2014/main" id="{F19FD17E-3004-2428-661B-6DE46E5DC2F7}"/>
              </a:ext>
            </a:extLst>
          </p:cNvPr>
          <p:cNvSpPr>
            <a:spLocks noGrp="1"/>
          </p:cNvSpPr>
          <p:nvPr>
            <p:ph idx="1"/>
          </p:nvPr>
        </p:nvSpPr>
        <p:spPr>
          <a:xfrm>
            <a:off x="838200" y="1825625"/>
            <a:ext cx="10515600" cy="2046579"/>
          </a:xfrm>
        </p:spPr>
        <p:txBody>
          <a:bodyPr>
            <a:normAutofit/>
          </a:bodyPr>
          <a:lstStyle/>
          <a:p>
            <a:r>
              <a:rPr lang="en-US" dirty="0"/>
              <a:t>This principle states that clients should not be forced to depend upon the interfaces they will not use. This leads to have multiple independent parts rather than having same interface with different functionalities.</a:t>
            </a:r>
            <a:endParaRPr lang="en-IN" dirty="0"/>
          </a:p>
        </p:txBody>
      </p:sp>
    </p:spTree>
    <p:extLst>
      <p:ext uri="{BB962C8B-B14F-4D97-AF65-F5344CB8AC3E}">
        <p14:creationId xmlns:p14="http://schemas.microsoft.com/office/powerpoint/2010/main" val="241645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6F30-C847-B549-B47A-FCB63575D250}"/>
              </a:ext>
            </a:extLst>
          </p:cNvPr>
          <p:cNvSpPr>
            <a:spLocks noGrp="1"/>
          </p:cNvSpPr>
          <p:nvPr>
            <p:ph type="title"/>
          </p:nvPr>
        </p:nvSpPr>
        <p:spPr/>
        <p:txBody>
          <a:bodyPr/>
          <a:lstStyle/>
          <a:p>
            <a:r>
              <a:rPr lang="en-IN" dirty="0"/>
              <a:t>Dependency Inversion Principle (DIP)</a:t>
            </a:r>
          </a:p>
        </p:txBody>
      </p:sp>
      <p:sp>
        <p:nvSpPr>
          <p:cNvPr id="3" name="Content Placeholder 2">
            <a:extLst>
              <a:ext uri="{FF2B5EF4-FFF2-40B4-BE49-F238E27FC236}">
                <a16:creationId xmlns:a16="http://schemas.microsoft.com/office/drawing/2014/main" id="{806E6CE9-CEC0-3D26-0A2A-2C2870F1ABF2}"/>
              </a:ext>
            </a:extLst>
          </p:cNvPr>
          <p:cNvSpPr>
            <a:spLocks noGrp="1"/>
          </p:cNvSpPr>
          <p:nvPr>
            <p:ph idx="1"/>
          </p:nvPr>
        </p:nvSpPr>
        <p:spPr>
          <a:xfrm>
            <a:off x="838200" y="1825625"/>
            <a:ext cx="10515600" cy="2662399"/>
          </a:xfrm>
        </p:spPr>
        <p:txBody>
          <a:bodyPr/>
          <a:lstStyle/>
          <a:p>
            <a:r>
              <a:rPr lang="en-US" dirty="0"/>
              <a:t>DIP states that high level modules should be independent from low level modules. Abstractions should not depend upon details. Details should depend upon abstractions. This leads to the development of loosely coupled classes.</a:t>
            </a:r>
            <a:endParaRPr lang="en-IN" dirty="0"/>
          </a:p>
        </p:txBody>
      </p:sp>
    </p:spTree>
    <p:extLst>
      <p:ext uri="{BB962C8B-B14F-4D97-AF65-F5344CB8AC3E}">
        <p14:creationId xmlns:p14="http://schemas.microsoft.com/office/powerpoint/2010/main" val="2925296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1493</Words>
  <Application>Microsoft Office PowerPoint</Application>
  <PresentationFormat>Widescreen</PresentationFormat>
  <Paragraphs>103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Design principle</vt:lpstr>
      <vt:lpstr>What is Design Principles?</vt:lpstr>
      <vt:lpstr>Solid Principles</vt:lpstr>
      <vt:lpstr>Other Principles</vt:lpstr>
      <vt:lpstr>Single Responsibility Principle (SRP)</vt:lpstr>
      <vt:lpstr>Open/ Closed Principle (OCP)</vt:lpstr>
      <vt:lpstr>Liskov Substitution Principle (LSP)</vt:lpstr>
      <vt:lpstr>Interface Segregation Principle (ISP)</vt:lpstr>
      <vt:lpstr>Dependency Inversion Principle (DIP)</vt:lpstr>
      <vt:lpstr>Don't Repeat Yourself (DRY)</vt:lpstr>
      <vt:lpstr>Keep it Simple, Stupid! (KISS)</vt:lpstr>
      <vt:lpstr>Design Pattern</vt:lpstr>
      <vt:lpstr>What is design pattern?</vt:lpstr>
      <vt:lpstr>Types of Design Pattern</vt:lpstr>
      <vt:lpstr>Singleton Pattern</vt:lpstr>
      <vt:lpstr>Factory Method Pattern</vt:lpstr>
      <vt:lpstr>Abstract Factory Pattern</vt:lpstr>
      <vt:lpstr>Builder Pattern</vt:lpstr>
      <vt:lpstr>Prototype Pattern</vt:lpstr>
      <vt:lpstr>Structural Design Patterns </vt:lpstr>
      <vt:lpstr>Adapter Pattern</vt:lpstr>
      <vt:lpstr>Bridge Pattern</vt:lpstr>
      <vt:lpstr>Composite Pattern:</vt:lpstr>
      <vt:lpstr>Decorator Pattern</vt:lpstr>
      <vt:lpstr>Facade Pattern</vt:lpstr>
      <vt:lpstr>Proxy Pattern</vt:lpstr>
      <vt:lpstr>Behavioral Design Patterns</vt:lpstr>
      <vt:lpstr>Observer Pattern</vt:lpstr>
      <vt:lpstr>Strategy Pattern:</vt:lpstr>
      <vt:lpstr>Command Pattern</vt:lpstr>
      <vt:lpstr>State Pattern</vt:lpstr>
      <vt:lpstr>Chain of Responsibility Pattern</vt:lpstr>
      <vt:lpstr>Iterator Pattern:</vt:lpstr>
      <vt:lpstr>Visitor Pattern</vt:lpstr>
      <vt:lpstr>Memento Pattern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dc:title>
  <dc:creator>Lotus Biswas</dc:creator>
  <cp:lastModifiedBy>Lotus Biswas</cp:lastModifiedBy>
  <cp:revision>6</cp:revision>
  <dcterms:created xsi:type="dcterms:W3CDTF">2024-01-20T12:58:49Z</dcterms:created>
  <dcterms:modified xsi:type="dcterms:W3CDTF">2024-01-21T18:40:11Z</dcterms:modified>
</cp:coreProperties>
</file>