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312" r:id="rId3"/>
    <p:sldId id="313" r:id="rId4"/>
    <p:sldId id="314" r:id="rId5"/>
    <p:sldId id="315" r:id="rId6"/>
    <p:sldId id="257" r:id="rId7"/>
    <p:sldId id="258" r:id="rId8"/>
    <p:sldId id="316" r:id="rId9"/>
    <p:sldId id="260" r:id="rId10"/>
    <p:sldId id="262" r:id="rId11"/>
    <p:sldId id="261" r:id="rId12"/>
    <p:sldId id="263" r:id="rId13"/>
    <p:sldId id="264" r:id="rId14"/>
    <p:sldId id="317" r:id="rId15"/>
    <p:sldId id="265" r:id="rId16"/>
    <p:sldId id="266" r:id="rId17"/>
    <p:sldId id="267" r:id="rId18"/>
    <p:sldId id="270" r:id="rId19"/>
    <p:sldId id="268" r:id="rId20"/>
    <p:sldId id="269" r:id="rId21"/>
    <p:sldId id="276" r:id="rId22"/>
    <p:sldId id="271" r:id="rId23"/>
    <p:sldId id="272" r:id="rId24"/>
    <p:sldId id="273" r:id="rId25"/>
    <p:sldId id="274" r:id="rId26"/>
    <p:sldId id="309" r:id="rId27"/>
    <p:sldId id="311" r:id="rId28"/>
    <p:sldId id="310" r:id="rId29"/>
    <p:sldId id="333" r:id="rId30"/>
    <p:sldId id="334" r:id="rId31"/>
    <p:sldId id="275" r:id="rId32"/>
    <p:sldId id="277" r:id="rId33"/>
    <p:sldId id="321" r:id="rId34"/>
    <p:sldId id="278" r:id="rId35"/>
    <p:sldId id="279" r:id="rId36"/>
    <p:sldId id="281" r:id="rId37"/>
    <p:sldId id="283" r:id="rId38"/>
    <p:sldId id="284" r:id="rId39"/>
    <p:sldId id="285" r:id="rId40"/>
    <p:sldId id="286" r:id="rId41"/>
    <p:sldId id="280" r:id="rId42"/>
    <p:sldId id="339" r:id="rId43"/>
    <p:sldId id="340" r:id="rId44"/>
    <p:sldId id="341" r:id="rId45"/>
    <p:sldId id="342" r:id="rId46"/>
    <p:sldId id="343" r:id="rId47"/>
    <p:sldId id="344" r:id="rId48"/>
    <p:sldId id="282" r:id="rId49"/>
    <p:sldId id="347" r:id="rId50"/>
    <p:sldId id="335" r:id="rId51"/>
    <p:sldId id="348" r:id="rId52"/>
    <p:sldId id="336" r:id="rId53"/>
    <p:sldId id="322" r:id="rId54"/>
    <p:sldId id="323" r:id="rId55"/>
    <p:sldId id="324" r:id="rId56"/>
    <p:sldId id="325" r:id="rId57"/>
    <p:sldId id="326" r:id="rId58"/>
    <p:sldId id="327" r:id="rId59"/>
    <p:sldId id="328" r:id="rId60"/>
    <p:sldId id="329" r:id="rId61"/>
    <p:sldId id="330" r:id="rId62"/>
    <p:sldId id="331" r:id="rId63"/>
    <p:sldId id="349" r:id="rId64"/>
    <p:sldId id="287" r:id="rId65"/>
    <p:sldId id="288" r:id="rId66"/>
    <p:sldId id="320" r:id="rId67"/>
    <p:sldId id="308" r:id="rId68"/>
    <p:sldId id="289" r:id="rId69"/>
    <p:sldId id="291" r:id="rId70"/>
    <p:sldId id="290" r:id="rId71"/>
    <p:sldId id="338" r:id="rId72"/>
    <p:sldId id="337" r:id="rId73"/>
    <p:sldId id="346" r:id="rId74"/>
    <p:sldId id="292" r:id="rId75"/>
    <p:sldId id="297" r:id="rId76"/>
    <p:sldId id="293" r:id="rId77"/>
    <p:sldId id="294" r:id="rId78"/>
    <p:sldId id="318" r:id="rId79"/>
    <p:sldId id="319" r:id="rId80"/>
    <p:sldId id="295" r:id="rId81"/>
    <p:sldId id="296" r:id="rId82"/>
    <p:sldId id="298" r:id="rId83"/>
    <p:sldId id="299" r:id="rId84"/>
    <p:sldId id="300" r:id="rId85"/>
    <p:sldId id="301" r:id="rId86"/>
    <p:sldId id="302" r:id="rId87"/>
    <p:sldId id="303" r:id="rId88"/>
    <p:sldId id="304" r:id="rId89"/>
    <p:sldId id="306" r:id="rId90"/>
    <p:sldId id="30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2BBA4-9227-46B2-87CC-419EEB16AE32}" v="120" dt="2024-01-19T05:07:32.5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53" d="100"/>
          <a:sy n="53" d="100"/>
        </p:scale>
        <p:origin x="86" y="600"/>
      </p:cViewPr>
      <p:guideLst/>
    </p:cSldViewPr>
  </p:slideViewPr>
  <p:outlineViewPr>
    <p:cViewPr>
      <p:scale>
        <a:sx n="33" d="100"/>
        <a:sy n="33" d="100"/>
      </p:scale>
      <p:origin x="0" y="-2851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28EF27-8C27-40F1-A944-C27BB9C767B6}" type="datetimeFigureOut">
              <a:rPr lang="en-IN" smtClean="0"/>
              <a:t>29-01-2024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7ACC7-832E-4FAC-B662-6D435679C314}" type="slidenum">
              <a:rPr lang="en-IN" smtClean="0"/>
              <a:t>‹#›</a:t>
            </a:fld>
            <a:endParaRPr lang="en-IN"/>
          </a:p>
        </p:txBody>
      </p:sp>
    </p:spTree>
    <p:extLst>
      <p:ext uri="{BB962C8B-B14F-4D97-AF65-F5344CB8AC3E}">
        <p14:creationId xmlns:p14="http://schemas.microsoft.com/office/powerpoint/2010/main" val="526489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67ACC7-832E-4FAC-B662-6D435679C314}" type="slidenum">
              <a:rPr lang="en-IN" smtClean="0"/>
              <a:t>51</a:t>
            </a:fld>
            <a:endParaRPr lang="en-IN"/>
          </a:p>
        </p:txBody>
      </p:sp>
    </p:spTree>
    <p:extLst>
      <p:ext uri="{BB962C8B-B14F-4D97-AF65-F5344CB8AC3E}">
        <p14:creationId xmlns:p14="http://schemas.microsoft.com/office/powerpoint/2010/main" val="1487196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67ACC7-832E-4FAC-B662-6D435679C314}" type="slidenum">
              <a:rPr lang="en-IN" smtClean="0"/>
              <a:t>66</a:t>
            </a:fld>
            <a:endParaRPr lang="en-IN"/>
          </a:p>
        </p:txBody>
      </p:sp>
    </p:spTree>
    <p:extLst>
      <p:ext uri="{BB962C8B-B14F-4D97-AF65-F5344CB8AC3E}">
        <p14:creationId xmlns:p14="http://schemas.microsoft.com/office/powerpoint/2010/main" val="234307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C6C2-BA2B-0CEE-6D19-0264FF30BC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E6B4D9-427F-73A5-DA3C-AC895AF163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4F2C26-9F1B-F4B0-9050-829AB839F694}"/>
              </a:ext>
            </a:extLst>
          </p:cNvPr>
          <p:cNvSpPr>
            <a:spLocks noGrp="1"/>
          </p:cNvSpPr>
          <p:nvPr>
            <p:ph type="dt" sz="half" idx="10"/>
          </p:nvPr>
        </p:nvSpPr>
        <p:spPr/>
        <p:txBody>
          <a:bodyPr/>
          <a:lstStyle/>
          <a:p>
            <a:fld id="{B289758E-6208-489D-8AAB-D4C4A67BF4EA}" type="datetimeFigureOut">
              <a:rPr lang="en-IN" smtClean="0"/>
              <a:t>29-01-2024</a:t>
            </a:fld>
            <a:endParaRPr lang="en-IN"/>
          </a:p>
        </p:txBody>
      </p:sp>
      <p:sp>
        <p:nvSpPr>
          <p:cNvPr id="5" name="Footer Placeholder 4">
            <a:extLst>
              <a:ext uri="{FF2B5EF4-FFF2-40B4-BE49-F238E27FC236}">
                <a16:creationId xmlns:a16="http://schemas.microsoft.com/office/drawing/2014/main" id="{D6A69DD6-8E63-FFAF-A86D-48E34918AD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F74260-406C-07FB-C5CF-EA7547D0C51C}"/>
              </a:ext>
            </a:extLst>
          </p:cNvPr>
          <p:cNvSpPr>
            <a:spLocks noGrp="1"/>
          </p:cNvSpPr>
          <p:nvPr>
            <p:ph type="sldNum" sz="quarter" idx="12"/>
          </p:nvPr>
        </p:nvSpPr>
        <p:spPr/>
        <p:txBody>
          <a:bodyPr/>
          <a:lstStyle/>
          <a:p>
            <a:fld id="{5935EC45-D7B4-452A-8F9D-DF71F2DE60A2}" type="slidenum">
              <a:rPr lang="en-IN" smtClean="0"/>
              <a:t>‹#›</a:t>
            </a:fld>
            <a:endParaRPr lang="en-IN"/>
          </a:p>
        </p:txBody>
      </p:sp>
    </p:spTree>
    <p:extLst>
      <p:ext uri="{BB962C8B-B14F-4D97-AF65-F5344CB8AC3E}">
        <p14:creationId xmlns:p14="http://schemas.microsoft.com/office/powerpoint/2010/main" val="523840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6A71-DAF7-875A-3AA3-A20D8E4FC6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E37A66-DD01-09FD-31CB-6BBB29A355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F92776-FD4B-49F0-FC34-3468A6EDBFC7}"/>
              </a:ext>
            </a:extLst>
          </p:cNvPr>
          <p:cNvSpPr>
            <a:spLocks noGrp="1"/>
          </p:cNvSpPr>
          <p:nvPr>
            <p:ph type="dt" sz="half" idx="10"/>
          </p:nvPr>
        </p:nvSpPr>
        <p:spPr/>
        <p:txBody>
          <a:bodyPr/>
          <a:lstStyle/>
          <a:p>
            <a:fld id="{B289758E-6208-489D-8AAB-D4C4A67BF4EA}" type="datetimeFigureOut">
              <a:rPr lang="en-IN" smtClean="0"/>
              <a:t>29-01-2024</a:t>
            </a:fld>
            <a:endParaRPr lang="en-IN"/>
          </a:p>
        </p:txBody>
      </p:sp>
      <p:sp>
        <p:nvSpPr>
          <p:cNvPr id="5" name="Footer Placeholder 4">
            <a:extLst>
              <a:ext uri="{FF2B5EF4-FFF2-40B4-BE49-F238E27FC236}">
                <a16:creationId xmlns:a16="http://schemas.microsoft.com/office/drawing/2014/main" id="{A071AA2A-254B-3B5D-DBBD-09EC7C31AF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7E4B93-303D-0BEB-CD72-CE81F1053BFD}"/>
              </a:ext>
            </a:extLst>
          </p:cNvPr>
          <p:cNvSpPr>
            <a:spLocks noGrp="1"/>
          </p:cNvSpPr>
          <p:nvPr>
            <p:ph type="sldNum" sz="quarter" idx="12"/>
          </p:nvPr>
        </p:nvSpPr>
        <p:spPr/>
        <p:txBody>
          <a:bodyPr/>
          <a:lstStyle/>
          <a:p>
            <a:fld id="{5935EC45-D7B4-452A-8F9D-DF71F2DE60A2}" type="slidenum">
              <a:rPr lang="en-IN" smtClean="0"/>
              <a:t>‹#›</a:t>
            </a:fld>
            <a:endParaRPr lang="en-IN"/>
          </a:p>
        </p:txBody>
      </p:sp>
    </p:spTree>
    <p:extLst>
      <p:ext uri="{BB962C8B-B14F-4D97-AF65-F5344CB8AC3E}">
        <p14:creationId xmlns:p14="http://schemas.microsoft.com/office/powerpoint/2010/main" val="121081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B4F77-8089-7C23-B778-EC60952E81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EC7D6D-0F7B-F9DC-A315-F6E5A9D2FB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118FF0-8A03-5DCF-09B2-A4DA3C1C568F}"/>
              </a:ext>
            </a:extLst>
          </p:cNvPr>
          <p:cNvSpPr>
            <a:spLocks noGrp="1"/>
          </p:cNvSpPr>
          <p:nvPr>
            <p:ph type="dt" sz="half" idx="10"/>
          </p:nvPr>
        </p:nvSpPr>
        <p:spPr/>
        <p:txBody>
          <a:bodyPr/>
          <a:lstStyle/>
          <a:p>
            <a:fld id="{B289758E-6208-489D-8AAB-D4C4A67BF4EA}" type="datetimeFigureOut">
              <a:rPr lang="en-IN" smtClean="0"/>
              <a:t>29-01-2024</a:t>
            </a:fld>
            <a:endParaRPr lang="en-IN"/>
          </a:p>
        </p:txBody>
      </p:sp>
      <p:sp>
        <p:nvSpPr>
          <p:cNvPr id="5" name="Footer Placeholder 4">
            <a:extLst>
              <a:ext uri="{FF2B5EF4-FFF2-40B4-BE49-F238E27FC236}">
                <a16:creationId xmlns:a16="http://schemas.microsoft.com/office/drawing/2014/main" id="{69F909E1-4667-8B1C-3466-B74F9238F0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4F9D44-74BF-FA78-1AB1-5C7202254863}"/>
              </a:ext>
            </a:extLst>
          </p:cNvPr>
          <p:cNvSpPr>
            <a:spLocks noGrp="1"/>
          </p:cNvSpPr>
          <p:nvPr>
            <p:ph type="sldNum" sz="quarter" idx="12"/>
          </p:nvPr>
        </p:nvSpPr>
        <p:spPr/>
        <p:txBody>
          <a:bodyPr/>
          <a:lstStyle/>
          <a:p>
            <a:fld id="{5935EC45-D7B4-452A-8F9D-DF71F2DE60A2}" type="slidenum">
              <a:rPr lang="en-IN" smtClean="0"/>
              <a:t>‹#›</a:t>
            </a:fld>
            <a:endParaRPr lang="en-IN"/>
          </a:p>
        </p:txBody>
      </p:sp>
    </p:spTree>
    <p:extLst>
      <p:ext uri="{BB962C8B-B14F-4D97-AF65-F5344CB8AC3E}">
        <p14:creationId xmlns:p14="http://schemas.microsoft.com/office/powerpoint/2010/main" val="229368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3E2B-7760-8E88-C5D7-CED414F137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3C1971-4843-D6A4-A661-657A883EF1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A83007-47D7-F413-36CB-3B9BAFB825A2}"/>
              </a:ext>
            </a:extLst>
          </p:cNvPr>
          <p:cNvSpPr>
            <a:spLocks noGrp="1"/>
          </p:cNvSpPr>
          <p:nvPr>
            <p:ph type="dt" sz="half" idx="10"/>
          </p:nvPr>
        </p:nvSpPr>
        <p:spPr/>
        <p:txBody>
          <a:bodyPr/>
          <a:lstStyle/>
          <a:p>
            <a:fld id="{B289758E-6208-489D-8AAB-D4C4A67BF4EA}" type="datetimeFigureOut">
              <a:rPr lang="en-IN" smtClean="0"/>
              <a:t>29-01-2024</a:t>
            </a:fld>
            <a:endParaRPr lang="en-IN"/>
          </a:p>
        </p:txBody>
      </p:sp>
      <p:sp>
        <p:nvSpPr>
          <p:cNvPr id="5" name="Footer Placeholder 4">
            <a:extLst>
              <a:ext uri="{FF2B5EF4-FFF2-40B4-BE49-F238E27FC236}">
                <a16:creationId xmlns:a16="http://schemas.microsoft.com/office/drawing/2014/main" id="{936104C5-4E53-D21F-3DF4-D0F1E4E47E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924EE5-BB41-5EDB-00C4-8710D819C7F2}"/>
              </a:ext>
            </a:extLst>
          </p:cNvPr>
          <p:cNvSpPr>
            <a:spLocks noGrp="1"/>
          </p:cNvSpPr>
          <p:nvPr>
            <p:ph type="sldNum" sz="quarter" idx="12"/>
          </p:nvPr>
        </p:nvSpPr>
        <p:spPr/>
        <p:txBody>
          <a:bodyPr/>
          <a:lstStyle/>
          <a:p>
            <a:fld id="{5935EC45-D7B4-452A-8F9D-DF71F2DE60A2}" type="slidenum">
              <a:rPr lang="en-IN" smtClean="0"/>
              <a:t>‹#›</a:t>
            </a:fld>
            <a:endParaRPr lang="en-IN"/>
          </a:p>
        </p:txBody>
      </p:sp>
    </p:spTree>
    <p:extLst>
      <p:ext uri="{BB962C8B-B14F-4D97-AF65-F5344CB8AC3E}">
        <p14:creationId xmlns:p14="http://schemas.microsoft.com/office/powerpoint/2010/main" val="131025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C112A-A104-8DB1-B70B-CED0C1E7BF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11F0D0-EDB5-824B-5A13-BFE662DE8F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B6B5A4-DF67-F2A7-CEB6-67DE1C4B8041}"/>
              </a:ext>
            </a:extLst>
          </p:cNvPr>
          <p:cNvSpPr>
            <a:spLocks noGrp="1"/>
          </p:cNvSpPr>
          <p:nvPr>
            <p:ph type="dt" sz="half" idx="10"/>
          </p:nvPr>
        </p:nvSpPr>
        <p:spPr/>
        <p:txBody>
          <a:bodyPr/>
          <a:lstStyle/>
          <a:p>
            <a:fld id="{B289758E-6208-489D-8AAB-D4C4A67BF4EA}" type="datetimeFigureOut">
              <a:rPr lang="en-IN" smtClean="0"/>
              <a:t>29-01-2024</a:t>
            </a:fld>
            <a:endParaRPr lang="en-IN"/>
          </a:p>
        </p:txBody>
      </p:sp>
      <p:sp>
        <p:nvSpPr>
          <p:cNvPr id="5" name="Footer Placeholder 4">
            <a:extLst>
              <a:ext uri="{FF2B5EF4-FFF2-40B4-BE49-F238E27FC236}">
                <a16:creationId xmlns:a16="http://schemas.microsoft.com/office/drawing/2014/main" id="{9F67A6D5-1375-61FA-EA49-D88702152A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6C83F7-1C0A-FDC0-F1A7-4D9F4792899D}"/>
              </a:ext>
            </a:extLst>
          </p:cNvPr>
          <p:cNvSpPr>
            <a:spLocks noGrp="1"/>
          </p:cNvSpPr>
          <p:nvPr>
            <p:ph type="sldNum" sz="quarter" idx="12"/>
          </p:nvPr>
        </p:nvSpPr>
        <p:spPr/>
        <p:txBody>
          <a:bodyPr/>
          <a:lstStyle/>
          <a:p>
            <a:fld id="{5935EC45-D7B4-452A-8F9D-DF71F2DE60A2}" type="slidenum">
              <a:rPr lang="en-IN" smtClean="0"/>
              <a:t>‹#›</a:t>
            </a:fld>
            <a:endParaRPr lang="en-IN"/>
          </a:p>
        </p:txBody>
      </p:sp>
    </p:spTree>
    <p:extLst>
      <p:ext uri="{BB962C8B-B14F-4D97-AF65-F5344CB8AC3E}">
        <p14:creationId xmlns:p14="http://schemas.microsoft.com/office/powerpoint/2010/main" val="2413417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E0790-175A-79C9-112A-DD4FF2B38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606658-C9FE-CCEE-9B2C-07475C27E5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797115-A08F-ED77-C3CF-437CC30852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3C2D16-DFA6-3D9B-1B14-7AC35816B846}"/>
              </a:ext>
            </a:extLst>
          </p:cNvPr>
          <p:cNvSpPr>
            <a:spLocks noGrp="1"/>
          </p:cNvSpPr>
          <p:nvPr>
            <p:ph type="dt" sz="half" idx="10"/>
          </p:nvPr>
        </p:nvSpPr>
        <p:spPr/>
        <p:txBody>
          <a:bodyPr/>
          <a:lstStyle/>
          <a:p>
            <a:fld id="{B289758E-6208-489D-8AAB-D4C4A67BF4EA}" type="datetimeFigureOut">
              <a:rPr lang="en-IN" smtClean="0"/>
              <a:t>29-01-2024</a:t>
            </a:fld>
            <a:endParaRPr lang="en-IN"/>
          </a:p>
        </p:txBody>
      </p:sp>
      <p:sp>
        <p:nvSpPr>
          <p:cNvPr id="6" name="Footer Placeholder 5">
            <a:extLst>
              <a:ext uri="{FF2B5EF4-FFF2-40B4-BE49-F238E27FC236}">
                <a16:creationId xmlns:a16="http://schemas.microsoft.com/office/drawing/2014/main" id="{EF116AA9-DEC9-BAB4-8771-007BA57781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C30B48-A3C0-4952-18AC-C3807615F381}"/>
              </a:ext>
            </a:extLst>
          </p:cNvPr>
          <p:cNvSpPr>
            <a:spLocks noGrp="1"/>
          </p:cNvSpPr>
          <p:nvPr>
            <p:ph type="sldNum" sz="quarter" idx="12"/>
          </p:nvPr>
        </p:nvSpPr>
        <p:spPr/>
        <p:txBody>
          <a:bodyPr/>
          <a:lstStyle/>
          <a:p>
            <a:fld id="{5935EC45-D7B4-452A-8F9D-DF71F2DE60A2}" type="slidenum">
              <a:rPr lang="en-IN" smtClean="0"/>
              <a:t>‹#›</a:t>
            </a:fld>
            <a:endParaRPr lang="en-IN"/>
          </a:p>
        </p:txBody>
      </p:sp>
    </p:spTree>
    <p:extLst>
      <p:ext uri="{BB962C8B-B14F-4D97-AF65-F5344CB8AC3E}">
        <p14:creationId xmlns:p14="http://schemas.microsoft.com/office/powerpoint/2010/main" val="3990040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1D118-143C-58D6-657A-D77B6E835F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0F6A45-764D-D3C2-224D-D8EC0C5B1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5A96FB-EE15-8C94-6295-BF3A1CEB60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9DDC80-0101-DB4E-BB7A-117CD5B242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E5670C-A92F-C16D-EF46-A211F2D42A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BDBE21-E216-203F-AEDB-F288C3831AAB}"/>
              </a:ext>
            </a:extLst>
          </p:cNvPr>
          <p:cNvSpPr>
            <a:spLocks noGrp="1"/>
          </p:cNvSpPr>
          <p:nvPr>
            <p:ph type="dt" sz="half" idx="10"/>
          </p:nvPr>
        </p:nvSpPr>
        <p:spPr/>
        <p:txBody>
          <a:bodyPr/>
          <a:lstStyle/>
          <a:p>
            <a:fld id="{B289758E-6208-489D-8AAB-D4C4A67BF4EA}" type="datetimeFigureOut">
              <a:rPr lang="en-IN" smtClean="0"/>
              <a:t>29-01-2024</a:t>
            </a:fld>
            <a:endParaRPr lang="en-IN"/>
          </a:p>
        </p:txBody>
      </p:sp>
      <p:sp>
        <p:nvSpPr>
          <p:cNvPr id="8" name="Footer Placeholder 7">
            <a:extLst>
              <a:ext uri="{FF2B5EF4-FFF2-40B4-BE49-F238E27FC236}">
                <a16:creationId xmlns:a16="http://schemas.microsoft.com/office/drawing/2014/main" id="{CFC36A8E-795D-228B-920A-A3454FACFC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4657F4-7DDC-94F4-BF75-E1C18CF35246}"/>
              </a:ext>
            </a:extLst>
          </p:cNvPr>
          <p:cNvSpPr>
            <a:spLocks noGrp="1"/>
          </p:cNvSpPr>
          <p:nvPr>
            <p:ph type="sldNum" sz="quarter" idx="12"/>
          </p:nvPr>
        </p:nvSpPr>
        <p:spPr/>
        <p:txBody>
          <a:bodyPr/>
          <a:lstStyle/>
          <a:p>
            <a:fld id="{5935EC45-D7B4-452A-8F9D-DF71F2DE60A2}" type="slidenum">
              <a:rPr lang="en-IN" smtClean="0"/>
              <a:t>‹#›</a:t>
            </a:fld>
            <a:endParaRPr lang="en-IN"/>
          </a:p>
        </p:txBody>
      </p:sp>
    </p:spTree>
    <p:extLst>
      <p:ext uri="{BB962C8B-B14F-4D97-AF65-F5344CB8AC3E}">
        <p14:creationId xmlns:p14="http://schemas.microsoft.com/office/powerpoint/2010/main" val="76452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8DF60-FD29-291A-3EDA-3CCABD7DDD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3CB97C-D31E-C9C9-633E-3B4ED099FCE1}"/>
              </a:ext>
            </a:extLst>
          </p:cNvPr>
          <p:cNvSpPr>
            <a:spLocks noGrp="1"/>
          </p:cNvSpPr>
          <p:nvPr>
            <p:ph type="dt" sz="half" idx="10"/>
          </p:nvPr>
        </p:nvSpPr>
        <p:spPr/>
        <p:txBody>
          <a:bodyPr/>
          <a:lstStyle/>
          <a:p>
            <a:fld id="{B289758E-6208-489D-8AAB-D4C4A67BF4EA}" type="datetimeFigureOut">
              <a:rPr lang="en-IN" smtClean="0"/>
              <a:t>29-01-2024</a:t>
            </a:fld>
            <a:endParaRPr lang="en-IN"/>
          </a:p>
        </p:txBody>
      </p:sp>
      <p:sp>
        <p:nvSpPr>
          <p:cNvPr id="4" name="Footer Placeholder 3">
            <a:extLst>
              <a:ext uri="{FF2B5EF4-FFF2-40B4-BE49-F238E27FC236}">
                <a16:creationId xmlns:a16="http://schemas.microsoft.com/office/drawing/2014/main" id="{488D7AAE-1417-0DD8-16AA-7387D47EED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2CF455-1BC3-7CA5-A500-028D4656DE6A}"/>
              </a:ext>
            </a:extLst>
          </p:cNvPr>
          <p:cNvSpPr>
            <a:spLocks noGrp="1"/>
          </p:cNvSpPr>
          <p:nvPr>
            <p:ph type="sldNum" sz="quarter" idx="12"/>
          </p:nvPr>
        </p:nvSpPr>
        <p:spPr/>
        <p:txBody>
          <a:bodyPr/>
          <a:lstStyle/>
          <a:p>
            <a:fld id="{5935EC45-D7B4-452A-8F9D-DF71F2DE60A2}" type="slidenum">
              <a:rPr lang="en-IN" smtClean="0"/>
              <a:t>‹#›</a:t>
            </a:fld>
            <a:endParaRPr lang="en-IN"/>
          </a:p>
        </p:txBody>
      </p:sp>
    </p:spTree>
    <p:extLst>
      <p:ext uri="{BB962C8B-B14F-4D97-AF65-F5344CB8AC3E}">
        <p14:creationId xmlns:p14="http://schemas.microsoft.com/office/powerpoint/2010/main" val="1191390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EAA905-F073-3B1E-DB4A-F8134B792644}"/>
              </a:ext>
            </a:extLst>
          </p:cNvPr>
          <p:cNvSpPr>
            <a:spLocks noGrp="1"/>
          </p:cNvSpPr>
          <p:nvPr>
            <p:ph type="dt" sz="half" idx="10"/>
          </p:nvPr>
        </p:nvSpPr>
        <p:spPr/>
        <p:txBody>
          <a:bodyPr/>
          <a:lstStyle/>
          <a:p>
            <a:fld id="{B289758E-6208-489D-8AAB-D4C4A67BF4EA}" type="datetimeFigureOut">
              <a:rPr lang="en-IN" smtClean="0"/>
              <a:t>29-01-2024</a:t>
            </a:fld>
            <a:endParaRPr lang="en-IN"/>
          </a:p>
        </p:txBody>
      </p:sp>
      <p:sp>
        <p:nvSpPr>
          <p:cNvPr id="3" name="Footer Placeholder 2">
            <a:extLst>
              <a:ext uri="{FF2B5EF4-FFF2-40B4-BE49-F238E27FC236}">
                <a16:creationId xmlns:a16="http://schemas.microsoft.com/office/drawing/2014/main" id="{9C30B55B-4CF1-76D3-1E52-8EA829AA15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CAD4102-42FB-EAD7-4C8E-82DE82B841A3}"/>
              </a:ext>
            </a:extLst>
          </p:cNvPr>
          <p:cNvSpPr>
            <a:spLocks noGrp="1"/>
          </p:cNvSpPr>
          <p:nvPr>
            <p:ph type="sldNum" sz="quarter" idx="12"/>
          </p:nvPr>
        </p:nvSpPr>
        <p:spPr/>
        <p:txBody>
          <a:bodyPr/>
          <a:lstStyle/>
          <a:p>
            <a:fld id="{5935EC45-D7B4-452A-8F9D-DF71F2DE60A2}" type="slidenum">
              <a:rPr lang="en-IN" smtClean="0"/>
              <a:t>‹#›</a:t>
            </a:fld>
            <a:endParaRPr lang="en-IN"/>
          </a:p>
        </p:txBody>
      </p:sp>
    </p:spTree>
    <p:extLst>
      <p:ext uri="{BB962C8B-B14F-4D97-AF65-F5344CB8AC3E}">
        <p14:creationId xmlns:p14="http://schemas.microsoft.com/office/powerpoint/2010/main" val="429047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E891-1688-8C38-EAAA-98CBB70F2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DEA584-6189-DECA-F78B-E652CF08F5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86DCA3-3B87-332D-6A15-A0B6D196F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CFF87A-70D3-ABAC-377A-A58564B064EB}"/>
              </a:ext>
            </a:extLst>
          </p:cNvPr>
          <p:cNvSpPr>
            <a:spLocks noGrp="1"/>
          </p:cNvSpPr>
          <p:nvPr>
            <p:ph type="dt" sz="half" idx="10"/>
          </p:nvPr>
        </p:nvSpPr>
        <p:spPr/>
        <p:txBody>
          <a:bodyPr/>
          <a:lstStyle/>
          <a:p>
            <a:fld id="{B289758E-6208-489D-8AAB-D4C4A67BF4EA}" type="datetimeFigureOut">
              <a:rPr lang="en-IN" smtClean="0"/>
              <a:t>29-01-2024</a:t>
            </a:fld>
            <a:endParaRPr lang="en-IN"/>
          </a:p>
        </p:txBody>
      </p:sp>
      <p:sp>
        <p:nvSpPr>
          <p:cNvPr id="6" name="Footer Placeholder 5">
            <a:extLst>
              <a:ext uri="{FF2B5EF4-FFF2-40B4-BE49-F238E27FC236}">
                <a16:creationId xmlns:a16="http://schemas.microsoft.com/office/drawing/2014/main" id="{0D3B1432-EEDD-8244-00C4-927C2085DA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597AB6-DF64-DDAE-6C1B-2CFABAF71F43}"/>
              </a:ext>
            </a:extLst>
          </p:cNvPr>
          <p:cNvSpPr>
            <a:spLocks noGrp="1"/>
          </p:cNvSpPr>
          <p:nvPr>
            <p:ph type="sldNum" sz="quarter" idx="12"/>
          </p:nvPr>
        </p:nvSpPr>
        <p:spPr/>
        <p:txBody>
          <a:bodyPr/>
          <a:lstStyle/>
          <a:p>
            <a:fld id="{5935EC45-D7B4-452A-8F9D-DF71F2DE60A2}" type="slidenum">
              <a:rPr lang="en-IN" smtClean="0"/>
              <a:t>‹#›</a:t>
            </a:fld>
            <a:endParaRPr lang="en-IN"/>
          </a:p>
        </p:txBody>
      </p:sp>
    </p:spTree>
    <p:extLst>
      <p:ext uri="{BB962C8B-B14F-4D97-AF65-F5344CB8AC3E}">
        <p14:creationId xmlns:p14="http://schemas.microsoft.com/office/powerpoint/2010/main" val="1123249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AD3AB-0019-BDED-4896-7BB2A911C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9E3ABB-9816-EB63-1037-372A4273C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3F1A53-496E-BBBD-55D1-2516FC4A6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804EF9-5199-6F22-A3B8-CC6810814373}"/>
              </a:ext>
            </a:extLst>
          </p:cNvPr>
          <p:cNvSpPr>
            <a:spLocks noGrp="1"/>
          </p:cNvSpPr>
          <p:nvPr>
            <p:ph type="dt" sz="half" idx="10"/>
          </p:nvPr>
        </p:nvSpPr>
        <p:spPr/>
        <p:txBody>
          <a:bodyPr/>
          <a:lstStyle/>
          <a:p>
            <a:fld id="{B289758E-6208-489D-8AAB-D4C4A67BF4EA}" type="datetimeFigureOut">
              <a:rPr lang="en-IN" smtClean="0"/>
              <a:t>29-01-2024</a:t>
            </a:fld>
            <a:endParaRPr lang="en-IN"/>
          </a:p>
        </p:txBody>
      </p:sp>
      <p:sp>
        <p:nvSpPr>
          <p:cNvPr id="6" name="Footer Placeholder 5">
            <a:extLst>
              <a:ext uri="{FF2B5EF4-FFF2-40B4-BE49-F238E27FC236}">
                <a16:creationId xmlns:a16="http://schemas.microsoft.com/office/drawing/2014/main" id="{F8944D48-555D-3EDA-298A-A86936BADE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C99D18-8901-82C1-F6E3-C60CE4572800}"/>
              </a:ext>
            </a:extLst>
          </p:cNvPr>
          <p:cNvSpPr>
            <a:spLocks noGrp="1"/>
          </p:cNvSpPr>
          <p:nvPr>
            <p:ph type="sldNum" sz="quarter" idx="12"/>
          </p:nvPr>
        </p:nvSpPr>
        <p:spPr/>
        <p:txBody>
          <a:bodyPr/>
          <a:lstStyle/>
          <a:p>
            <a:fld id="{5935EC45-D7B4-452A-8F9D-DF71F2DE60A2}" type="slidenum">
              <a:rPr lang="en-IN" smtClean="0"/>
              <a:t>‹#›</a:t>
            </a:fld>
            <a:endParaRPr lang="en-IN"/>
          </a:p>
        </p:txBody>
      </p:sp>
    </p:spTree>
    <p:extLst>
      <p:ext uri="{BB962C8B-B14F-4D97-AF65-F5344CB8AC3E}">
        <p14:creationId xmlns:p14="http://schemas.microsoft.com/office/powerpoint/2010/main" val="4080105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FE0932-3399-42AC-7E79-8E080ABAD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361A7B-F541-39D2-A0DF-80957C46D7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3FEEDC-D36A-E720-7613-4E886BF25F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9758E-6208-489D-8AAB-D4C4A67BF4EA}" type="datetimeFigureOut">
              <a:rPr lang="en-IN" smtClean="0"/>
              <a:t>29-01-2024</a:t>
            </a:fld>
            <a:endParaRPr lang="en-IN"/>
          </a:p>
        </p:txBody>
      </p:sp>
      <p:sp>
        <p:nvSpPr>
          <p:cNvPr id="5" name="Footer Placeholder 4">
            <a:extLst>
              <a:ext uri="{FF2B5EF4-FFF2-40B4-BE49-F238E27FC236}">
                <a16:creationId xmlns:a16="http://schemas.microsoft.com/office/drawing/2014/main" id="{DE3AECFA-2541-6E87-D834-4C0FB8C1C5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32B3A7-6D95-FC31-35B1-0773B69F0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5EC45-D7B4-452A-8F9D-DF71F2DE60A2}" type="slidenum">
              <a:rPr lang="en-IN" smtClean="0"/>
              <a:t>‹#›</a:t>
            </a:fld>
            <a:endParaRPr lang="en-IN"/>
          </a:p>
        </p:txBody>
      </p:sp>
    </p:spTree>
    <p:extLst>
      <p:ext uri="{BB962C8B-B14F-4D97-AF65-F5344CB8AC3E}">
        <p14:creationId xmlns:p14="http://schemas.microsoft.com/office/powerpoint/2010/main" val="175267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dotnet/roslyn/wiki/Roslyn%20Overview"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64F72-D3B0-4CC8-EAE0-B38A30A1E9DC}"/>
              </a:ext>
            </a:extLst>
          </p:cNvPr>
          <p:cNvSpPr>
            <a:spLocks noGrp="1"/>
          </p:cNvSpPr>
          <p:nvPr>
            <p:ph type="ctrTitle"/>
          </p:nvPr>
        </p:nvSpPr>
        <p:spPr/>
        <p:txBody>
          <a:bodyPr/>
          <a:lstStyle/>
          <a:p>
            <a:r>
              <a:rPr lang="en-US" dirty="0"/>
              <a:t>.NET LEARNINGS</a:t>
            </a:r>
            <a:endParaRPr lang="en-IN" dirty="0"/>
          </a:p>
        </p:txBody>
      </p:sp>
      <p:sp>
        <p:nvSpPr>
          <p:cNvPr id="3" name="Subtitle 2">
            <a:extLst>
              <a:ext uri="{FF2B5EF4-FFF2-40B4-BE49-F238E27FC236}">
                <a16:creationId xmlns:a16="http://schemas.microsoft.com/office/drawing/2014/main" id="{2D53D1FF-CD26-C3A4-B5A0-C0028F2B0C4E}"/>
              </a:ext>
            </a:extLst>
          </p:cNvPr>
          <p:cNvSpPr>
            <a:spLocks noGrp="1"/>
          </p:cNvSpPr>
          <p:nvPr>
            <p:ph type="subTitle" idx="1"/>
          </p:nvPr>
        </p:nvSpPr>
        <p:spPr/>
        <p:txBody>
          <a:bodyPr/>
          <a:lstStyle/>
          <a:p>
            <a:r>
              <a:rPr lang="en-US" dirty="0"/>
              <a:t>Lotus</a:t>
            </a:r>
            <a:endParaRPr lang="en-IN" dirty="0"/>
          </a:p>
        </p:txBody>
      </p:sp>
    </p:spTree>
    <p:extLst>
      <p:ext uri="{BB962C8B-B14F-4D97-AF65-F5344CB8AC3E}">
        <p14:creationId xmlns:p14="http://schemas.microsoft.com/office/powerpoint/2010/main" val="769473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DFF5CA-4A3A-FBCE-DCF2-D06C026C59CB}"/>
              </a:ext>
            </a:extLst>
          </p:cNvPr>
          <p:cNvSpPr>
            <a:spLocks noGrp="1"/>
          </p:cNvSpPr>
          <p:nvPr>
            <p:ph idx="1"/>
          </p:nvPr>
        </p:nvSpPr>
        <p:spPr>
          <a:xfrm>
            <a:off x="838200" y="893296"/>
            <a:ext cx="10515600" cy="4351338"/>
          </a:xfrm>
        </p:spPr>
        <p:txBody>
          <a:bodyPr>
            <a:normAutofit fontScale="92500" lnSpcReduction="20000"/>
          </a:bodyPr>
          <a:lstStyle/>
          <a:p>
            <a:pPr marL="0" indent="0">
              <a:buNone/>
            </a:pPr>
            <a:r>
              <a:rPr lang="en-US" dirty="0"/>
              <a:t>Imperative Classification</a:t>
            </a:r>
          </a:p>
          <a:p>
            <a:pPr marL="0" indent="0">
              <a:buNone/>
            </a:pPr>
            <a:r>
              <a:rPr lang="en-US" dirty="0"/>
              <a:t>1.	Structed </a:t>
            </a:r>
          </a:p>
          <a:p>
            <a:pPr marL="0" indent="0">
              <a:buNone/>
            </a:pPr>
            <a:r>
              <a:rPr lang="en-US" dirty="0"/>
              <a:t>2.	Procedural</a:t>
            </a:r>
          </a:p>
          <a:p>
            <a:pPr marL="0" indent="0">
              <a:buNone/>
            </a:pPr>
            <a:r>
              <a:rPr lang="en-US" dirty="0"/>
              <a:t>3.	Object Oriented</a:t>
            </a:r>
          </a:p>
          <a:p>
            <a:pPr marL="0" indent="0">
              <a:buNone/>
            </a:pPr>
            <a:r>
              <a:rPr lang="en-US" dirty="0"/>
              <a:t>4.	Parallel Processing</a:t>
            </a:r>
          </a:p>
          <a:p>
            <a:endParaRPr lang="en-US" dirty="0"/>
          </a:p>
          <a:p>
            <a:pPr marL="0" indent="0">
              <a:buNone/>
            </a:pPr>
            <a:r>
              <a:rPr lang="en-US" dirty="0"/>
              <a:t>Declarative Classification </a:t>
            </a:r>
          </a:p>
          <a:p>
            <a:pPr marL="0" indent="0">
              <a:buNone/>
            </a:pPr>
            <a:r>
              <a:rPr lang="en-US" dirty="0"/>
              <a:t>1.	Functional programming</a:t>
            </a:r>
          </a:p>
          <a:p>
            <a:pPr marL="0" indent="0">
              <a:buNone/>
            </a:pPr>
            <a:r>
              <a:rPr lang="en-US" dirty="0"/>
              <a:t>2.	Logic programming</a:t>
            </a:r>
          </a:p>
          <a:p>
            <a:pPr marL="0" indent="0">
              <a:buNone/>
            </a:pPr>
            <a:r>
              <a:rPr lang="en-US" dirty="0"/>
              <a:t>3.	Aspect Oriented programming</a:t>
            </a:r>
          </a:p>
          <a:p>
            <a:endParaRPr lang="en-IN" dirty="0"/>
          </a:p>
        </p:txBody>
      </p:sp>
    </p:spTree>
    <p:extLst>
      <p:ext uri="{BB962C8B-B14F-4D97-AF65-F5344CB8AC3E}">
        <p14:creationId xmlns:p14="http://schemas.microsoft.com/office/powerpoint/2010/main" val="1231533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809D6-1EAD-ECA1-C9A8-3C3B7764D323}"/>
              </a:ext>
            </a:extLst>
          </p:cNvPr>
          <p:cNvSpPr>
            <a:spLocks noGrp="1"/>
          </p:cNvSpPr>
          <p:nvPr>
            <p:ph type="title"/>
          </p:nvPr>
        </p:nvSpPr>
        <p:spPr/>
        <p:txBody>
          <a:bodyPr/>
          <a:lstStyle/>
          <a:p>
            <a:r>
              <a:rPr lang="en-IN" dirty="0"/>
              <a:t>What is Imperative Paradigm?</a:t>
            </a:r>
          </a:p>
        </p:txBody>
      </p:sp>
      <p:sp>
        <p:nvSpPr>
          <p:cNvPr id="3" name="Content Placeholder 2">
            <a:extLst>
              <a:ext uri="{FF2B5EF4-FFF2-40B4-BE49-F238E27FC236}">
                <a16:creationId xmlns:a16="http://schemas.microsoft.com/office/drawing/2014/main" id="{B5CBB14F-B072-7FC2-0115-D8E711B90817}"/>
              </a:ext>
            </a:extLst>
          </p:cNvPr>
          <p:cNvSpPr>
            <a:spLocks noGrp="1"/>
          </p:cNvSpPr>
          <p:nvPr>
            <p:ph idx="1"/>
          </p:nvPr>
        </p:nvSpPr>
        <p:spPr>
          <a:xfrm>
            <a:off x="838200" y="1881609"/>
            <a:ext cx="10515600" cy="4351338"/>
          </a:xfrm>
        </p:spPr>
        <p:txBody>
          <a:bodyPr>
            <a:normAutofit fontScale="92500" lnSpcReduction="20000"/>
          </a:bodyPr>
          <a:lstStyle/>
          <a:p>
            <a:r>
              <a:rPr lang="en-US" dirty="0"/>
              <a:t>Giving explicit instruction on how to achieve a task.</a:t>
            </a:r>
          </a:p>
          <a:p>
            <a:pPr marL="0" indent="0">
              <a:buNone/>
            </a:pPr>
            <a:endParaRPr lang="en-US" dirty="0"/>
          </a:p>
          <a:p>
            <a:pPr marL="0" indent="0">
              <a:buNone/>
            </a:pPr>
            <a:r>
              <a:rPr lang="en-US" dirty="0"/>
              <a:t>Advantages of Imperative</a:t>
            </a:r>
          </a:p>
          <a:p>
            <a:pPr marL="0" indent="0">
              <a:buNone/>
            </a:pPr>
            <a:r>
              <a:rPr lang="en-US" dirty="0"/>
              <a:t>- Very simple to implement.</a:t>
            </a:r>
          </a:p>
          <a:p>
            <a:pPr marL="0" indent="0">
              <a:buNone/>
            </a:pPr>
            <a:r>
              <a:rPr lang="en-US" dirty="0"/>
              <a:t>- It contains loops, variable, etc.</a:t>
            </a:r>
          </a:p>
          <a:p>
            <a:pPr marL="0" indent="0">
              <a:buNone/>
            </a:pPr>
            <a:endParaRPr lang="en-US" dirty="0"/>
          </a:p>
          <a:p>
            <a:pPr marL="0" indent="0">
              <a:buNone/>
            </a:pPr>
            <a:r>
              <a:rPr lang="en-US" dirty="0"/>
              <a:t>Disadvantages of Imperative</a:t>
            </a:r>
          </a:p>
          <a:p>
            <a:pPr marL="0" indent="0">
              <a:buNone/>
            </a:pPr>
            <a:r>
              <a:rPr lang="en-US" dirty="0"/>
              <a:t>- Complex problem cannot be solved.</a:t>
            </a:r>
          </a:p>
          <a:p>
            <a:pPr marL="0" indent="0">
              <a:buNone/>
            </a:pPr>
            <a:r>
              <a:rPr lang="en-US" dirty="0"/>
              <a:t>- Less efficient and less productive</a:t>
            </a:r>
          </a:p>
          <a:p>
            <a:pPr marL="0" indent="0">
              <a:buNone/>
            </a:pPr>
            <a:r>
              <a:rPr lang="en-US" dirty="0"/>
              <a:t>- Parallel Programming in not possible</a:t>
            </a:r>
          </a:p>
          <a:p>
            <a:endParaRPr lang="en-IN" dirty="0"/>
          </a:p>
        </p:txBody>
      </p:sp>
      <p:pic>
        <p:nvPicPr>
          <p:cNvPr id="2050" name="Picture 2" descr="Imperative Programming">
            <a:extLst>
              <a:ext uri="{FF2B5EF4-FFF2-40B4-BE49-F238E27FC236}">
                <a16:creationId xmlns:a16="http://schemas.microsoft.com/office/drawing/2014/main" id="{057EA1E4-0C54-46FB-D231-DC21A4FF3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1190" y="2575347"/>
            <a:ext cx="48768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3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F7A1-0118-BE91-99DC-16B27E1D9FCF}"/>
              </a:ext>
            </a:extLst>
          </p:cNvPr>
          <p:cNvSpPr>
            <a:spLocks noGrp="1"/>
          </p:cNvSpPr>
          <p:nvPr>
            <p:ph type="title"/>
          </p:nvPr>
        </p:nvSpPr>
        <p:spPr/>
        <p:txBody>
          <a:bodyPr/>
          <a:lstStyle/>
          <a:p>
            <a:r>
              <a:rPr lang="en-IN" dirty="0"/>
              <a:t>Structed Programming </a:t>
            </a:r>
          </a:p>
        </p:txBody>
      </p:sp>
      <p:sp>
        <p:nvSpPr>
          <p:cNvPr id="3" name="Content Placeholder 2">
            <a:extLst>
              <a:ext uri="{FF2B5EF4-FFF2-40B4-BE49-F238E27FC236}">
                <a16:creationId xmlns:a16="http://schemas.microsoft.com/office/drawing/2014/main" id="{4C33524A-7E69-DED0-261F-245EA975AFEA}"/>
              </a:ext>
            </a:extLst>
          </p:cNvPr>
          <p:cNvSpPr>
            <a:spLocks noGrp="1"/>
          </p:cNvSpPr>
          <p:nvPr>
            <p:ph idx="1"/>
          </p:nvPr>
        </p:nvSpPr>
        <p:spPr>
          <a:xfrm>
            <a:off x="838200" y="1825625"/>
            <a:ext cx="4706073" cy="4351338"/>
          </a:xfrm>
        </p:spPr>
        <p:txBody>
          <a:bodyPr>
            <a:normAutofit fontScale="92500"/>
          </a:bodyPr>
          <a:lstStyle/>
          <a:p>
            <a:pPr marL="0" indent="0">
              <a:buNone/>
            </a:pPr>
            <a:r>
              <a:rPr lang="en-US" dirty="0"/>
              <a:t>It emphasizes the use of structed control flow constructs, such as loops, conditional and subroutine, to improve the clarity, quality and maintainability of software.  </a:t>
            </a:r>
          </a:p>
          <a:p>
            <a:pPr marL="0" indent="0">
              <a:buNone/>
            </a:pPr>
            <a:endParaRPr lang="en-US" dirty="0"/>
          </a:p>
          <a:p>
            <a:pPr marL="0" indent="0">
              <a:buNone/>
            </a:pPr>
            <a:r>
              <a:rPr lang="en-US" dirty="0"/>
              <a:t>Based on the idea that program should be divided into small, manageable pieces that can be easily understood and modified.</a:t>
            </a:r>
          </a:p>
          <a:p>
            <a:endParaRPr lang="en-IN" dirty="0"/>
          </a:p>
        </p:txBody>
      </p:sp>
      <p:pic>
        <p:nvPicPr>
          <p:cNvPr id="3074" name="Picture 2" descr="C structured programming language Advantages Disadvantages">
            <a:extLst>
              <a:ext uri="{FF2B5EF4-FFF2-40B4-BE49-F238E27FC236}">
                <a16:creationId xmlns:a16="http://schemas.microsoft.com/office/drawing/2014/main" id="{33B3F8EB-A8C0-1AF3-B6CF-48EC569C7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90688"/>
            <a:ext cx="5943238"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495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B57A-46FB-7629-6828-7FEA775C78C2}"/>
              </a:ext>
            </a:extLst>
          </p:cNvPr>
          <p:cNvSpPr>
            <a:spLocks noGrp="1"/>
          </p:cNvSpPr>
          <p:nvPr>
            <p:ph type="title"/>
          </p:nvPr>
        </p:nvSpPr>
        <p:spPr/>
        <p:txBody>
          <a:bodyPr/>
          <a:lstStyle/>
          <a:p>
            <a:r>
              <a:rPr lang="en-IN" dirty="0"/>
              <a:t>Procedural Programming</a:t>
            </a:r>
          </a:p>
        </p:txBody>
      </p:sp>
      <p:sp>
        <p:nvSpPr>
          <p:cNvPr id="3" name="Content Placeholder 2">
            <a:extLst>
              <a:ext uri="{FF2B5EF4-FFF2-40B4-BE49-F238E27FC236}">
                <a16:creationId xmlns:a16="http://schemas.microsoft.com/office/drawing/2014/main" id="{2D69ADFB-F3A6-63F9-73F0-7C5C7936A282}"/>
              </a:ext>
            </a:extLst>
          </p:cNvPr>
          <p:cNvSpPr>
            <a:spLocks noGrp="1"/>
          </p:cNvSpPr>
          <p:nvPr>
            <p:ph idx="1"/>
          </p:nvPr>
        </p:nvSpPr>
        <p:spPr/>
        <p:txBody>
          <a:bodyPr/>
          <a:lstStyle/>
          <a:p>
            <a:pPr marL="0" indent="0">
              <a:buNone/>
            </a:pPr>
            <a:r>
              <a:rPr lang="en-US" dirty="0"/>
              <a:t>It focuses on the use of procedures, subroutines, to organize and structure code. </a:t>
            </a:r>
          </a:p>
          <a:p>
            <a:pPr marL="0" indent="0">
              <a:buNone/>
            </a:pPr>
            <a:r>
              <a:rPr lang="en-US" dirty="0"/>
              <a:t>Ability to reuse the code.</a:t>
            </a:r>
          </a:p>
          <a:p>
            <a:pPr marL="0" indent="0">
              <a:buNone/>
            </a:pPr>
            <a:r>
              <a:rPr lang="en-US" dirty="0"/>
              <a:t>Ex. C, C++, Java, ColdFusion</a:t>
            </a:r>
          </a:p>
          <a:p>
            <a:pPr marL="0" indent="0">
              <a:buNone/>
            </a:pPr>
            <a:r>
              <a:rPr lang="en-US" dirty="0"/>
              <a:t> </a:t>
            </a:r>
          </a:p>
          <a:p>
            <a:endParaRPr lang="en-US" dirty="0"/>
          </a:p>
          <a:p>
            <a:endParaRPr lang="en-IN" dirty="0"/>
          </a:p>
        </p:txBody>
      </p:sp>
      <p:pic>
        <p:nvPicPr>
          <p:cNvPr id="4098" name="Picture 2" descr="Procedural Programming | What Is Procedural Programming ?">
            <a:extLst>
              <a:ext uri="{FF2B5EF4-FFF2-40B4-BE49-F238E27FC236}">
                <a16:creationId xmlns:a16="http://schemas.microsoft.com/office/drawing/2014/main" id="{925D6C27-FCC1-3597-AAED-62D5B81B7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533" y="2596949"/>
            <a:ext cx="5786267" cy="371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11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F8C9-A2DF-8645-2D2A-7B6D816E74E0}"/>
              </a:ext>
            </a:extLst>
          </p:cNvPr>
          <p:cNvSpPr>
            <a:spLocks noGrp="1"/>
          </p:cNvSpPr>
          <p:nvPr>
            <p:ph type="title"/>
          </p:nvPr>
        </p:nvSpPr>
        <p:spPr/>
        <p:txBody>
          <a:bodyPr/>
          <a:lstStyle/>
          <a:p>
            <a:r>
              <a:rPr lang="en-US" dirty="0"/>
              <a:t>Difference between Structed and Procedural Programming</a:t>
            </a:r>
            <a:endParaRPr lang="en-IN" dirty="0"/>
          </a:p>
        </p:txBody>
      </p:sp>
      <p:sp>
        <p:nvSpPr>
          <p:cNvPr id="3" name="Content Placeholder 2">
            <a:extLst>
              <a:ext uri="{FF2B5EF4-FFF2-40B4-BE49-F238E27FC236}">
                <a16:creationId xmlns:a16="http://schemas.microsoft.com/office/drawing/2014/main" id="{CF709714-256A-24C2-8CA5-063E43AB475B}"/>
              </a:ext>
            </a:extLst>
          </p:cNvPr>
          <p:cNvSpPr>
            <a:spLocks noGrp="1"/>
          </p:cNvSpPr>
          <p:nvPr>
            <p:ph idx="1"/>
          </p:nvPr>
        </p:nvSpPr>
        <p:spPr>
          <a:xfrm>
            <a:off x="919223" y="1825625"/>
            <a:ext cx="10515600" cy="4351338"/>
          </a:xfrm>
        </p:spPr>
        <p:txBody>
          <a:bodyPr/>
          <a:lstStyle/>
          <a:p>
            <a:pPr marL="0" indent="0">
              <a:buNone/>
            </a:pPr>
            <a:r>
              <a:rPr lang="en-US" dirty="0"/>
              <a:t>Structured programming is a broader concept that emphasizes the organization of code, often involving the use of modular structures and structured control flow.</a:t>
            </a:r>
          </a:p>
          <a:p>
            <a:pPr marL="0" indent="0">
              <a:buNone/>
            </a:pPr>
            <a:r>
              <a:rPr lang="en-US" dirty="0"/>
              <a:t>Procedural programming, on the other hand, is a specific subset of structured programming where the primary focus is on procedures or routines.</a:t>
            </a:r>
            <a:endParaRPr lang="en-IN" dirty="0"/>
          </a:p>
        </p:txBody>
      </p:sp>
    </p:spTree>
    <p:extLst>
      <p:ext uri="{BB962C8B-B14F-4D97-AF65-F5344CB8AC3E}">
        <p14:creationId xmlns:p14="http://schemas.microsoft.com/office/powerpoint/2010/main" val="2552321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1053B-2A21-064D-5678-297738A8547C}"/>
              </a:ext>
            </a:extLst>
          </p:cNvPr>
          <p:cNvSpPr>
            <a:spLocks noGrp="1"/>
          </p:cNvSpPr>
          <p:nvPr>
            <p:ph type="title"/>
          </p:nvPr>
        </p:nvSpPr>
        <p:spPr/>
        <p:txBody>
          <a:bodyPr/>
          <a:lstStyle/>
          <a:p>
            <a:r>
              <a:rPr lang="en-IN" dirty="0"/>
              <a:t>Object Oriented Programming</a:t>
            </a:r>
          </a:p>
        </p:txBody>
      </p:sp>
      <p:sp>
        <p:nvSpPr>
          <p:cNvPr id="3" name="Content Placeholder 2">
            <a:extLst>
              <a:ext uri="{FF2B5EF4-FFF2-40B4-BE49-F238E27FC236}">
                <a16:creationId xmlns:a16="http://schemas.microsoft.com/office/drawing/2014/main" id="{D0FF7872-6CD9-A0E6-36DA-B730EE584303}"/>
              </a:ext>
            </a:extLst>
          </p:cNvPr>
          <p:cNvSpPr>
            <a:spLocks noGrp="1"/>
          </p:cNvSpPr>
          <p:nvPr>
            <p:ph idx="1"/>
          </p:nvPr>
        </p:nvSpPr>
        <p:spPr/>
        <p:txBody>
          <a:bodyPr/>
          <a:lstStyle/>
          <a:p>
            <a:pPr marL="0" indent="0">
              <a:buNone/>
            </a:pPr>
            <a:r>
              <a:rPr lang="en-US" dirty="0"/>
              <a:t>Code written using classes and object.</a:t>
            </a:r>
          </a:p>
          <a:p>
            <a:pPr marL="0" indent="0">
              <a:buNone/>
            </a:pPr>
            <a:r>
              <a:rPr lang="en-US" dirty="0"/>
              <a:t>Advantages – Data Security, Inheritance, Code Reusability, Abstraction</a:t>
            </a:r>
          </a:p>
          <a:p>
            <a:endParaRPr lang="en-IN" dirty="0"/>
          </a:p>
        </p:txBody>
      </p:sp>
    </p:spTree>
    <p:extLst>
      <p:ext uri="{BB962C8B-B14F-4D97-AF65-F5344CB8AC3E}">
        <p14:creationId xmlns:p14="http://schemas.microsoft.com/office/powerpoint/2010/main" val="1149705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61B7-EA0E-6A2E-3D20-0951DFC512BD}"/>
              </a:ext>
            </a:extLst>
          </p:cNvPr>
          <p:cNvSpPr>
            <a:spLocks noGrp="1"/>
          </p:cNvSpPr>
          <p:nvPr>
            <p:ph type="title"/>
          </p:nvPr>
        </p:nvSpPr>
        <p:spPr/>
        <p:txBody>
          <a:bodyPr/>
          <a:lstStyle/>
          <a:p>
            <a:r>
              <a:rPr lang="en-IN" dirty="0"/>
              <a:t>Parallel Processing Programming</a:t>
            </a:r>
          </a:p>
        </p:txBody>
      </p:sp>
      <p:sp>
        <p:nvSpPr>
          <p:cNvPr id="3" name="Content Placeholder 2">
            <a:extLst>
              <a:ext uri="{FF2B5EF4-FFF2-40B4-BE49-F238E27FC236}">
                <a16:creationId xmlns:a16="http://schemas.microsoft.com/office/drawing/2014/main" id="{13DFA51B-279E-6F38-27CB-D7EFCD49C9DB}"/>
              </a:ext>
            </a:extLst>
          </p:cNvPr>
          <p:cNvSpPr>
            <a:spLocks noGrp="1"/>
          </p:cNvSpPr>
          <p:nvPr>
            <p:ph idx="1"/>
          </p:nvPr>
        </p:nvSpPr>
        <p:spPr/>
        <p:txBody>
          <a:bodyPr/>
          <a:lstStyle/>
          <a:p>
            <a:pPr marL="0" indent="0">
              <a:buNone/>
            </a:pPr>
            <a:r>
              <a:rPr lang="en-US" dirty="0"/>
              <a:t>Parallel processing is a technique for improving the performance of programs by executing multiple tasks simultaneously.</a:t>
            </a:r>
          </a:p>
          <a:p>
            <a:pPr marL="0" indent="0">
              <a:buNone/>
            </a:pPr>
            <a:r>
              <a:rPr lang="en-US" dirty="0"/>
              <a:t>It involves breaking down a large task into smaller sub-tasks that can be executed in parallel, either on multiple processors or on a single processor with multiple cores.</a:t>
            </a:r>
          </a:p>
          <a:p>
            <a:pPr marL="0" indent="0">
              <a:buNone/>
            </a:pPr>
            <a:r>
              <a:rPr lang="en-US" dirty="0"/>
              <a:t>Used in wide range of applications, including scientific simulations, data analysis, and machine learning. </a:t>
            </a:r>
          </a:p>
          <a:p>
            <a:endParaRPr lang="en-IN" dirty="0"/>
          </a:p>
        </p:txBody>
      </p:sp>
    </p:spTree>
    <p:extLst>
      <p:ext uri="{BB962C8B-B14F-4D97-AF65-F5344CB8AC3E}">
        <p14:creationId xmlns:p14="http://schemas.microsoft.com/office/powerpoint/2010/main" val="2137297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B1AE-8851-458D-D34A-DFDBBA0862F8}"/>
              </a:ext>
            </a:extLst>
          </p:cNvPr>
          <p:cNvSpPr>
            <a:spLocks noGrp="1"/>
          </p:cNvSpPr>
          <p:nvPr>
            <p:ph type="title"/>
          </p:nvPr>
        </p:nvSpPr>
        <p:spPr/>
        <p:txBody>
          <a:bodyPr/>
          <a:lstStyle/>
          <a:p>
            <a:r>
              <a:rPr lang="en-IN" dirty="0"/>
              <a:t>What is Declarative paradigm?</a:t>
            </a:r>
          </a:p>
        </p:txBody>
      </p:sp>
      <p:sp>
        <p:nvSpPr>
          <p:cNvPr id="3" name="Content Placeholder 2">
            <a:extLst>
              <a:ext uri="{FF2B5EF4-FFF2-40B4-BE49-F238E27FC236}">
                <a16:creationId xmlns:a16="http://schemas.microsoft.com/office/drawing/2014/main" id="{847A2E11-F705-66E3-FA26-84D01D4CADE0}"/>
              </a:ext>
            </a:extLst>
          </p:cNvPr>
          <p:cNvSpPr>
            <a:spLocks noGrp="1"/>
          </p:cNvSpPr>
          <p:nvPr>
            <p:ph idx="1"/>
          </p:nvPr>
        </p:nvSpPr>
        <p:spPr/>
        <p:txBody>
          <a:bodyPr>
            <a:normAutofit/>
          </a:bodyPr>
          <a:lstStyle/>
          <a:p>
            <a:pPr marL="0" indent="0">
              <a:buNone/>
            </a:pPr>
            <a:r>
              <a:rPr lang="en-US" b="0" i="0" dirty="0">
                <a:solidFill>
                  <a:srgbClr val="0C0D0E"/>
                </a:solidFill>
                <a:effectLst/>
                <a:latin typeface="-apple-system"/>
              </a:rPr>
              <a:t>Declarative programming is when you write your code in such a way that it describes what you want to do, and not how you want to do it. It is left up to the compiler to figure out the how.</a:t>
            </a:r>
          </a:p>
          <a:p>
            <a:pPr marL="0" indent="0">
              <a:buNone/>
            </a:pPr>
            <a:endParaRPr lang="en-US" dirty="0">
              <a:solidFill>
                <a:srgbClr val="0C0D0E"/>
              </a:solidFill>
              <a:latin typeface="-apple-system"/>
            </a:endParaRPr>
          </a:p>
          <a:p>
            <a:pPr marL="0" indent="0">
              <a:buNone/>
            </a:pPr>
            <a:r>
              <a:rPr lang="en-US" b="0" i="0" dirty="0">
                <a:solidFill>
                  <a:srgbClr val="0C0D0E"/>
                </a:solidFill>
                <a:effectLst/>
                <a:latin typeface="-apple-system"/>
              </a:rPr>
              <a:t>Examples of declarative programming languages are SQL and Prolog.</a:t>
            </a:r>
            <a:endParaRPr lang="en-IN" dirty="0"/>
          </a:p>
        </p:txBody>
      </p:sp>
    </p:spTree>
    <p:extLst>
      <p:ext uri="{BB962C8B-B14F-4D97-AF65-F5344CB8AC3E}">
        <p14:creationId xmlns:p14="http://schemas.microsoft.com/office/powerpoint/2010/main" val="4251667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8ACE4-D199-2A18-2AB7-45495BE183BA}"/>
              </a:ext>
            </a:extLst>
          </p:cNvPr>
          <p:cNvSpPr>
            <a:spLocks noGrp="1"/>
          </p:cNvSpPr>
          <p:nvPr>
            <p:ph type="title"/>
          </p:nvPr>
        </p:nvSpPr>
        <p:spPr/>
        <p:txBody>
          <a:bodyPr/>
          <a:lstStyle/>
          <a:p>
            <a:r>
              <a:rPr lang="en-US" dirty="0"/>
              <a:t>Functional Programming</a:t>
            </a:r>
            <a:endParaRPr lang="en-IN" dirty="0"/>
          </a:p>
        </p:txBody>
      </p:sp>
      <p:sp>
        <p:nvSpPr>
          <p:cNvPr id="3" name="Content Placeholder 2">
            <a:extLst>
              <a:ext uri="{FF2B5EF4-FFF2-40B4-BE49-F238E27FC236}">
                <a16:creationId xmlns:a16="http://schemas.microsoft.com/office/drawing/2014/main" id="{4120DD60-8192-CBA7-0547-411284665B05}"/>
              </a:ext>
            </a:extLst>
          </p:cNvPr>
          <p:cNvSpPr>
            <a:spLocks noGrp="1"/>
          </p:cNvSpPr>
          <p:nvPr>
            <p:ph idx="1"/>
          </p:nvPr>
        </p:nvSpPr>
        <p:spPr/>
        <p:txBody>
          <a:bodyPr/>
          <a:lstStyle/>
          <a:p>
            <a:pPr marL="0" indent="0">
              <a:buNone/>
            </a:pPr>
            <a:r>
              <a:rPr lang="en-US" dirty="0"/>
              <a:t>- It has its root in mathematics and is language independent.</a:t>
            </a:r>
          </a:p>
          <a:p>
            <a:pPr marL="0" indent="0">
              <a:buNone/>
            </a:pPr>
            <a:r>
              <a:rPr lang="en-US" dirty="0"/>
              <a:t>- It is meant for some specific computation and not the data structure.</a:t>
            </a:r>
          </a:p>
          <a:p>
            <a:endParaRPr lang="en-IN" dirty="0"/>
          </a:p>
        </p:txBody>
      </p:sp>
    </p:spTree>
    <p:extLst>
      <p:ext uri="{BB962C8B-B14F-4D97-AF65-F5344CB8AC3E}">
        <p14:creationId xmlns:p14="http://schemas.microsoft.com/office/powerpoint/2010/main" val="2388804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5FE4-0A08-9211-A215-A4EA38BE0A27}"/>
              </a:ext>
            </a:extLst>
          </p:cNvPr>
          <p:cNvSpPr>
            <a:spLocks noGrp="1"/>
          </p:cNvSpPr>
          <p:nvPr>
            <p:ph type="title"/>
          </p:nvPr>
        </p:nvSpPr>
        <p:spPr/>
        <p:txBody>
          <a:bodyPr/>
          <a:lstStyle/>
          <a:p>
            <a:r>
              <a:rPr lang="en-IN" dirty="0"/>
              <a:t>Logical Programming</a:t>
            </a:r>
          </a:p>
        </p:txBody>
      </p:sp>
      <p:sp>
        <p:nvSpPr>
          <p:cNvPr id="3" name="Content Placeholder 2">
            <a:extLst>
              <a:ext uri="{FF2B5EF4-FFF2-40B4-BE49-F238E27FC236}">
                <a16:creationId xmlns:a16="http://schemas.microsoft.com/office/drawing/2014/main" id="{E6AE4547-CB54-E028-9164-49963D133466}"/>
              </a:ext>
            </a:extLst>
          </p:cNvPr>
          <p:cNvSpPr>
            <a:spLocks noGrp="1"/>
          </p:cNvSpPr>
          <p:nvPr>
            <p:ph idx="1"/>
          </p:nvPr>
        </p:nvSpPr>
        <p:spPr/>
        <p:txBody>
          <a:bodyPr/>
          <a:lstStyle/>
          <a:p>
            <a:pPr marL="0" indent="0">
              <a:buNone/>
            </a:pPr>
            <a:r>
              <a:rPr lang="en-US" dirty="0"/>
              <a:t>It focuses on using logical statements to represent and manipulate data. It is based on the idea that a program should be organized around logical statements that describe the relationships between inputs and outputs.</a:t>
            </a:r>
          </a:p>
        </p:txBody>
      </p:sp>
    </p:spTree>
    <p:extLst>
      <p:ext uri="{BB962C8B-B14F-4D97-AF65-F5344CB8AC3E}">
        <p14:creationId xmlns:p14="http://schemas.microsoft.com/office/powerpoint/2010/main" val="263467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615BA18B-C2E9-D4DE-6C41-C828E6C26A25}"/>
              </a:ext>
            </a:extLst>
          </p:cNvPr>
          <p:cNvSpPr/>
          <p:nvPr/>
        </p:nvSpPr>
        <p:spPr>
          <a:xfrm>
            <a:off x="2592415" y="3094435"/>
            <a:ext cx="2033534" cy="7675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49808">
              <a:spcAft>
                <a:spcPts val="600"/>
              </a:spcAft>
            </a:pPr>
            <a:r>
              <a:rPr lang="en-US" sz="1476" kern="1200" dirty="0">
                <a:solidFill>
                  <a:schemeClr val="bg1"/>
                </a:solidFill>
                <a:latin typeface="+mn-lt"/>
                <a:ea typeface="+mn-ea"/>
                <a:cs typeface="Calibri"/>
              </a:rPr>
              <a:t>Imperative</a:t>
            </a:r>
          </a:p>
          <a:p>
            <a:pPr algn="ctr" defTabSz="749808">
              <a:spcAft>
                <a:spcPts val="600"/>
              </a:spcAft>
            </a:pPr>
            <a:r>
              <a:rPr lang="en-US" sz="1476" kern="1200" dirty="0">
                <a:solidFill>
                  <a:schemeClr val="bg1"/>
                </a:solidFill>
                <a:latin typeface="+mn-lt"/>
                <a:ea typeface="+mn-ea"/>
                <a:cs typeface="Calibri"/>
              </a:rPr>
              <a:t>(component based)</a:t>
            </a:r>
            <a:endParaRPr lang="en-US" dirty="0">
              <a:solidFill>
                <a:schemeClr val="bg1"/>
              </a:solidFill>
              <a:ea typeface="Calibri"/>
              <a:cs typeface="Calibri"/>
            </a:endParaRPr>
          </a:p>
        </p:txBody>
      </p:sp>
      <p:sp>
        <p:nvSpPr>
          <p:cNvPr id="21" name="Rectangle: Rounded Corners 20">
            <a:extLst>
              <a:ext uri="{FF2B5EF4-FFF2-40B4-BE49-F238E27FC236}">
                <a16:creationId xmlns:a16="http://schemas.microsoft.com/office/drawing/2014/main" id="{8E013E3B-6346-892B-EF96-E91D54D6F7CE}"/>
              </a:ext>
            </a:extLst>
          </p:cNvPr>
          <p:cNvSpPr/>
          <p:nvPr/>
        </p:nvSpPr>
        <p:spPr>
          <a:xfrm>
            <a:off x="7458440" y="3094435"/>
            <a:ext cx="2037490" cy="7675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defTabSz="749808">
              <a:spcAft>
                <a:spcPts val="600"/>
              </a:spcAft>
            </a:pPr>
            <a:r>
              <a:rPr lang="en-US" sz="1476" kern="1200">
                <a:solidFill>
                  <a:schemeClr val="bg1"/>
                </a:solidFill>
                <a:latin typeface="+mn-lt"/>
                <a:ea typeface="+mn-ea"/>
                <a:cs typeface="Calibri"/>
              </a:rPr>
              <a:t>Declarative</a:t>
            </a:r>
          </a:p>
          <a:p>
            <a:pPr algn="ctr" defTabSz="749808">
              <a:spcAft>
                <a:spcPts val="600"/>
              </a:spcAft>
            </a:pPr>
            <a:r>
              <a:rPr lang="en-US" sz="1476" kern="1200">
                <a:solidFill>
                  <a:schemeClr val="bg1"/>
                </a:solidFill>
                <a:latin typeface="+mn-lt"/>
                <a:ea typeface="+mn-ea"/>
                <a:cs typeface="Calibri"/>
              </a:rPr>
              <a:t>(data driven)</a:t>
            </a:r>
            <a:endParaRPr lang="en-US">
              <a:solidFill>
                <a:schemeClr val="bg1"/>
              </a:solidFill>
              <a:ea typeface="Calibri"/>
              <a:cs typeface="Calibri"/>
            </a:endParaRPr>
          </a:p>
        </p:txBody>
      </p:sp>
      <p:sp>
        <p:nvSpPr>
          <p:cNvPr id="22" name="Rectangle: Rounded Corners 21">
            <a:extLst>
              <a:ext uri="{FF2B5EF4-FFF2-40B4-BE49-F238E27FC236}">
                <a16:creationId xmlns:a16="http://schemas.microsoft.com/office/drawing/2014/main" id="{1E3CB79D-45FF-01B2-F06F-ED90D534D7BE}"/>
              </a:ext>
            </a:extLst>
          </p:cNvPr>
          <p:cNvSpPr/>
          <p:nvPr/>
        </p:nvSpPr>
        <p:spPr>
          <a:xfrm>
            <a:off x="4823963" y="1508676"/>
            <a:ext cx="2532026" cy="8782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defTabSz="749808">
              <a:spcAft>
                <a:spcPts val="600"/>
              </a:spcAft>
            </a:pPr>
            <a:r>
              <a:rPr lang="en-US" sz="1476" kern="1200" dirty="0">
                <a:solidFill>
                  <a:schemeClr val="bg1"/>
                </a:solidFill>
                <a:latin typeface="+mn-lt"/>
                <a:ea typeface="+mn-ea"/>
                <a:cs typeface="Calibri"/>
              </a:rPr>
              <a:t>Programming Paradigm</a:t>
            </a:r>
          </a:p>
          <a:p>
            <a:pPr algn="ctr" defTabSz="749808">
              <a:spcAft>
                <a:spcPts val="600"/>
              </a:spcAft>
            </a:pPr>
            <a:r>
              <a:rPr lang="en-US" sz="1476" kern="1200" dirty="0">
                <a:solidFill>
                  <a:schemeClr val="bg1"/>
                </a:solidFill>
                <a:latin typeface="+mn-lt"/>
                <a:ea typeface="+mn-ea"/>
                <a:cs typeface="Calibri"/>
              </a:rPr>
              <a:t>(coding style)</a:t>
            </a:r>
            <a:endParaRPr lang="en-US" dirty="0">
              <a:solidFill>
                <a:schemeClr val="bg1"/>
              </a:solidFill>
              <a:ea typeface="Calibri"/>
              <a:cs typeface="Calibri"/>
            </a:endParaRPr>
          </a:p>
        </p:txBody>
      </p:sp>
      <p:sp>
        <p:nvSpPr>
          <p:cNvPr id="23" name="TextBox 22">
            <a:extLst>
              <a:ext uri="{FF2B5EF4-FFF2-40B4-BE49-F238E27FC236}">
                <a16:creationId xmlns:a16="http://schemas.microsoft.com/office/drawing/2014/main" id="{E1D47374-AAC5-FE03-2A98-FF274F54F00E}"/>
              </a:ext>
            </a:extLst>
          </p:cNvPr>
          <p:cNvSpPr txBox="1"/>
          <p:nvPr/>
        </p:nvSpPr>
        <p:spPr>
          <a:xfrm>
            <a:off x="1263578" y="4637577"/>
            <a:ext cx="2264582" cy="6235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49808">
              <a:spcAft>
                <a:spcPts val="600"/>
              </a:spcAft>
            </a:pPr>
            <a:r>
              <a:rPr lang="en-US" sz="1476" kern="1200" dirty="0">
                <a:solidFill>
                  <a:srgbClr val="555555"/>
                </a:solidFill>
                <a:latin typeface="+mn-lt"/>
                <a:ea typeface="+mn-ea"/>
                <a:cs typeface="Calibri"/>
              </a:rPr>
              <a:t>Procedural Programming</a:t>
            </a:r>
          </a:p>
          <a:p>
            <a:pPr defTabSz="749808">
              <a:spcAft>
                <a:spcPts val="600"/>
              </a:spcAft>
            </a:pPr>
            <a:r>
              <a:rPr lang="en-US" sz="1476" kern="1200">
                <a:solidFill>
                  <a:srgbClr val="555555"/>
                </a:solidFill>
                <a:latin typeface="+mn-lt"/>
                <a:ea typeface="+mn-ea"/>
                <a:cs typeface="Calibri"/>
              </a:rPr>
              <a:t>(C, Fortan, Cobol)</a:t>
            </a:r>
            <a:endParaRPr lang="en-US">
              <a:ea typeface="Calibri"/>
              <a:cs typeface="Calibri"/>
            </a:endParaRPr>
          </a:p>
        </p:txBody>
      </p:sp>
      <p:sp>
        <p:nvSpPr>
          <p:cNvPr id="24" name="TextBox 23">
            <a:extLst>
              <a:ext uri="{FF2B5EF4-FFF2-40B4-BE49-F238E27FC236}">
                <a16:creationId xmlns:a16="http://schemas.microsoft.com/office/drawing/2014/main" id="{5B490030-FD5A-5E97-E45A-8CCA59F21B0B}"/>
              </a:ext>
            </a:extLst>
          </p:cNvPr>
          <p:cNvSpPr txBox="1"/>
          <p:nvPr/>
        </p:nvSpPr>
        <p:spPr>
          <a:xfrm>
            <a:off x="6545662" y="4568681"/>
            <a:ext cx="2264582" cy="6235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49808">
              <a:spcAft>
                <a:spcPts val="600"/>
              </a:spcAft>
            </a:pPr>
            <a:r>
              <a:rPr lang="en-US" sz="1476" kern="1200" dirty="0">
                <a:solidFill>
                  <a:srgbClr val="555555"/>
                </a:solidFill>
                <a:latin typeface="+mn-lt"/>
                <a:ea typeface="+mn-ea"/>
                <a:cs typeface="Calibri"/>
              </a:rPr>
              <a:t>Functional Programming</a:t>
            </a:r>
          </a:p>
          <a:p>
            <a:pPr defTabSz="749808">
              <a:spcAft>
                <a:spcPts val="600"/>
              </a:spcAft>
            </a:pPr>
            <a:r>
              <a:rPr lang="en-US" sz="1476" kern="1200">
                <a:solidFill>
                  <a:srgbClr val="555555"/>
                </a:solidFill>
                <a:latin typeface="+mn-lt"/>
                <a:ea typeface="+mn-ea"/>
                <a:cs typeface="Calibri"/>
              </a:rPr>
              <a:t>(JavaScript, Python)</a:t>
            </a:r>
            <a:endParaRPr lang="en-US">
              <a:ea typeface="Calibri"/>
              <a:cs typeface="Calibri"/>
            </a:endParaRPr>
          </a:p>
        </p:txBody>
      </p:sp>
      <p:sp>
        <p:nvSpPr>
          <p:cNvPr id="25" name="TextBox 24">
            <a:extLst>
              <a:ext uri="{FF2B5EF4-FFF2-40B4-BE49-F238E27FC236}">
                <a16:creationId xmlns:a16="http://schemas.microsoft.com/office/drawing/2014/main" id="{51C869E2-319A-CA15-B458-F192C8E612BB}"/>
              </a:ext>
            </a:extLst>
          </p:cNvPr>
          <p:cNvSpPr txBox="1"/>
          <p:nvPr/>
        </p:nvSpPr>
        <p:spPr>
          <a:xfrm>
            <a:off x="9061407" y="4575752"/>
            <a:ext cx="2264582" cy="6235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49808">
              <a:spcAft>
                <a:spcPts val="600"/>
              </a:spcAft>
            </a:pPr>
            <a:r>
              <a:rPr lang="en-US" sz="1476" kern="1200">
                <a:solidFill>
                  <a:srgbClr val="555555"/>
                </a:solidFill>
                <a:latin typeface="+mn-lt"/>
                <a:ea typeface="+mn-ea"/>
                <a:cs typeface="Calibri"/>
              </a:rPr>
              <a:t>Logic Programming</a:t>
            </a:r>
          </a:p>
          <a:p>
            <a:pPr defTabSz="749808">
              <a:spcAft>
                <a:spcPts val="600"/>
              </a:spcAft>
            </a:pPr>
            <a:r>
              <a:rPr lang="en-US" sz="1476" kern="1200">
                <a:solidFill>
                  <a:srgbClr val="555555"/>
                </a:solidFill>
                <a:latin typeface="+mn-lt"/>
                <a:ea typeface="+mn-ea"/>
                <a:cs typeface="Calibri"/>
              </a:rPr>
              <a:t>(Prolong)</a:t>
            </a:r>
            <a:endParaRPr lang="en-US">
              <a:ea typeface="Calibri"/>
              <a:cs typeface="Calibri"/>
            </a:endParaRPr>
          </a:p>
        </p:txBody>
      </p:sp>
      <p:sp>
        <p:nvSpPr>
          <p:cNvPr id="26" name="TextBox 25">
            <a:extLst>
              <a:ext uri="{FF2B5EF4-FFF2-40B4-BE49-F238E27FC236}">
                <a16:creationId xmlns:a16="http://schemas.microsoft.com/office/drawing/2014/main" id="{4C9BB7AE-83B2-BD81-0BE9-3E9830EA7BBA}"/>
              </a:ext>
            </a:extLst>
          </p:cNvPr>
          <p:cNvSpPr txBox="1"/>
          <p:nvPr/>
        </p:nvSpPr>
        <p:spPr>
          <a:xfrm>
            <a:off x="3571573" y="4631640"/>
            <a:ext cx="2802638" cy="6235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49808">
              <a:spcAft>
                <a:spcPts val="600"/>
              </a:spcAft>
            </a:pPr>
            <a:r>
              <a:rPr lang="en-US" sz="1476" kern="1200" dirty="0">
                <a:solidFill>
                  <a:srgbClr val="555555"/>
                </a:solidFill>
                <a:latin typeface="+mn-lt"/>
                <a:ea typeface="+mn-ea"/>
                <a:cs typeface="Calibri"/>
              </a:rPr>
              <a:t>Object Oriented Programming</a:t>
            </a:r>
          </a:p>
          <a:p>
            <a:pPr defTabSz="749808">
              <a:spcAft>
                <a:spcPts val="600"/>
              </a:spcAft>
            </a:pPr>
            <a:r>
              <a:rPr lang="en-US" sz="1476" kern="1200" dirty="0">
                <a:solidFill>
                  <a:srgbClr val="555555"/>
                </a:solidFill>
                <a:latin typeface="+mn-lt"/>
                <a:ea typeface="+mn-ea"/>
                <a:cs typeface="Calibri"/>
              </a:rPr>
              <a:t>(Java)</a:t>
            </a:r>
            <a:endParaRPr lang="en-US" dirty="0">
              <a:ea typeface="Calibri"/>
              <a:cs typeface="Calibri"/>
            </a:endParaRPr>
          </a:p>
        </p:txBody>
      </p:sp>
      <p:cxnSp>
        <p:nvCxnSpPr>
          <p:cNvPr id="27" name="Straight Arrow Connector 26">
            <a:extLst>
              <a:ext uri="{FF2B5EF4-FFF2-40B4-BE49-F238E27FC236}">
                <a16:creationId xmlns:a16="http://schemas.microsoft.com/office/drawing/2014/main" id="{FF4CAFBF-B9A8-7A91-1480-9FC15CB9C55C}"/>
              </a:ext>
            </a:extLst>
          </p:cNvPr>
          <p:cNvCxnSpPr/>
          <p:nvPr/>
        </p:nvCxnSpPr>
        <p:spPr>
          <a:xfrm flipH="1">
            <a:off x="2477766" y="3899510"/>
            <a:ext cx="1110142" cy="644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40A9B59-56F2-BC30-7B09-27508E2FEFB1}"/>
              </a:ext>
            </a:extLst>
          </p:cNvPr>
          <p:cNvCxnSpPr>
            <a:cxnSpLocks/>
          </p:cNvCxnSpPr>
          <p:nvPr/>
        </p:nvCxnSpPr>
        <p:spPr>
          <a:xfrm>
            <a:off x="3577292" y="3880369"/>
            <a:ext cx="967497" cy="679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F43EDC4-F21B-5F29-F3F9-E9A2B263304D}"/>
              </a:ext>
            </a:extLst>
          </p:cNvPr>
          <p:cNvCxnSpPr>
            <a:cxnSpLocks/>
          </p:cNvCxnSpPr>
          <p:nvPr/>
        </p:nvCxnSpPr>
        <p:spPr>
          <a:xfrm flipH="1">
            <a:off x="7383585" y="3910824"/>
            <a:ext cx="1110142" cy="644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75E5056-8CE1-AD81-E646-A2C4DB7D8C0A}"/>
              </a:ext>
            </a:extLst>
          </p:cNvPr>
          <p:cNvCxnSpPr>
            <a:cxnSpLocks/>
          </p:cNvCxnSpPr>
          <p:nvPr/>
        </p:nvCxnSpPr>
        <p:spPr>
          <a:xfrm>
            <a:off x="8510032" y="3904935"/>
            <a:ext cx="1517462" cy="639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2AA3282-FA9C-7A1D-E170-5B3D75ADED70}"/>
              </a:ext>
            </a:extLst>
          </p:cNvPr>
          <p:cNvCxnSpPr/>
          <p:nvPr/>
        </p:nvCxnSpPr>
        <p:spPr>
          <a:xfrm>
            <a:off x="6181837" y="2258229"/>
            <a:ext cx="1360" cy="36694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5865630-416D-F155-AADB-00F8D22CB568}"/>
              </a:ext>
            </a:extLst>
          </p:cNvPr>
          <p:cNvCxnSpPr/>
          <p:nvPr/>
        </p:nvCxnSpPr>
        <p:spPr>
          <a:xfrm>
            <a:off x="3599045" y="2652170"/>
            <a:ext cx="4879294" cy="118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BB970D1-ACD0-9ACF-4298-EA2171E17CF2}"/>
              </a:ext>
            </a:extLst>
          </p:cNvPr>
          <p:cNvCxnSpPr/>
          <p:nvPr/>
        </p:nvCxnSpPr>
        <p:spPr>
          <a:xfrm>
            <a:off x="3609182" y="2668573"/>
            <a:ext cx="2177" cy="455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2474A33-A3ED-A84F-9C09-51E8846B00B6}"/>
              </a:ext>
            </a:extLst>
          </p:cNvPr>
          <p:cNvCxnSpPr>
            <a:cxnSpLocks/>
          </p:cNvCxnSpPr>
          <p:nvPr/>
        </p:nvCxnSpPr>
        <p:spPr>
          <a:xfrm flipH="1">
            <a:off x="8468191" y="2659396"/>
            <a:ext cx="10286" cy="42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E1A19C4-B583-29F9-4931-D358019E0B30}"/>
              </a:ext>
            </a:extLst>
          </p:cNvPr>
          <p:cNvSpPr txBox="1"/>
          <p:nvPr/>
        </p:nvSpPr>
        <p:spPr>
          <a:xfrm>
            <a:off x="538921" y="594139"/>
            <a:ext cx="59237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PROGRAMMING STRUCTURE</a:t>
            </a:r>
            <a:endParaRPr lang="en-US" dirty="0"/>
          </a:p>
        </p:txBody>
      </p:sp>
    </p:spTree>
    <p:extLst>
      <p:ext uri="{BB962C8B-B14F-4D97-AF65-F5344CB8AC3E}">
        <p14:creationId xmlns:p14="http://schemas.microsoft.com/office/powerpoint/2010/main" val="1331073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6DEC-1A4B-1F38-CB7B-6D8666A4372B}"/>
              </a:ext>
            </a:extLst>
          </p:cNvPr>
          <p:cNvSpPr>
            <a:spLocks noGrp="1"/>
          </p:cNvSpPr>
          <p:nvPr>
            <p:ph type="title"/>
          </p:nvPr>
        </p:nvSpPr>
        <p:spPr/>
        <p:txBody>
          <a:bodyPr/>
          <a:lstStyle/>
          <a:p>
            <a:r>
              <a:rPr lang="en-US" dirty="0"/>
              <a:t>Aspect Oriented Programming</a:t>
            </a:r>
            <a:endParaRPr lang="en-IN" dirty="0"/>
          </a:p>
        </p:txBody>
      </p:sp>
      <p:sp>
        <p:nvSpPr>
          <p:cNvPr id="3" name="Content Placeholder 2">
            <a:extLst>
              <a:ext uri="{FF2B5EF4-FFF2-40B4-BE49-F238E27FC236}">
                <a16:creationId xmlns:a16="http://schemas.microsoft.com/office/drawing/2014/main" id="{D0B4A76E-5D38-4758-622C-BA72C30CEAA9}"/>
              </a:ext>
            </a:extLst>
          </p:cNvPr>
          <p:cNvSpPr>
            <a:spLocks noGrp="1"/>
          </p:cNvSpPr>
          <p:nvPr>
            <p:ph idx="1"/>
          </p:nvPr>
        </p:nvSpPr>
        <p:spPr/>
        <p:txBody>
          <a:bodyPr/>
          <a:lstStyle/>
          <a:p>
            <a:pPr marL="0" indent="0">
              <a:buNone/>
            </a:pPr>
            <a:r>
              <a:rPr lang="en-US" dirty="0"/>
              <a:t>Aspect-Oriented Programming (AOP) is a programming paradigm which complements Object-Oriented Programming (OOP) by separating concerns of a software application to improve modularization. The separation of concerns (SoC) aims for making a software easier to maintain by grouping features and behavior into manageable parts which all have a specific purpose and business to take care of.</a:t>
            </a:r>
          </a:p>
          <a:p>
            <a:pPr marL="0" indent="0">
              <a:buNone/>
            </a:pPr>
            <a:endParaRPr lang="en-US" dirty="0"/>
          </a:p>
          <a:p>
            <a:pPr marL="0" indent="0">
              <a:buNone/>
            </a:pPr>
            <a:r>
              <a:rPr lang="en-US" dirty="0"/>
              <a:t>Focus on logging, security and error handling, from the main logic of a program.</a:t>
            </a:r>
          </a:p>
          <a:p>
            <a:pPr marL="0" indent="0">
              <a:buNone/>
            </a:pPr>
            <a:endParaRPr lang="en-IN" dirty="0"/>
          </a:p>
        </p:txBody>
      </p:sp>
    </p:spTree>
    <p:extLst>
      <p:ext uri="{BB962C8B-B14F-4D97-AF65-F5344CB8AC3E}">
        <p14:creationId xmlns:p14="http://schemas.microsoft.com/office/powerpoint/2010/main" val="3439839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EEB7-902A-34AB-17D4-4CB5B2BBE8D3}"/>
              </a:ext>
            </a:extLst>
          </p:cNvPr>
          <p:cNvSpPr>
            <a:spLocks noGrp="1"/>
          </p:cNvSpPr>
          <p:nvPr>
            <p:ph type="title"/>
          </p:nvPr>
        </p:nvSpPr>
        <p:spPr/>
        <p:txBody>
          <a:bodyPr/>
          <a:lstStyle/>
          <a:p>
            <a:r>
              <a:rPr lang="en-IN" dirty="0"/>
              <a:t>SEPERATION OF CONCERN</a:t>
            </a:r>
          </a:p>
        </p:txBody>
      </p:sp>
      <p:sp>
        <p:nvSpPr>
          <p:cNvPr id="3" name="Content Placeholder 2">
            <a:extLst>
              <a:ext uri="{FF2B5EF4-FFF2-40B4-BE49-F238E27FC236}">
                <a16:creationId xmlns:a16="http://schemas.microsoft.com/office/drawing/2014/main" id="{5B193424-160F-1AA0-0E0E-30319644553B}"/>
              </a:ext>
            </a:extLst>
          </p:cNvPr>
          <p:cNvSpPr>
            <a:spLocks noGrp="1"/>
          </p:cNvSpPr>
          <p:nvPr>
            <p:ph idx="1"/>
          </p:nvPr>
        </p:nvSpPr>
        <p:spPr/>
        <p:txBody>
          <a:bodyPr/>
          <a:lstStyle/>
          <a:p>
            <a:r>
              <a:rPr lang="en-US" dirty="0"/>
              <a:t>Separation of concerns is a principle used in programming to separate an application into units, with minimal overlapping between the functions of the individual units. The separation of concerns is achieved using modularization, encapsulation and arrangement in software layers.</a:t>
            </a:r>
            <a:endParaRPr lang="en-IN" dirty="0"/>
          </a:p>
        </p:txBody>
      </p:sp>
    </p:spTree>
    <p:extLst>
      <p:ext uri="{BB962C8B-B14F-4D97-AF65-F5344CB8AC3E}">
        <p14:creationId xmlns:p14="http://schemas.microsoft.com/office/powerpoint/2010/main" val="1371936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4A2FB-B4C8-8474-3AB6-34DCA98CAC1A}"/>
              </a:ext>
            </a:extLst>
          </p:cNvPr>
          <p:cNvSpPr>
            <a:spLocks noGrp="1"/>
          </p:cNvSpPr>
          <p:nvPr>
            <p:ph type="title"/>
          </p:nvPr>
        </p:nvSpPr>
        <p:spPr/>
        <p:txBody>
          <a:bodyPr/>
          <a:lstStyle/>
          <a:p>
            <a:r>
              <a:rPr lang="en-US" dirty="0"/>
              <a:t>What is class?</a:t>
            </a:r>
            <a:endParaRPr lang="en-IN" dirty="0"/>
          </a:p>
        </p:txBody>
      </p:sp>
      <p:sp>
        <p:nvSpPr>
          <p:cNvPr id="3" name="Content Placeholder 2">
            <a:extLst>
              <a:ext uri="{FF2B5EF4-FFF2-40B4-BE49-F238E27FC236}">
                <a16:creationId xmlns:a16="http://schemas.microsoft.com/office/drawing/2014/main" id="{3D1CF13D-8CAE-ED69-3E7B-C9497A114EF6}"/>
              </a:ext>
            </a:extLst>
          </p:cNvPr>
          <p:cNvSpPr>
            <a:spLocks noGrp="1"/>
          </p:cNvSpPr>
          <p:nvPr>
            <p:ph idx="1"/>
          </p:nvPr>
        </p:nvSpPr>
        <p:spPr/>
        <p:txBody>
          <a:bodyPr/>
          <a:lstStyle/>
          <a:p>
            <a:r>
              <a:rPr lang="en-US" dirty="0"/>
              <a:t>A class is a group of objects. It is a logical entity rather than a physical one. It takes up no memory and are also called templates for objects.</a:t>
            </a:r>
          </a:p>
          <a:p>
            <a:endParaRPr lang="en-IN" dirty="0"/>
          </a:p>
        </p:txBody>
      </p:sp>
    </p:spTree>
    <p:extLst>
      <p:ext uri="{BB962C8B-B14F-4D97-AF65-F5344CB8AC3E}">
        <p14:creationId xmlns:p14="http://schemas.microsoft.com/office/powerpoint/2010/main" val="1912866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6C3D-B7C7-7721-F760-D5F9FDAD2F6A}"/>
              </a:ext>
            </a:extLst>
          </p:cNvPr>
          <p:cNvSpPr>
            <a:spLocks noGrp="1"/>
          </p:cNvSpPr>
          <p:nvPr>
            <p:ph type="title"/>
          </p:nvPr>
        </p:nvSpPr>
        <p:spPr/>
        <p:txBody>
          <a:bodyPr/>
          <a:lstStyle/>
          <a:p>
            <a:r>
              <a:rPr lang="en-IN" dirty="0"/>
              <a:t>What is Object?</a:t>
            </a:r>
          </a:p>
        </p:txBody>
      </p:sp>
      <p:sp>
        <p:nvSpPr>
          <p:cNvPr id="3" name="Content Placeholder 2">
            <a:extLst>
              <a:ext uri="{FF2B5EF4-FFF2-40B4-BE49-F238E27FC236}">
                <a16:creationId xmlns:a16="http://schemas.microsoft.com/office/drawing/2014/main" id="{193B9781-4BA2-6CFE-17DA-7F5B38B71964}"/>
              </a:ext>
            </a:extLst>
          </p:cNvPr>
          <p:cNvSpPr>
            <a:spLocks noGrp="1"/>
          </p:cNvSpPr>
          <p:nvPr>
            <p:ph idx="1"/>
          </p:nvPr>
        </p:nvSpPr>
        <p:spPr/>
        <p:txBody>
          <a:bodyPr/>
          <a:lstStyle/>
          <a:p>
            <a:r>
              <a:rPr lang="en-US" dirty="0"/>
              <a:t>An object is an instance of a class, and a program may contain multiple instances of a given class. These objects have physical properties and behaviors.</a:t>
            </a:r>
            <a:endParaRPr lang="en-IN" dirty="0"/>
          </a:p>
        </p:txBody>
      </p:sp>
      <p:pic>
        <p:nvPicPr>
          <p:cNvPr id="4" name="Picture 3" descr="Class in PHP with Example | Class in OOP with Code">
            <a:extLst>
              <a:ext uri="{FF2B5EF4-FFF2-40B4-BE49-F238E27FC236}">
                <a16:creationId xmlns:a16="http://schemas.microsoft.com/office/drawing/2014/main" id="{6EC07E4A-A329-7BB3-64CE-93F7549C94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75451" y="2945055"/>
            <a:ext cx="5055870" cy="2830670"/>
          </a:xfrm>
          <a:prstGeom prst="rect">
            <a:avLst/>
          </a:prstGeom>
          <a:noFill/>
          <a:ln>
            <a:noFill/>
          </a:ln>
        </p:spPr>
      </p:pic>
    </p:spTree>
    <p:extLst>
      <p:ext uri="{BB962C8B-B14F-4D97-AF65-F5344CB8AC3E}">
        <p14:creationId xmlns:p14="http://schemas.microsoft.com/office/powerpoint/2010/main" val="1483982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3EB3-C927-6EC8-501B-BF38B566F53D}"/>
              </a:ext>
            </a:extLst>
          </p:cNvPr>
          <p:cNvSpPr>
            <a:spLocks noGrp="1"/>
          </p:cNvSpPr>
          <p:nvPr>
            <p:ph type="title"/>
          </p:nvPr>
        </p:nvSpPr>
        <p:spPr/>
        <p:txBody>
          <a:bodyPr/>
          <a:lstStyle/>
          <a:p>
            <a:r>
              <a:rPr lang="en-IN" dirty="0"/>
              <a:t>Four Pilers of OOPs</a:t>
            </a:r>
          </a:p>
        </p:txBody>
      </p:sp>
      <p:sp>
        <p:nvSpPr>
          <p:cNvPr id="3" name="Content Placeholder 2">
            <a:extLst>
              <a:ext uri="{FF2B5EF4-FFF2-40B4-BE49-F238E27FC236}">
                <a16:creationId xmlns:a16="http://schemas.microsoft.com/office/drawing/2014/main" id="{0F7C1601-F97E-A6CC-DA8E-B7340A5CAFC8}"/>
              </a:ext>
            </a:extLst>
          </p:cNvPr>
          <p:cNvSpPr>
            <a:spLocks noGrp="1"/>
          </p:cNvSpPr>
          <p:nvPr>
            <p:ph idx="1"/>
          </p:nvPr>
        </p:nvSpPr>
        <p:spPr/>
        <p:txBody>
          <a:bodyPr>
            <a:normAutofit/>
          </a:bodyPr>
          <a:lstStyle/>
          <a:p>
            <a:pPr marL="0" indent="0">
              <a:buNone/>
            </a:pPr>
            <a:r>
              <a:rPr lang="en-US" dirty="0"/>
              <a:t>1.	Inheritance</a:t>
            </a:r>
          </a:p>
          <a:p>
            <a:pPr marL="0" indent="0">
              <a:buNone/>
            </a:pPr>
            <a:r>
              <a:rPr lang="en-US" dirty="0"/>
              <a:t>2.	Encapsulation</a:t>
            </a:r>
          </a:p>
          <a:p>
            <a:pPr marL="0" indent="0">
              <a:buNone/>
            </a:pPr>
            <a:r>
              <a:rPr lang="en-US" dirty="0"/>
              <a:t>3.	Abstraction</a:t>
            </a:r>
          </a:p>
          <a:p>
            <a:pPr marL="0" indent="0">
              <a:buNone/>
            </a:pPr>
            <a:r>
              <a:rPr lang="en-US" dirty="0"/>
              <a:t>4.	Polymorphism</a:t>
            </a:r>
          </a:p>
          <a:p>
            <a:endParaRPr lang="en-IN" dirty="0"/>
          </a:p>
        </p:txBody>
      </p:sp>
    </p:spTree>
    <p:extLst>
      <p:ext uri="{BB962C8B-B14F-4D97-AF65-F5344CB8AC3E}">
        <p14:creationId xmlns:p14="http://schemas.microsoft.com/office/powerpoint/2010/main" val="1158980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69513-8ED4-169A-37E9-0A1C901288EA}"/>
              </a:ext>
            </a:extLst>
          </p:cNvPr>
          <p:cNvSpPr>
            <a:spLocks noGrp="1"/>
          </p:cNvSpPr>
          <p:nvPr>
            <p:ph idx="1"/>
          </p:nvPr>
        </p:nvSpPr>
        <p:spPr>
          <a:xfrm>
            <a:off x="860612" y="591671"/>
            <a:ext cx="10493188" cy="5585292"/>
          </a:xfrm>
        </p:spPr>
        <p:txBody>
          <a:bodyPr>
            <a:normAutofit lnSpcReduction="10000"/>
          </a:bodyPr>
          <a:lstStyle/>
          <a:p>
            <a:pPr marL="0" indent="0">
              <a:buNone/>
            </a:pPr>
            <a:endParaRPr lang="en-US" dirty="0"/>
          </a:p>
          <a:p>
            <a:pPr marL="0" indent="0">
              <a:buNone/>
            </a:pPr>
            <a:r>
              <a:rPr lang="en-US" dirty="0"/>
              <a:t>Inheritance- When one object acquires all the properties and behavior of another object, it is called inheritance.</a:t>
            </a:r>
          </a:p>
          <a:p>
            <a:pPr marL="0" indent="0">
              <a:buNone/>
            </a:pPr>
            <a:endParaRPr lang="en-US" dirty="0"/>
          </a:p>
          <a:p>
            <a:pPr marL="0" indent="0">
              <a:buNone/>
            </a:pPr>
            <a:r>
              <a:rPr lang="en-US" dirty="0"/>
              <a:t>Encapsulation- Binding or wrapping up of code into a single unit, it is called encapsulation.</a:t>
            </a:r>
          </a:p>
          <a:p>
            <a:pPr marL="0" indent="0">
              <a:buNone/>
            </a:pPr>
            <a:endParaRPr lang="en-US" dirty="0"/>
          </a:p>
          <a:p>
            <a:pPr marL="0" indent="0">
              <a:buNone/>
            </a:pPr>
            <a:r>
              <a:rPr lang="en-US" dirty="0"/>
              <a:t>Abstraction- Hiding internal details and showing only the functionality is called as abstraction.</a:t>
            </a:r>
          </a:p>
          <a:p>
            <a:pPr marL="0" indent="0">
              <a:buNone/>
            </a:pPr>
            <a:endParaRPr lang="en-US" dirty="0"/>
          </a:p>
          <a:p>
            <a:pPr marL="0" indent="0">
              <a:buNone/>
            </a:pPr>
            <a:r>
              <a:rPr lang="en-US" dirty="0"/>
              <a:t>Polymorphism- If one task is performed in many ways, it is called as polymorphism.</a:t>
            </a:r>
          </a:p>
          <a:p>
            <a:endParaRPr lang="en-IN" dirty="0"/>
          </a:p>
        </p:txBody>
      </p:sp>
    </p:spTree>
    <p:extLst>
      <p:ext uri="{BB962C8B-B14F-4D97-AF65-F5344CB8AC3E}">
        <p14:creationId xmlns:p14="http://schemas.microsoft.com/office/powerpoint/2010/main" val="3928791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5206-3830-B0B4-3B6B-389F7EE57022}"/>
              </a:ext>
            </a:extLst>
          </p:cNvPr>
          <p:cNvSpPr>
            <a:spLocks noGrp="1"/>
          </p:cNvSpPr>
          <p:nvPr>
            <p:ph type="title"/>
          </p:nvPr>
        </p:nvSpPr>
        <p:spPr/>
        <p:txBody>
          <a:bodyPr/>
          <a:lstStyle/>
          <a:p>
            <a:r>
              <a:rPr lang="en-US" dirty="0"/>
              <a:t>Types of Relationship in OOPs</a:t>
            </a:r>
            <a:endParaRPr lang="en-IN" dirty="0"/>
          </a:p>
        </p:txBody>
      </p:sp>
      <p:sp>
        <p:nvSpPr>
          <p:cNvPr id="3" name="Content Placeholder 2">
            <a:extLst>
              <a:ext uri="{FF2B5EF4-FFF2-40B4-BE49-F238E27FC236}">
                <a16:creationId xmlns:a16="http://schemas.microsoft.com/office/drawing/2014/main" id="{42558052-2239-20F2-11F7-BD1731FF3FA6}"/>
              </a:ext>
            </a:extLst>
          </p:cNvPr>
          <p:cNvSpPr>
            <a:spLocks noGrp="1"/>
          </p:cNvSpPr>
          <p:nvPr>
            <p:ph idx="1"/>
          </p:nvPr>
        </p:nvSpPr>
        <p:spPr/>
        <p:txBody>
          <a:bodyPr>
            <a:normAutofit/>
          </a:bodyPr>
          <a:lstStyle/>
          <a:p>
            <a:pPr marL="0" indent="0">
              <a:buNone/>
            </a:pPr>
            <a:r>
              <a:rPr lang="en-US" dirty="0"/>
              <a:t>One of the advantages of an OOP is code reuse. </a:t>
            </a:r>
          </a:p>
          <a:p>
            <a:pPr marL="0" indent="0">
              <a:buNone/>
            </a:pPr>
            <a:r>
              <a:rPr lang="en-US" dirty="0"/>
              <a:t>2 ways we can do code reuse.</a:t>
            </a:r>
          </a:p>
          <a:p>
            <a:pPr marL="0" indent="0">
              <a:buNone/>
            </a:pPr>
            <a:r>
              <a:rPr lang="en-US" dirty="0"/>
              <a:t>-	Inheritance (IS-A relationship)</a:t>
            </a:r>
          </a:p>
          <a:p>
            <a:pPr marL="0" indent="0">
              <a:buNone/>
            </a:pPr>
            <a:r>
              <a:rPr lang="en-US" dirty="0"/>
              <a:t>-	Object composition (HAS-A relationship).</a:t>
            </a:r>
          </a:p>
          <a:p>
            <a:endParaRPr lang="en-US" dirty="0"/>
          </a:p>
          <a:p>
            <a:pPr marL="0" indent="0">
              <a:buNone/>
            </a:pPr>
            <a:r>
              <a:rPr lang="en-US" dirty="0"/>
              <a:t>Example to understand.</a:t>
            </a:r>
          </a:p>
          <a:p>
            <a:endParaRPr lang="en-IN" dirty="0"/>
          </a:p>
          <a:p>
            <a:endParaRPr lang="en-IN" dirty="0"/>
          </a:p>
        </p:txBody>
      </p:sp>
      <p:pic>
        <p:nvPicPr>
          <p:cNvPr id="6" name="Picture 5" descr="car class">
            <a:extLst>
              <a:ext uri="{FF2B5EF4-FFF2-40B4-BE49-F238E27FC236}">
                <a16:creationId xmlns:a16="http://schemas.microsoft.com/office/drawing/2014/main" id="{911C9B8C-8494-7CCB-3435-46540914B8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095497"/>
            <a:ext cx="3903915" cy="2167857"/>
          </a:xfrm>
          <a:prstGeom prst="rect">
            <a:avLst/>
          </a:prstGeom>
          <a:noFill/>
          <a:ln>
            <a:noFill/>
          </a:ln>
        </p:spPr>
      </p:pic>
    </p:spTree>
    <p:extLst>
      <p:ext uri="{BB962C8B-B14F-4D97-AF65-F5344CB8AC3E}">
        <p14:creationId xmlns:p14="http://schemas.microsoft.com/office/powerpoint/2010/main" val="3469798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1696-37B6-351A-0971-D9D3EB9CFA92}"/>
              </a:ext>
            </a:extLst>
          </p:cNvPr>
          <p:cNvSpPr>
            <a:spLocks noGrp="1"/>
          </p:cNvSpPr>
          <p:nvPr>
            <p:ph type="title"/>
          </p:nvPr>
        </p:nvSpPr>
        <p:spPr/>
        <p:txBody>
          <a:bodyPr/>
          <a:lstStyle/>
          <a:p>
            <a:r>
              <a:rPr lang="en-US" dirty="0"/>
              <a:t>IS-A relationship. </a:t>
            </a:r>
            <a:endParaRPr lang="en-IN" dirty="0"/>
          </a:p>
        </p:txBody>
      </p:sp>
      <p:sp>
        <p:nvSpPr>
          <p:cNvPr id="3" name="Content Placeholder 2">
            <a:extLst>
              <a:ext uri="{FF2B5EF4-FFF2-40B4-BE49-F238E27FC236}">
                <a16:creationId xmlns:a16="http://schemas.microsoft.com/office/drawing/2014/main" id="{777F8025-C7F6-F531-2775-69229CA7A650}"/>
              </a:ext>
            </a:extLst>
          </p:cNvPr>
          <p:cNvSpPr>
            <a:spLocks noGrp="1"/>
          </p:cNvSpPr>
          <p:nvPr>
            <p:ph idx="1"/>
          </p:nvPr>
        </p:nvSpPr>
        <p:spPr/>
        <p:txBody>
          <a:bodyPr/>
          <a:lstStyle/>
          <a:p>
            <a:pPr marL="0" indent="0">
              <a:buNone/>
            </a:pPr>
            <a:r>
              <a:rPr lang="en-US" dirty="0"/>
              <a:t> </a:t>
            </a:r>
          </a:p>
          <a:p>
            <a:pPr marL="0" indent="0">
              <a:buNone/>
            </a:pPr>
            <a:r>
              <a:rPr lang="en-US" dirty="0"/>
              <a:t>Based on inheritance.</a:t>
            </a:r>
          </a:p>
          <a:p>
            <a:pPr marL="0" indent="0">
              <a:buNone/>
            </a:pPr>
            <a:r>
              <a:rPr lang="en-US" dirty="0"/>
              <a:t>Example – Apple is a fruit, Car is a Vehicle</a:t>
            </a:r>
          </a:p>
          <a:p>
            <a:pPr marL="0" indent="0">
              <a:buNone/>
            </a:pPr>
            <a:r>
              <a:rPr lang="en-US" dirty="0"/>
              <a:t>Advantages – Code Reusability, Reduce Redundancy, Logical Hierarchy</a:t>
            </a:r>
          </a:p>
          <a:p>
            <a:pPr marL="0" indent="0">
              <a:buNone/>
            </a:pPr>
            <a:r>
              <a:rPr lang="en-US" dirty="0"/>
              <a:t>Disadvantages – Overhead (code complexity)</a:t>
            </a:r>
          </a:p>
          <a:p>
            <a:endParaRPr lang="en-IN" dirty="0"/>
          </a:p>
        </p:txBody>
      </p:sp>
    </p:spTree>
    <p:extLst>
      <p:ext uri="{BB962C8B-B14F-4D97-AF65-F5344CB8AC3E}">
        <p14:creationId xmlns:p14="http://schemas.microsoft.com/office/powerpoint/2010/main" val="36702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0890-1AE7-EA7D-655F-C26509242A46}"/>
              </a:ext>
            </a:extLst>
          </p:cNvPr>
          <p:cNvSpPr>
            <a:spLocks noGrp="1"/>
          </p:cNvSpPr>
          <p:nvPr>
            <p:ph type="title"/>
          </p:nvPr>
        </p:nvSpPr>
        <p:spPr/>
        <p:txBody>
          <a:bodyPr/>
          <a:lstStyle/>
          <a:p>
            <a:r>
              <a:rPr lang="en-US" dirty="0"/>
              <a:t>HAS-A relationship (composition/Aggregation)</a:t>
            </a:r>
            <a:br>
              <a:rPr lang="en-US" dirty="0"/>
            </a:br>
            <a:endParaRPr lang="en-IN" dirty="0"/>
          </a:p>
        </p:txBody>
      </p:sp>
      <p:sp>
        <p:nvSpPr>
          <p:cNvPr id="3" name="Content Placeholder 2">
            <a:extLst>
              <a:ext uri="{FF2B5EF4-FFF2-40B4-BE49-F238E27FC236}">
                <a16:creationId xmlns:a16="http://schemas.microsoft.com/office/drawing/2014/main" id="{AF731A4E-28E4-F348-7F3E-1D411BFCA8D0}"/>
              </a:ext>
            </a:extLst>
          </p:cNvPr>
          <p:cNvSpPr>
            <a:spLocks noGrp="1"/>
          </p:cNvSpPr>
          <p:nvPr>
            <p:ph idx="1"/>
          </p:nvPr>
        </p:nvSpPr>
        <p:spPr>
          <a:xfrm>
            <a:off x="912846" y="1806964"/>
            <a:ext cx="10515600" cy="4351338"/>
          </a:xfrm>
        </p:spPr>
        <p:txBody>
          <a:bodyPr/>
          <a:lstStyle/>
          <a:p>
            <a:pPr marL="0" indent="0">
              <a:buNone/>
            </a:pPr>
            <a:r>
              <a:rPr lang="en-US" dirty="0"/>
              <a:t>Whenever an instance of one class is used in another class</a:t>
            </a:r>
          </a:p>
          <a:p>
            <a:pPr marL="0" indent="0">
              <a:buNone/>
            </a:pPr>
            <a:r>
              <a:rPr lang="en-US" dirty="0"/>
              <a:t>Or we can say use of instance variables that are references to other objects.</a:t>
            </a:r>
          </a:p>
          <a:p>
            <a:pPr marL="0" indent="0">
              <a:buNone/>
            </a:pPr>
            <a:endParaRPr lang="en-US" dirty="0"/>
          </a:p>
          <a:p>
            <a:pPr marL="0" indent="0">
              <a:buNone/>
            </a:pPr>
            <a:r>
              <a:rPr lang="en-US" dirty="0"/>
              <a:t>Example – Maruti has Engine, House has Bathroom.</a:t>
            </a:r>
          </a:p>
          <a:p>
            <a:pPr marL="0" indent="0">
              <a:buNone/>
            </a:pPr>
            <a:r>
              <a:rPr lang="en-US" dirty="0"/>
              <a:t>Advantages – Flexibility, Better Encapsulation</a:t>
            </a:r>
          </a:p>
          <a:p>
            <a:pPr marL="0" indent="0">
              <a:buNone/>
            </a:pPr>
            <a:r>
              <a:rPr lang="en-US" dirty="0"/>
              <a:t>Disadvantages – Learning curve due to deep class hierarchy, runtime overhead</a:t>
            </a:r>
          </a:p>
          <a:p>
            <a:endParaRPr lang="en-IN" dirty="0"/>
          </a:p>
        </p:txBody>
      </p:sp>
    </p:spTree>
    <p:extLst>
      <p:ext uri="{BB962C8B-B14F-4D97-AF65-F5344CB8AC3E}">
        <p14:creationId xmlns:p14="http://schemas.microsoft.com/office/powerpoint/2010/main" val="292271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CE33F-3AE5-7416-7BB6-EEB4AEABDD9C}"/>
              </a:ext>
            </a:extLst>
          </p:cNvPr>
          <p:cNvSpPr>
            <a:spLocks noGrp="1"/>
          </p:cNvSpPr>
          <p:nvPr>
            <p:ph type="title"/>
          </p:nvPr>
        </p:nvSpPr>
        <p:spPr/>
        <p:txBody>
          <a:bodyPr/>
          <a:lstStyle/>
          <a:p>
            <a:r>
              <a:rPr lang="en-IN" dirty="0"/>
              <a:t>Learning .NET</a:t>
            </a:r>
          </a:p>
        </p:txBody>
      </p:sp>
      <p:sp>
        <p:nvSpPr>
          <p:cNvPr id="3" name="Content Placeholder 2">
            <a:extLst>
              <a:ext uri="{FF2B5EF4-FFF2-40B4-BE49-F238E27FC236}">
                <a16:creationId xmlns:a16="http://schemas.microsoft.com/office/drawing/2014/main" id="{4D416AA6-3C56-19F3-0C15-61A4386E8F9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918596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5A3EC46-6ACB-61C2-EFC6-4A88E01E0306}"/>
              </a:ext>
            </a:extLst>
          </p:cNvPr>
          <p:cNvGraphicFramePr>
            <a:graphicFrameLocks noGrp="1"/>
          </p:cNvGraphicFramePr>
          <p:nvPr>
            <p:extLst>
              <p:ext uri="{D42A27DB-BD31-4B8C-83A1-F6EECF244321}">
                <p14:modId xmlns:p14="http://schemas.microsoft.com/office/powerpoint/2010/main" val="2016946842"/>
              </p:ext>
            </p:extLst>
          </p:nvPr>
        </p:nvGraphicFramePr>
        <p:xfrm>
          <a:off x="538920" y="1830030"/>
          <a:ext cx="11047338" cy="3922590"/>
        </p:xfrm>
        <a:graphic>
          <a:graphicData uri="http://schemas.openxmlformats.org/drawingml/2006/table">
            <a:tbl>
              <a:tblPr firstRow="1" bandRow="1">
                <a:tableStyleId>{5C22544A-7EE6-4342-B048-85BDC9FD1C3A}</a:tableStyleId>
              </a:tblPr>
              <a:tblGrid>
                <a:gridCol w="5523669">
                  <a:extLst>
                    <a:ext uri="{9D8B030D-6E8A-4147-A177-3AD203B41FA5}">
                      <a16:colId xmlns:a16="http://schemas.microsoft.com/office/drawing/2014/main" val="3394641196"/>
                    </a:ext>
                  </a:extLst>
                </a:gridCol>
                <a:gridCol w="5523669">
                  <a:extLst>
                    <a:ext uri="{9D8B030D-6E8A-4147-A177-3AD203B41FA5}">
                      <a16:colId xmlns:a16="http://schemas.microsoft.com/office/drawing/2014/main" val="3524543835"/>
                    </a:ext>
                  </a:extLst>
                </a:gridCol>
              </a:tblGrid>
              <a:tr h="653765">
                <a:tc>
                  <a:txBody>
                    <a:bodyPr/>
                    <a:lstStyle/>
                    <a:p>
                      <a:pPr lvl="0">
                        <a:buNone/>
                      </a:pPr>
                      <a:r>
                        <a:rPr lang="en-US" dirty="0"/>
                        <a:t>Structural/Procedural Language</a:t>
                      </a:r>
                    </a:p>
                  </a:txBody>
                  <a:tcPr/>
                </a:tc>
                <a:tc>
                  <a:txBody>
                    <a:bodyPr/>
                    <a:lstStyle/>
                    <a:p>
                      <a:r>
                        <a:rPr lang="en-US" dirty="0"/>
                        <a:t>Object Oriented Programming Language</a:t>
                      </a:r>
                    </a:p>
                  </a:txBody>
                  <a:tcPr/>
                </a:tc>
                <a:extLst>
                  <a:ext uri="{0D108BD9-81ED-4DB2-BD59-A6C34878D82A}">
                    <a16:rowId xmlns:a16="http://schemas.microsoft.com/office/drawing/2014/main" val="3161841052"/>
                  </a:ext>
                </a:extLst>
              </a:tr>
              <a:tr h="653765">
                <a:tc>
                  <a:txBody>
                    <a:bodyPr/>
                    <a:lstStyle/>
                    <a:p>
                      <a:pPr marL="0" indent="0">
                        <a:buNone/>
                      </a:pPr>
                      <a:r>
                        <a:rPr lang="en-US" dirty="0"/>
                        <a:t>1. Code is divided into modules or functions.</a:t>
                      </a:r>
                    </a:p>
                  </a:txBody>
                  <a:tcPr/>
                </a:tc>
                <a:tc>
                  <a:txBody>
                    <a:bodyPr/>
                    <a:lstStyle/>
                    <a:p>
                      <a:pPr marL="342900" indent="-342900">
                        <a:buAutoNum type="arabicPeriod"/>
                      </a:pPr>
                      <a:r>
                        <a:rPr lang="en-US" dirty="0"/>
                        <a:t>Code is made up of classes and objects.</a:t>
                      </a:r>
                    </a:p>
                  </a:txBody>
                  <a:tcPr/>
                </a:tc>
                <a:extLst>
                  <a:ext uri="{0D108BD9-81ED-4DB2-BD59-A6C34878D82A}">
                    <a16:rowId xmlns:a16="http://schemas.microsoft.com/office/drawing/2014/main" val="1751447359"/>
                  </a:ext>
                </a:extLst>
              </a:tr>
              <a:tr h="653765">
                <a:tc>
                  <a:txBody>
                    <a:bodyPr/>
                    <a:lstStyle/>
                    <a:p>
                      <a:r>
                        <a:rPr lang="en-US" dirty="0"/>
                        <a:t>2. Follows top-down approach.</a:t>
                      </a:r>
                    </a:p>
                  </a:txBody>
                  <a:tcPr/>
                </a:tc>
                <a:tc>
                  <a:txBody>
                    <a:bodyPr/>
                    <a:lstStyle/>
                    <a:p>
                      <a:r>
                        <a:rPr lang="en-US" dirty="0"/>
                        <a:t>2. Follows bottom-up approach.</a:t>
                      </a:r>
                    </a:p>
                  </a:txBody>
                  <a:tcPr/>
                </a:tc>
                <a:extLst>
                  <a:ext uri="{0D108BD9-81ED-4DB2-BD59-A6C34878D82A}">
                    <a16:rowId xmlns:a16="http://schemas.microsoft.com/office/drawing/2014/main" val="2841771375"/>
                  </a:ext>
                </a:extLst>
              </a:tr>
              <a:tr h="653765">
                <a:tc>
                  <a:txBody>
                    <a:bodyPr/>
                    <a:lstStyle/>
                    <a:p>
                      <a:r>
                        <a:rPr lang="en-US" dirty="0"/>
                        <a:t>3. Poor modelling to real world.</a:t>
                      </a:r>
                    </a:p>
                  </a:txBody>
                  <a:tcPr/>
                </a:tc>
                <a:tc>
                  <a:txBody>
                    <a:bodyPr/>
                    <a:lstStyle/>
                    <a:p>
                      <a:r>
                        <a:rPr lang="en-US" dirty="0"/>
                        <a:t>3. Strong modelling to real world problems.</a:t>
                      </a:r>
                    </a:p>
                  </a:txBody>
                  <a:tcPr/>
                </a:tc>
                <a:extLst>
                  <a:ext uri="{0D108BD9-81ED-4DB2-BD59-A6C34878D82A}">
                    <a16:rowId xmlns:a16="http://schemas.microsoft.com/office/drawing/2014/main" val="959531629"/>
                  </a:ext>
                </a:extLst>
              </a:tr>
              <a:tr h="653765">
                <a:tc>
                  <a:txBody>
                    <a:bodyPr/>
                    <a:lstStyle/>
                    <a:p>
                      <a:pPr lvl="0">
                        <a:buNone/>
                      </a:pPr>
                      <a:r>
                        <a:rPr lang="en-US" dirty="0"/>
                        <a:t>4. Provides poor data security.</a:t>
                      </a:r>
                    </a:p>
                  </a:txBody>
                  <a:tcPr/>
                </a:tc>
                <a:tc>
                  <a:txBody>
                    <a:bodyPr/>
                    <a:lstStyle/>
                    <a:p>
                      <a:pPr lvl="0">
                        <a:buNone/>
                      </a:pPr>
                      <a:r>
                        <a:rPr lang="en-US" dirty="0"/>
                        <a:t>4. Provides strong data security.</a:t>
                      </a:r>
                    </a:p>
                  </a:txBody>
                  <a:tcPr/>
                </a:tc>
                <a:extLst>
                  <a:ext uri="{0D108BD9-81ED-4DB2-BD59-A6C34878D82A}">
                    <a16:rowId xmlns:a16="http://schemas.microsoft.com/office/drawing/2014/main" val="4229886573"/>
                  </a:ext>
                </a:extLst>
              </a:tr>
              <a:tr h="653765">
                <a:tc>
                  <a:txBody>
                    <a:bodyPr/>
                    <a:lstStyle/>
                    <a:p>
                      <a:pPr lvl="0">
                        <a:buNone/>
                      </a:pPr>
                      <a:r>
                        <a:rPr lang="en-US" dirty="0"/>
                        <a:t>5. Not extensible programming language.</a:t>
                      </a:r>
                    </a:p>
                  </a:txBody>
                  <a:tcPr/>
                </a:tc>
                <a:tc>
                  <a:txBody>
                    <a:bodyPr/>
                    <a:lstStyle/>
                    <a:p>
                      <a:pPr lvl="0">
                        <a:buNone/>
                      </a:pPr>
                      <a:r>
                        <a:rPr lang="en-US" dirty="0"/>
                        <a:t>5. Highly extensible programming language.</a:t>
                      </a:r>
                    </a:p>
                  </a:txBody>
                  <a:tcPr/>
                </a:tc>
                <a:extLst>
                  <a:ext uri="{0D108BD9-81ED-4DB2-BD59-A6C34878D82A}">
                    <a16:rowId xmlns:a16="http://schemas.microsoft.com/office/drawing/2014/main" val="4199637407"/>
                  </a:ext>
                </a:extLst>
              </a:tr>
            </a:tbl>
          </a:graphicData>
        </a:graphic>
      </p:graphicFrame>
      <p:sp>
        <p:nvSpPr>
          <p:cNvPr id="5" name="TextBox 4">
            <a:extLst>
              <a:ext uri="{FF2B5EF4-FFF2-40B4-BE49-F238E27FC236}">
                <a16:creationId xmlns:a16="http://schemas.microsoft.com/office/drawing/2014/main" id="{1EB2A6AE-0729-950D-56F6-E536D5123298}"/>
              </a:ext>
            </a:extLst>
          </p:cNvPr>
          <p:cNvSpPr txBox="1"/>
          <p:nvPr/>
        </p:nvSpPr>
        <p:spPr>
          <a:xfrm>
            <a:off x="538921" y="594139"/>
            <a:ext cx="59237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Procedural vs OOPs</a:t>
            </a:r>
          </a:p>
        </p:txBody>
      </p:sp>
    </p:spTree>
    <p:extLst>
      <p:ext uri="{BB962C8B-B14F-4D97-AF65-F5344CB8AC3E}">
        <p14:creationId xmlns:p14="http://schemas.microsoft.com/office/powerpoint/2010/main" val="2416252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C69F1-FDC1-6048-4338-67D6701D5BFB}"/>
              </a:ext>
            </a:extLst>
          </p:cNvPr>
          <p:cNvSpPr>
            <a:spLocks noGrp="1"/>
          </p:cNvSpPr>
          <p:nvPr>
            <p:ph type="title"/>
          </p:nvPr>
        </p:nvSpPr>
        <p:spPr/>
        <p:txBody>
          <a:bodyPr/>
          <a:lstStyle/>
          <a:p>
            <a:r>
              <a:rPr lang="en-IN" dirty="0"/>
              <a:t>.NET Ecosystem</a:t>
            </a:r>
          </a:p>
        </p:txBody>
      </p:sp>
      <p:sp>
        <p:nvSpPr>
          <p:cNvPr id="3" name="Content Placeholder 2">
            <a:extLst>
              <a:ext uri="{FF2B5EF4-FFF2-40B4-BE49-F238E27FC236}">
                <a16:creationId xmlns:a16="http://schemas.microsoft.com/office/drawing/2014/main" id="{E9308C48-0548-6596-25E3-7D56FDB0BCAF}"/>
              </a:ext>
            </a:extLst>
          </p:cNvPr>
          <p:cNvSpPr>
            <a:spLocks noGrp="1"/>
          </p:cNvSpPr>
          <p:nvPr>
            <p:ph idx="1"/>
          </p:nvPr>
        </p:nvSpPr>
        <p:spPr/>
        <p:txBody>
          <a:bodyPr>
            <a:normAutofit fontScale="70000" lnSpcReduction="20000"/>
          </a:bodyPr>
          <a:lstStyle/>
          <a:p>
            <a:pPr marL="0" indent="0" algn="l">
              <a:buNone/>
            </a:pPr>
            <a:r>
              <a:rPr lang="en-US" b="0" i="0" dirty="0">
                <a:solidFill>
                  <a:srgbClr val="222635"/>
                </a:solidFill>
                <a:effectLst/>
                <a:latin typeface="Cambria" panose="02040503050406030204" pitchFamily="18" charset="0"/>
              </a:rPr>
              <a:t>Currently, in 2021, the .NET ecosystem consists of many different components. It encompasses different runtimes, such as:</a:t>
            </a:r>
          </a:p>
          <a:p>
            <a:pPr marL="0" indent="0" algn="l">
              <a:buNone/>
            </a:pPr>
            <a:r>
              <a:rPr lang="en-US" b="1" i="0" dirty="0">
                <a:solidFill>
                  <a:srgbClr val="222635"/>
                </a:solidFill>
                <a:effectLst/>
                <a:latin typeface="Cambria" panose="02040503050406030204" pitchFamily="18" charset="0"/>
              </a:rPr>
              <a:t>.NET Framework</a:t>
            </a:r>
            <a:r>
              <a:rPr lang="en-US" b="0" i="0" dirty="0">
                <a:solidFill>
                  <a:srgbClr val="222635"/>
                </a:solidFill>
                <a:effectLst/>
                <a:latin typeface="Cambria" panose="02040503050406030204" pitchFamily="18" charset="0"/>
              </a:rPr>
              <a:t> (WPF, Windows Forms, ASP.NET) - Windows centric.</a:t>
            </a:r>
          </a:p>
          <a:p>
            <a:pPr marL="0" indent="0" algn="l">
              <a:buNone/>
            </a:pPr>
            <a:r>
              <a:rPr lang="en-US" b="1" dirty="0">
                <a:solidFill>
                  <a:srgbClr val="222635"/>
                </a:solidFill>
                <a:latin typeface="Cambria" panose="02040503050406030204" pitchFamily="18" charset="0"/>
              </a:rPr>
              <a:t>.</a:t>
            </a:r>
            <a:r>
              <a:rPr lang="en-US" b="1" i="0" dirty="0">
                <a:solidFill>
                  <a:srgbClr val="222635"/>
                </a:solidFill>
                <a:effectLst/>
                <a:latin typeface="Cambria" panose="02040503050406030204" pitchFamily="18" charset="0"/>
              </a:rPr>
              <a:t>NET Core</a:t>
            </a:r>
            <a:r>
              <a:rPr lang="en-US" b="0" i="0" dirty="0">
                <a:solidFill>
                  <a:srgbClr val="222635"/>
                </a:solidFill>
                <a:effectLst/>
                <a:latin typeface="Cambria" panose="02040503050406030204" pitchFamily="18" charset="0"/>
              </a:rPr>
              <a:t> (ASP.NET Core, Universal Windows Platform - UWP) - Cross-platform, works side-by-side with other versions.</a:t>
            </a:r>
          </a:p>
          <a:p>
            <a:pPr marL="0" indent="0" algn="l">
              <a:buNone/>
            </a:pPr>
            <a:r>
              <a:rPr lang="en-US" b="1" i="0" dirty="0">
                <a:solidFill>
                  <a:srgbClr val="222635"/>
                </a:solidFill>
                <a:effectLst/>
                <a:latin typeface="Cambria" panose="02040503050406030204" pitchFamily="18" charset="0"/>
              </a:rPr>
              <a:t>.NET 5</a:t>
            </a:r>
            <a:r>
              <a:rPr lang="en-US" b="0" i="0" dirty="0">
                <a:solidFill>
                  <a:srgbClr val="222635"/>
                </a:solidFill>
                <a:effectLst/>
                <a:latin typeface="Cambria" panose="02040503050406030204" pitchFamily="18" charset="0"/>
              </a:rPr>
              <a:t> (ASP.NET Core, WPF, Windows Forms, </a:t>
            </a:r>
            <a:r>
              <a:rPr lang="en-US" b="0" i="0" dirty="0" err="1">
                <a:solidFill>
                  <a:srgbClr val="222635"/>
                </a:solidFill>
                <a:effectLst/>
                <a:latin typeface="Cambria" panose="02040503050406030204" pitchFamily="18" charset="0"/>
              </a:rPr>
              <a:t>Blazor</a:t>
            </a:r>
            <a:r>
              <a:rPr lang="en-US" b="0" i="0" dirty="0">
                <a:solidFill>
                  <a:srgbClr val="222635"/>
                </a:solidFill>
                <a:effectLst/>
                <a:latin typeface="Cambria" panose="02040503050406030204" pitchFamily="18" charset="0"/>
              </a:rPr>
              <a:t>) - A unifying platform for desktop, web, cloud, mobile, gaming, IoT, and AI applications.</a:t>
            </a:r>
          </a:p>
          <a:p>
            <a:pPr marL="0" indent="0" algn="l">
              <a:buNone/>
            </a:pPr>
            <a:r>
              <a:rPr lang="en-US" b="1" i="0" dirty="0">
                <a:solidFill>
                  <a:srgbClr val="222635"/>
                </a:solidFill>
                <a:effectLst/>
                <a:latin typeface="Cambria" panose="02040503050406030204" pitchFamily="18" charset="0"/>
              </a:rPr>
              <a:t>Mono for Xamarin</a:t>
            </a:r>
            <a:r>
              <a:rPr lang="en-US" b="0" i="0" dirty="0">
                <a:solidFill>
                  <a:srgbClr val="222635"/>
                </a:solidFill>
                <a:effectLst/>
                <a:latin typeface="Cambria" panose="02040503050406030204" pitchFamily="18" charset="0"/>
              </a:rPr>
              <a:t> (iOS, OS X, Android) - Cross-platform.</a:t>
            </a:r>
          </a:p>
          <a:p>
            <a:pPr marL="0" indent="0" algn="l">
              <a:buNone/>
            </a:pPr>
            <a:endParaRPr lang="en-US" b="0" i="0" dirty="0">
              <a:solidFill>
                <a:srgbClr val="222635"/>
              </a:solidFill>
              <a:effectLst/>
              <a:latin typeface="Cambria" panose="02040503050406030204" pitchFamily="18" charset="0"/>
            </a:endParaRPr>
          </a:p>
          <a:p>
            <a:pPr marL="0" indent="0" algn="l">
              <a:buNone/>
            </a:pPr>
            <a:r>
              <a:rPr lang="en-US" b="0" i="0" dirty="0">
                <a:solidFill>
                  <a:srgbClr val="222635"/>
                </a:solidFill>
                <a:effectLst/>
                <a:latin typeface="Cambria" panose="02040503050406030204" pitchFamily="18" charset="0"/>
              </a:rPr>
              <a:t>All the above runtimes implement .NET Standard, which is a specification of .NET APIs that have implementations for each runtime. This was done so that code created for one runtime could be executed with other runtimes.</a:t>
            </a:r>
          </a:p>
          <a:p>
            <a:pPr marL="0" indent="0" algn="l">
              <a:buNone/>
            </a:pPr>
            <a:r>
              <a:rPr lang="en-US" b="0" i="0" dirty="0">
                <a:solidFill>
                  <a:srgbClr val="222635"/>
                </a:solidFill>
                <a:effectLst/>
                <a:latin typeface="Cambria" panose="02040503050406030204" pitchFamily="18" charset="0"/>
              </a:rPr>
              <a:t>All the runtimes use tools and infrastructure to compile and run code. This includes languages (C#, Visual Basic), compilers (</a:t>
            </a:r>
            <a:r>
              <a:rPr lang="en-US" b="0" i="0" u="none" strike="noStrike" dirty="0">
                <a:solidFill>
                  <a:srgbClr val="222635"/>
                </a:solidFill>
                <a:effectLst/>
                <a:latin typeface="Cambria" panose="02040503050406030204" pitchFamily="18" charset="0"/>
                <a:hlinkClick r:id="rId2"/>
              </a:rPr>
              <a:t>Roslyn</a:t>
            </a:r>
            <a:r>
              <a:rPr lang="en-US" b="0" i="0" dirty="0">
                <a:solidFill>
                  <a:srgbClr val="222635"/>
                </a:solidFill>
                <a:effectLst/>
                <a:latin typeface="Cambria" panose="02040503050406030204" pitchFamily="18" charset="0"/>
              </a:rPr>
              <a:t>), garbage collection, as well as build tools like MS Build or (Core) CLR.</a:t>
            </a:r>
          </a:p>
          <a:p>
            <a:pPr marL="0" indent="0">
              <a:buNone/>
            </a:pPr>
            <a:endParaRPr lang="en-IN" dirty="0"/>
          </a:p>
        </p:txBody>
      </p:sp>
    </p:spTree>
    <p:extLst>
      <p:ext uri="{BB962C8B-B14F-4D97-AF65-F5344CB8AC3E}">
        <p14:creationId xmlns:p14="http://schemas.microsoft.com/office/powerpoint/2010/main" val="2796425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7A84-9E65-DDDC-3CBA-112132E3AB3D}"/>
              </a:ext>
            </a:extLst>
          </p:cNvPr>
          <p:cNvSpPr>
            <a:spLocks noGrp="1"/>
          </p:cNvSpPr>
          <p:nvPr>
            <p:ph type="title"/>
          </p:nvPr>
        </p:nvSpPr>
        <p:spPr/>
        <p:txBody>
          <a:bodyPr/>
          <a:lstStyle/>
          <a:p>
            <a:r>
              <a:rPr lang="en-IN" dirty="0"/>
              <a:t>Learning C#</a:t>
            </a:r>
          </a:p>
        </p:txBody>
      </p:sp>
      <p:sp>
        <p:nvSpPr>
          <p:cNvPr id="3" name="Content Placeholder 2">
            <a:extLst>
              <a:ext uri="{FF2B5EF4-FFF2-40B4-BE49-F238E27FC236}">
                <a16:creationId xmlns:a16="http://schemas.microsoft.com/office/drawing/2014/main" id="{B6A1C4F0-A220-5FA6-7C00-F906B0C9EE7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574738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2F60-5425-550B-BA2C-7F3EA3B9DA6A}"/>
              </a:ext>
            </a:extLst>
          </p:cNvPr>
          <p:cNvSpPr>
            <a:spLocks noGrp="1"/>
          </p:cNvSpPr>
          <p:nvPr>
            <p:ph type="title"/>
          </p:nvPr>
        </p:nvSpPr>
        <p:spPr/>
        <p:txBody>
          <a:bodyPr/>
          <a:lstStyle/>
          <a:p>
            <a:r>
              <a:rPr lang="en-IN" dirty="0"/>
              <a:t>C# Output</a:t>
            </a:r>
          </a:p>
        </p:txBody>
      </p:sp>
      <p:pic>
        <p:nvPicPr>
          <p:cNvPr id="5" name="Content Placeholder 4">
            <a:extLst>
              <a:ext uri="{FF2B5EF4-FFF2-40B4-BE49-F238E27FC236}">
                <a16:creationId xmlns:a16="http://schemas.microsoft.com/office/drawing/2014/main" id="{2DC94064-65D0-C2FD-6AFE-51CF9A26AF8A}"/>
              </a:ext>
            </a:extLst>
          </p:cNvPr>
          <p:cNvPicPr>
            <a:picLocks noGrp="1" noChangeAspect="1"/>
          </p:cNvPicPr>
          <p:nvPr>
            <p:ph idx="1"/>
          </p:nvPr>
        </p:nvPicPr>
        <p:blipFill>
          <a:blip r:embed="rId2"/>
          <a:stretch>
            <a:fillRect/>
          </a:stretch>
        </p:blipFill>
        <p:spPr>
          <a:xfrm>
            <a:off x="6239644" y="1690688"/>
            <a:ext cx="4907327" cy="4099315"/>
          </a:xfrm>
        </p:spPr>
      </p:pic>
      <p:sp>
        <p:nvSpPr>
          <p:cNvPr id="6" name="TextBox 5">
            <a:extLst>
              <a:ext uri="{FF2B5EF4-FFF2-40B4-BE49-F238E27FC236}">
                <a16:creationId xmlns:a16="http://schemas.microsoft.com/office/drawing/2014/main" id="{868C45AA-A61F-4D63-5720-84C363956208}"/>
              </a:ext>
            </a:extLst>
          </p:cNvPr>
          <p:cNvSpPr txBox="1"/>
          <p:nvPr/>
        </p:nvSpPr>
        <p:spPr>
          <a:xfrm>
            <a:off x="1045029" y="2220686"/>
            <a:ext cx="5122506" cy="3416320"/>
          </a:xfrm>
          <a:prstGeom prst="rect">
            <a:avLst/>
          </a:prstGeom>
          <a:noFill/>
        </p:spPr>
        <p:txBody>
          <a:bodyPr wrap="square" rtlCol="0">
            <a:spAutoFit/>
          </a:bodyPr>
          <a:lstStyle/>
          <a:p>
            <a:r>
              <a:rPr lang="en-IN" dirty="0"/>
              <a:t>We generally use </a:t>
            </a:r>
          </a:p>
          <a:p>
            <a:endParaRPr lang="en-IN" dirty="0"/>
          </a:p>
          <a:p>
            <a:pPr marL="342900" indent="-342900">
              <a:buAutoNum type="arabicPeriod"/>
            </a:pPr>
            <a:r>
              <a:rPr lang="en-IN" dirty="0" err="1"/>
              <a:t>Console.Write</a:t>
            </a:r>
            <a:r>
              <a:rPr lang="en-IN" dirty="0"/>
              <a:t>(“Hello Lotus”);</a:t>
            </a:r>
          </a:p>
          <a:p>
            <a:pPr marL="342900" indent="-342900">
              <a:buAutoNum type="arabicPeriod"/>
            </a:pPr>
            <a:r>
              <a:rPr lang="en-IN" dirty="0" err="1"/>
              <a:t>Console.WriteLine</a:t>
            </a:r>
            <a:r>
              <a:rPr lang="en-IN" dirty="0"/>
              <a:t>(“Hello Lotus”);</a:t>
            </a:r>
          </a:p>
          <a:p>
            <a:endParaRPr lang="en-IN" dirty="0"/>
          </a:p>
          <a:p>
            <a:endParaRPr lang="en-IN" dirty="0"/>
          </a:p>
          <a:p>
            <a:r>
              <a:rPr lang="en-IN" dirty="0"/>
              <a:t>Difference is, </a:t>
            </a:r>
          </a:p>
          <a:p>
            <a:endParaRPr lang="en-IN" dirty="0"/>
          </a:p>
          <a:p>
            <a:r>
              <a:rPr lang="en-IN" dirty="0"/>
              <a:t>Write() simply prints and</a:t>
            </a:r>
          </a:p>
          <a:p>
            <a:r>
              <a:rPr lang="en-IN" dirty="0"/>
              <a:t>WriteLine() prints and then inserts a new line below.</a:t>
            </a:r>
          </a:p>
          <a:p>
            <a:endParaRPr lang="en-IN" dirty="0"/>
          </a:p>
          <a:p>
            <a:endParaRPr lang="en-IN" dirty="0"/>
          </a:p>
        </p:txBody>
      </p:sp>
    </p:spTree>
    <p:extLst>
      <p:ext uri="{BB962C8B-B14F-4D97-AF65-F5344CB8AC3E}">
        <p14:creationId xmlns:p14="http://schemas.microsoft.com/office/powerpoint/2010/main" val="1361664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CD3752-AF7B-BEB5-108B-4AAEB06C330E}"/>
              </a:ext>
            </a:extLst>
          </p:cNvPr>
          <p:cNvPicPr>
            <a:picLocks noChangeAspect="1"/>
          </p:cNvPicPr>
          <p:nvPr/>
        </p:nvPicPr>
        <p:blipFill>
          <a:blip r:embed="rId2"/>
          <a:stretch>
            <a:fillRect/>
          </a:stretch>
        </p:blipFill>
        <p:spPr>
          <a:xfrm>
            <a:off x="3395976" y="5083276"/>
            <a:ext cx="8796024" cy="1774723"/>
          </a:xfrm>
          <a:prstGeom prst="rect">
            <a:avLst/>
          </a:prstGeom>
        </p:spPr>
      </p:pic>
      <p:sp>
        <p:nvSpPr>
          <p:cNvPr id="2" name="Title 1">
            <a:extLst>
              <a:ext uri="{FF2B5EF4-FFF2-40B4-BE49-F238E27FC236}">
                <a16:creationId xmlns:a16="http://schemas.microsoft.com/office/drawing/2014/main" id="{4EBF8E98-A730-0D30-8EF6-B07F0312897E}"/>
              </a:ext>
            </a:extLst>
          </p:cNvPr>
          <p:cNvSpPr>
            <a:spLocks noGrp="1"/>
          </p:cNvSpPr>
          <p:nvPr>
            <p:ph type="title"/>
          </p:nvPr>
        </p:nvSpPr>
        <p:spPr>
          <a:xfrm>
            <a:off x="314632" y="183689"/>
            <a:ext cx="2674374" cy="1325563"/>
          </a:xfrm>
        </p:spPr>
        <p:txBody>
          <a:bodyPr/>
          <a:lstStyle/>
          <a:p>
            <a:r>
              <a:rPr lang="en-IN" dirty="0"/>
              <a:t>C# Input</a:t>
            </a:r>
          </a:p>
        </p:txBody>
      </p:sp>
      <p:pic>
        <p:nvPicPr>
          <p:cNvPr id="5" name="Content Placeholder 4">
            <a:extLst>
              <a:ext uri="{FF2B5EF4-FFF2-40B4-BE49-F238E27FC236}">
                <a16:creationId xmlns:a16="http://schemas.microsoft.com/office/drawing/2014/main" id="{C70B1DDD-7F22-C682-FF7E-8B25895AE6BD}"/>
              </a:ext>
            </a:extLst>
          </p:cNvPr>
          <p:cNvPicPr>
            <a:picLocks noGrp="1" noChangeAspect="1"/>
          </p:cNvPicPr>
          <p:nvPr>
            <p:ph idx="1"/>
          </p:nvPr>
        </p:nvPicPr>
        <p:blipFill>
          <a:blip r:embed="rId3"/>
          <a:stretch>
            <a:fillRect/>
          </a:stretch>
        </p:blipFill>
        <p:spPr>
          <a:xfrm>
            <a:off x="3395977" y="0"/>
            <a:ext cx="8796023" cy="5348748"/>
          </a:xfrm>
        </p:spPr>
      </p:pic>
      <p:sp>
        <p:nvSpPr>
          <p:cNvPr id="8" name="TextBox 7">
            <a:extLst>
              <a:ext uri="{FF2B5EF4-FFF2-40B4-BE49-F238E27FC236}">
                <a16:creationId xmlns:a16="http://schemas.microsoft.com/office/drawing/2014/main" id="{FD360F2B-34A9-8BF6-B65B-7097A5B29363}"/>
              </a:ext>
            </a:extLst>
          </p:cNvPr>
          <p:cNvSpPr txBox="1"/>
          <p:nvPr/>
        </p:nvSpPr>
        <p:spPr>
          <a:xfrm>
            <a:off x="303410" y="1719584"/>
            <a:ext cx="2674374" cy="1200329"/>
          </a:xfrm>
          <a:prstGeom prst="rect">
            <a:avLst/>
          </a:prstGeom>
          <a:noFill/>
        </p:spPr>
        <p:txBody>
          <a:bodyPr wrap="square" rtlCol="0">
            <a:spAutoFit/>
          </a:bodyPr>
          <a:lstStyle/>
          <a:p>
            <a:r>
              <a:rPr lang="en-IN" dirty="0" err="1"/>
              <a:t>ReadLine</a:t>
            </a:r>
            <a:r>
              <a:rPr lang="en-IN" dirty="0"/>
              <a:t>() – </a:t>
            </a:r>
            <a:r>
              <a:rPr lang="en-US" b="0" i="0" dirty="0">
                <a:effectLst/>
                <a:latin typeface="euclid_circular_a"/>
              </a:rPr>
              <a:t>reads the next line of input from the standard input stream. It returns the same string.</a:t>
            </a:r>
            <a:endParaRPr lang="en-IN" dirty="0"/>
          </a:p>
        </p:txBody>
      </p:sp>
      <p:sp>
        <p:nvSpPr>
          <p:cNvPr id="10" name="TextBox 9">
            <a:extLst>
              <a:ext uri="{FF2B5EF4-FFF2-40B4-BE49-F238E27FC236}">
                <a16:creationId xmlns:a16="http://schemas.microsoft.com/office/drawing/2014/main" id="{4CFB63E9-F9C5-ADB8-CCE3-CCCAB282AED3}"/>
              </a:ext>
            </a:extLst>
          </p:cNvPr>
          <p:cNvSpPr txBox="1"/>
          <p:nvPr/>
        </p:nvSpPr>
        <p:spPr>
          <a:xfrm>
            <a:off x="314632" y="2986031"/>
            <a:ext cx="2674374" cy="1477328"/>
          </a:xfrm>
          <a:prstGeom prst="rect">
            <a:avLst/>
          </a:prstGeom>
          <a:noFill/>
        </p:spPr>
        <p:txBody>
          <a:bodyPr wrap="square">
            <a:spAutoFit/>
          </a:bodyPr>
          <a:lstStyle/>
          <a:p>
            <a:r>
              <a:rPr lang="en-US" b="0" i="0" dirty="0">
                <a:effectLst/>
                <a:latin typeface="euclid_circular_a"/>
              </a:rPr>
              <a:t>Read() - reads the next line of input from the standard input stream. It returns the same string. Reads on single character.</a:t>
            </a:r>
            <a:endParaRPr lang="en-IN" dirty="0"/>
          </a:p>
        </p:txBody>
      </p:sp>
      <p:sp>
        <p:nvSpPr>
          <p:cNvPr id="13" name="TextBox 12">
            <a:extLst>
              <a:ext uri="{FF2B5EF4-FFF2-40B4-BE49-F238E27FC236}">
                <a16:creationId xmlns:a16="http://schemas.microsoft.com/office/drawing/2014/main" id="{F837E3FC-1620-705E-F589-8F5B68F1B027}"/>
              </a:ext>
            </a:extLst>
          </p:cNvPr>
          <p:cNvSpPr txBox="1"/>
          <p:nvPr/>
        </p:nvSpPr>
        <p:spPr>
          <a:xfrm>
            <a:off x="314632" y="4529477"/>
            <a:ext cx="2663152" cy="1754326"/>
          </a:xfrm>
          <a:prstGeom prst="rect">
            <a:avLst/>
          </a:prstGeom>
          <a:noFill/>
        </p:spPr>
        <p:txBody>
          <a:bodyPr wrap="square">
            <a:spAutoFit/>
          </a:bodyPr>
          <a:lstStyle/>
          <a:p>
            <a:r>
              <a:rPr lang="en-US" dirty="0" err="1"/>
              <a:t>ReadKey</a:t>
            </a:r>
            <a:r>
              <a:rPr lang="en-US" dirty="0"/>
              <a:t>(): The </a:t>
            </a:r>
            <a:r>
              <a:rPr lang="en-US" dirty="0" err="1"/>
              <a:t>ReadKey</a:t>
            </a:r>
            <a:r>
              <a:rPr lang="en-US" dirty="0"/>
              <a:t>() method obtains the next key pressed by user. This method is usually used to hold the screen until user press a key.</a:t>
            </a:r>
            <a:endParaRPr lang="en-IN" dirty="0"/>
          </a:p>
        </p:txBody>
      </p:sp>
    </p:spTree>
    <p:extLst>
      <p:ext uri="{BB962C8B-B14F-4D97-AF65-F5344CB8AC3E}">
        <p14:creationId xmlns:p14="http://schemas.microsoft.com/office/powerpoint/2010/main" val="4241262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7A13B-E39E-C886-A53C-113F518E5213}"/>
              </a:ext>
            </a:extLst>
          </p:cNvPr>
          <p:cNvSpPr>
            <a:spLocks noGrp="1"/>
          </p:cNvSpPr>
          <p:nvPr>
            <p:ph type="title"/>
          </p:nvPr>
        </p:nvSpPr>
        <p:spPr/>
        <p:txBody>
          <a:bodyPr/>
          <a:lstStyle/>
          <a:p>
            <a:r>
              <a:rPr lang="en-IN" dirty="0"/>
              <a:t>C# Comments</a:t>
            </a:r>
          </a:p>
        </p:txBody>
      </p:sp>
      <p:sp>
        <p:nvSpPr>
          <p:cNvPr id="3" name="Content Placeholder 2">
            <a:extLst>
              <a:ext uri="{FF2B5EF4-FFF2-40B4-BE49-F238E27FC236}">
                <a16:creationId xmlns:a16="http://schemas.microsoft.com/office/drawing/2014/main" id="{E33DC851-FFAB-7521-748D-ED8E54AABF39}"/>
              </a:ext>
            </a:extLst>
          </p:cNvPr>
          <p:cNvSpPr>
            <a:spLocks noGrp="1"/>
          </p:cNvSpPr>
          <p:nvPr>
            <p:ph idx="1"/>
          </p:nvPr>
        </p:nvSpPr>
        <p:spPr>
          <a:xfrm>
            <a:off x="838200" y="1520890"/>
            <a:ext cx="10515600" cy="4656073"/>
          </a:xfrm>
        </p:spPr>
        <p:txBody>
          <a:bodyPr>
            <a:normAutofit fontScale="85000" lnSpcReduction="20000"/>
          </a:bodyPr>
          <a:lstStyle/>
          <a:p>
            <a:pPr marL="514350" indent="-514350">
              <a:buAutoNum type="arabicPeriod"/>
            </a:pPr>
            <a:r>
              <a:rPr lang="en-IN" dirty="0"/>
              <a:t>Single Line comment</a:t>
            </a:r>
          </a:p>
          <a:p>
            <a:pPr marL="514350" indent="-514350">
              <a:buAutoNum type="arabicPeriod"/>
            </a:pPr>
            <a:r>
              <a:rPr lang="en-IN" dirty="0"/>
              <a:t>Multi Line comment</a:t>
            </a:r>
          </a:p>
          <a:p>
            <a:pPr marL="0" indent="0">
              <a:buNone/>
            </a:pPr>
            <a:endParaRPr lang="en-IN" dirty="0"/>
          </a:p>
          <a:p>
            <a:pPr marL="0" indent="0">
              <a:buNone/>
            </a:pPr>
            <a:r>
              <a:rPr lang="en-IN" b="1" dirty="0"/>
              <a:t>Single line comments </a:t>
            </a:r>
          </a:p>
          <a:p>
            <a:pPr marL="0" indent="0">
              <a:buNone/>
            </a:pPr>
            <a:r>
              <a:rPr lang="en-IN" dirty="0"/>
              <a:t>// Hii this is a comment</a:t>
            </a:r>
          </a:p>
          <a:p>
            <a:pPr marL="0" indent="0">
              <a:buNone/>
            </a:pPr>
            <a:endParaRPr lang="en-IN" dirty="0"/>
          </a:p>
          <a:p>
            <a:pPr marL="0" indent="0">
              <a:buNone/>
            </a:pPr>
            <a:r>
              <a:rPr lang="en-IN" b="1" dirty="0"/>
              <a:t>Multi Line comments </a:t>
            </a:r>
            <a:r>
              <a:rPr lang="en-IN" dirty="0"/>
              <a:t>- </a:t>
            </a:r>
            <a:r>
              <a:rPr lang="en-US" dirty="0"/>
              <a:t> used for large text descriptions of code </a:t>
            </a:r>
            <a:endParaRPr lang="en-IN" dirty="0"/>
          </a:p>
          <a:p>
            <a:pPr marL="0" indent="0">
              <a:buNone/>
            </a:pPr>
            <a:r>
              <a:rPr lang="en-IN" dirty="0"/>
              <a:t>/*</a:t>
            </a:r>
          </a:p>
          <a:p>
            <a:pPr marL="0" indent="0">
              <a:buNone/>
            </a:pPr>
            <a:r>
              <a:rPr lang="en-IN" dirty="0"/>
              <a:t>This is</a:t>
            </a:r>
          </a:p>
          <a:p>
            <a:pPr marL="0" indent="0">
              <a:buNone/>
            </a:pPr>
            <a:r>
              <a:rPr lang="en-IN" dirty="0"/>
              <a:t> a</a:t>
            </a:r>
          </a:p>
          <a:p>
            <a:pPr marL="0" indent="0">
              <a:buNone/>
            </a:pPr>
            <a:r>
              <a:rPr lang="en-IN" dirty="0"/>
              <a:t> multiline comment</a:t>
            </a:r>
          </a:p>
          <a:p>
            <a:pPr marL="0" indent="0">
              <a:buNone/>
            </a:pPr>
            <a:r>
              <a:rPr lang="en-IN" dirty="0"/>
              <a:t>*/</a:t>
            </a:r>
          </a:p>
        </p:txBody>
      </p:sp>
    </p:spTree>
    <p:extLst>
      <p:ext uri="{BB962C8B-B14F-4D97-AF65-F5344CB8AC3E}">
        <p14:creationId xmlns:p14="http://schemas.microsoft.com/office/powerpoint/2010/main" val="3557169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A902-8D06-B501-1AEE-AE9747EA4336}"/>
              </a:ext>
            </a:extLst>
          </p:cNvPr>
          <p:cNvSpPr>
            <a:spLocks noGrp="1"/>
          </p:cNvSpPr>
          <p:nvPr>
            <p:ph type="title"/>
          </p:nvPr>
        </p:nvSpPr>
        <p:spPr/>
        <p:txBody>
          <a:bodyPr/>
          <a:lstStyle/>
          <a:p>
            <a:r>
              <a:rPr lang="en-IN" dirty="0"/>
              <a:t>C# Variables</a:t>
            </a:r>
          </a:p>
        </p:txBody>
      </p:sp>
      <p:sp>
        <p:nvSpPr>
          <p:cNvPr id="3" name="Content Placeholder 2">
            <a:extLst>
              <a:ext uri="{FF2B5EF4-FFF2-40B4-BE49-F238E27FC236}">
                <a16:creationId xmlns:a16="http://schemas.microsoft.com/office/drawing/2014/main" id="{E9329051-9FDA-D8B8-D96E-BEC40E06399A}"/>
              </a:ext>
            </a:extLst>
          </p:cNvPr>
          <p:cNvSpPr>
            <a:spLocks noGrp="1"/>
          </p:cNvSpPr>
          <p:nvPr>
            <p:ph idx="1"/>
          </p:nvPr>
        </p:nvSpPr>
        <p:spPr>
          <a:xfrm>
            <a:off x="838200" y="1825625"/>
            <a:ext cx="5294712" cy="1603375"/>
          </a:xfrm>
        </p:spPr>
        <p:txBody>
          <a:bodyPr>
            <a:normAutofit/>
          </a:bodyPr>
          <a:lstStyle/>
          <a:p>
            <a:r>
              <a:rPr lang="en-IN" sz="1800" dirty="0"/>
              <a:t>It is an identity given to a memory location.</a:t>
            </a:r>
          </a:p>
          <a:p>
            <a:r>
              <a:rPr lang="en-IN" sz="1800" dirty="0"/>
              <a:t>They are containers  to store data values.</a:t>
            </a:r>
          </a:p>
        </p:txBody>
      </p:sp>
      <p:pic>
        <p:nvPicPr>
          <p:cNvPr id="5" name="Picture 4">
            <a:extLst>
              <a:ext uri="{FF2B5EF4-FFF2-40B4-BE49-F238E27FC236}">
                <a16:creationId xmlns:a16="http://schemas.microsoft.com/office/drawing/2014/main" id="{0DCE5A51-4AA3-06B6-8619-44C9C3CD3957}"/>
              </a:ext>
            </a:extLst>
          </p:cNvPr>
          <p:cNvPicPr>
            <a:picLocks noChangeAspect="1"/>
          </p:cNvPicPr>
          <p:nvPr/>
        </p:nvPicPr>
        <p:blipFill>
          <a:blip r:embed="rId2"/>
          <a:stretch>
            <a:fillRect/>
          </a:stretch>
        </p:blipFill>
        <p:spPr>
          <a:xfrm>
            <a:off x="6323625" y="1930847"/>
            <a:ext cx="5484918" cy="3528630"/>
          </a:xfrm>
          <a:prstGeom prst="rect">
            <a:avLst/>
          </a:prstGeom>
        </p:spPr>
      </p:pic>
      <p:sp>
        <p:nvSpPr>
          <p:cNvPr id="6" name="TextBox 5">
            <a:extLst>
              <a:ext uri="{FF2B5EF4-FFF2-40B4-BE49-F238E27FC236}">
                <a16:creationId xmlns:a16="http://schemas.microsoft.com/office/drawing/2014/main" id="{1FB4A7E4-3560-1AFB-1B62-66D93314E8DA}"/>
              </a:ext>
            </a:extLst>
          </p:cNvPr>
          <p:cNvSpPr txBox="1"/>
          <p:nvPr/>
        </p:nvSpPr>
        <p:spPr>
          <a:xfrm>
            <a:off x="936744" y="2971799"/>
            <a:ext cx="5097624" cy="3139321"/>
          </a:xfrm>
          <a:prstGeom prst="rect">
            <a:avLst/>
          </a:prstGeom>
          <a:noFill/>
        </p:spPr>
        <p:txBody>
          <a:bodyPr wrap="square" rtlCol="0">
            <a:spAutoFit/>
          </a:bodyPr>
          <a:lstStyle/>
          <a:p>
            <a:r>
              <a:rPr lang="en-IN" b="1" dirty="0"/>
              <a:t>4 Classifications</a:t>
            </a:r>
          </a:p>
          <a:p>
            <a:endParaRPr lang="en-IN" b="1" dirty="0"/>
          </a:p>
          <a:p>
            <a:pPr marL="342900" indent="-342900">
              <a:buAutoNum type="arabicPeriod"/>
            </a:pPr>
            <a:r>
              <a:rPr lang="en-IN" dirty="0"/>
              <a:t>Static variables  - </a:t>
            </a:r>
            <a:r>
              <a:rPr lang="en-US" dirty="0"/>
              <a:t>Access static variables using class-name.</a:t>
            </a:r>
          </a:p>
          <a:p>
            <a:pPr marL="342900" indent="-342900">
              <a:buAutoNum type="arabicPeriod"/>
            </a:pPr>
            <a:r>
              <a:rPr lang="en-US" dirty="0"/>
              <a:t>Instance variables – access using object reference.</a:t>
            </a:r>
          </a:p>
          <a:p>
            <a:pPr marL="342900" indent="-342900">
              <a:buAutoNum type="arabicPeriod"/>
            </a:pPr>
            <a:r>
              <a:rPr lang="en-US" dirty="0"/>
              <a:t>Method Params – access directly and only inside the method</a:t>
            </a:r>
          </a:p>
          <a:p>
            <a:pPr marL="342900" indent="-342900">
              <a:buAutoNum type="arabicPeriod"/>
            </a:pPr>
            <a:r>
              <a:rPr lang="en-US" dirty="0"/>
              <a:t>Local variables – access directly and only inside the method.</a:t>
            </a:r>
            <a:r>
              <a:rPr lang="en-IN" dirty="0"/>
              <a:t> </a:t>
            </a:r>
          </a:p>
          <a:p>
            <a:pPr marL="342900" indent="-342900">
              <a:buAutoNum type="arabicPeriod"/>
            </a:pPr>
            <a:endParaRPr lang="en-IN" dirty="0"/>
          </a:p>
        </p:txBody>
      </p:sp>
    </p:spTree>
    <p:extLst>
      <p:ext uri="{BB962C8B-B14F-4D97-AF65-F5344CB8AC3E}">
        <p14:creationId xmlns:p14="http://schemas.microsoft.com/office/powerpoint/2010/main" val="1221051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B28A1-4B26-A8D4-499B-87468395B74B}"/>
              </a:ext>
            </a:extLst>
          </p:cNvPr>
          <p:cNvSpPr>
            <a:spLocks noGrp="1"/>
          </p:cNvSpPr>
          <p:nvPr>
            <p:ph type="title"/>
          </p:nvPr>
        </p:nvSpPr>
        <p:spPr/>
        <p:txBody>
          <a:bodyPr/>
          <a:lstStyle/>
          <a:p>
            <a:r>
              <a:rPr lang="en-IN" dirty="0"/>
              <a:t>C# Variables Example</a:t>
            </a:r>
          </a:p>
        </p:txBody>
      </p:sp>
      <p:sp>
        <p:nvSpPr>
          <p:cNvPr id="3" name="Content Placeholder 2">
            <a:extLst>
              <a:ext uri="{FF2B5EF4-FFF2-40B4-BE49-F238E27FC236}">
                <a16:creationId xmlns:a16="http://schemas.microsoft.com/office/drawing/2014/main" id="{67FBFD84-2189-C170-2DC5-B28498ED0F71}"/>
              </a:ext>
            </a:extLst>
          </p:cNvPr>
          <p:cNvSpPr>
            <a:spLocks noGrp="1"/>
          </p:cNvSpPr>
          <p:nvPr>
            <p:ph idx="1"/>
          </p:nvPr>
        </p:nvSpPr>
        <p:spPr>
          <a:xfrm>
            <a:off x="838200" y="1825625"/>
            <a:ext cx="5599922" cy="1514734"/>
          </a:xfrm>
        </p:spPr>
        <p:txBody>
          <a:bodyPr>
            <a:normAutofit/>
          </a:bodyPr>
          <a:lstStyle/>
          <a:p>
            <a:pPr marL="0" indent="0">
              <a:buNone/>
            </a:pPr>
            <a:r>
              <a:rPr lang="en-IN" sz="1800" dirty="0"/>
              <a:t>These 2 has same output: </a:t>
            </a:r>
          </a:p>
          <a:p>
            <a:pPr marL="0" indent="0">
              <a:buNone/>
            </a:pPr>
            <a:endParaRPr lang="en-IN" sz="1800" dirty="0"/>
          </a:p>
          <a:p>
            <a:pPr marL="0" indent="0">
              <a:buNone/>
            </a:pPr>
            <a:r>
              <a:rPr lang="en-IN" sz="1800" dirty="0" err="1"/>
              <a:t>Console.Write</a:t>
            </a:r>
            <a:r>
              <a:rPr lang="en-IN" sz="1800" dirty="0"/>
              <a:t>(“Name and age is {0} {1}”,</a:t>
            </a:r>
            <a:r>
              <a:rPr lang="en-IN" sz="1800" dirty="0" err="1"/>
              <a:t>name,age</a:t>
            </a:r>
            <a:r>
              <a:rPr lang="en-IN" sz="1800" dirty="0"/>
              <a:t>)</a:t>
            </a:r>
          </a:p>
          <a:p>
            <a:pPr marL="0" indent="0">
              <a:buNone/>
            </a:pPr>
            <a:r>
              <a:rPr lang="en-IN" sz="1800" dirty="0" err="1"/>
              <a:t>Console.Write</a:t>
            </a:r>
            <a:r>
              <a:rPr lang="en-IN" sz="1800" dirty="0"/>
              <a:t>(“Name and age is” + name + “ ”+ age);</a:t>
            </a:r>
          </a:p>
          <a:p>
            <a:pPr marL="0" indent="0">
              <a:buNone/>
            </a:pPr>
            <a:endParaRPr lang="en-IN" sz="1800" dirty="0"/>
          </a:p>
        </p:txBody>
      </p:sp>
      <p:pic>
        <p:nvPicPr>
          <p:cNvPr id="7" name="Picture 6">
            <a:extLst>
              <a:ext uri="{FF2B5EF4-FFF2-40B4-BE49-F238E27FC236}">
                <a16:creationId xmlns:a16="http://schemas.microsoft.com/office/drawing/2014/main" id="{3566D3E0-47BB-2A50-F89C-C05ADDA317E8}"/>
              </a:ext>
            </a:extLst>
          </p:cNvPr>
          <p:cNvPicPr>
            <a:picLocks noChangeAspect="1"/>
          </p:cNvPicPr>
          <p:nvPr/>
        </p:nvPicPr>
        <p:blipFill>
          <a:blip r:embed="rId2"/>
          <a:stretch>
            <a:fillRect/>
          </a:stretch>
        </p:blipFill>
        <p:spPr>
          <a:xfrm>
            <a:off x="6262664" y="1690688"/>
            <a:ext cx="5305991" cy="3810065"/>
          </a:xfrm>
          <a:prstGeom prst="rect">
            <a:avLst/>
          </a:prstGeom>
        </p:spPr>
      </p:pic>
    </p:spTree>
    <p:extLst>
      <p:ext uri="{BB962C8B-B14F-4D97-AF65-F5344CB8AC3E}">
        <p14:creationId xmlns:p14="http://schemas.microsoft.com/office/powerpoint/2010/main" val="2728089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6CE74-E121-6D3E-F539-46B07E5C41BC}"/>
              </a:ext>
            </a:extLst>
          </p:cNvPr>
          <p:cNvSpPr>
            <a:spLocks noGrp="1"/>
          </p:cNvSpPr>
          <p:nvPr>
            <p:ph type="title"/>
          </p:nvPr>
        </p:nvSpPr>
        <p:spPr/>
        <p:txBody>
          <a:bodyPr/>
          <a:lstStyle/>
          <a:p>
            <a:r>
              <a:rPr lang="en-IN" dirty="0"/>
              <a:t>C# Datatypes types</a:t>
            </a:r>
          </a:p>
        </p:txBody>
      </p:sp>
      <p:sp>
        <p:nvSpPr>
          <p:cNvPr id="3" name="Content Placeholder 2">
            <a:extLst>
              <a:ext uri="{FF2B5EF4-FFF2-40B4-BE49-F238E27FC236}">
                <a16:creationId xmlns:a16="http://schemas.microsoft.com/office/drawing/2014/main" id="{47FEA4C6-8E20-CD51-AB12-FD9A604AEDC6}"/>
              </a:ext>
            </a:extLst>
          </p:cNvPr>
          <p:cNvSpPr>
            <a:spLocks noGrp="1"/>
          </p:cNvSpPr>
          <p:nvPr>
            <p:ph idx="1"/>
          </p:nvPr>
        </p:nvSpPr>
        <p:spPr>
          <a:xfrm>
            <a:off x="838200" y="1825625"/>
            <a:ext cx="4956110" cy="4351338"/>
          </a:xfrm>
        </p:spPr>
        <p:txBody>
          <a:bodyPr>
            <a:normAutofit/>
          </a:bodyPr>
          <a:lstStyle/>
          <a:p>
            <a:pPr marL="0" indent="0">
              <a:buNone/>
            </a:pPr>
            <a:r>
              <a:rPr lang="en-IN" sz="1800" dirty="0"/>
              <a:t>3 Types</a:t>
            </a:r>
          </a:p>
          <a:p>
            <a:pPr marL="0" indent="0">
              <a:buNone/>
            </a:pPr>
            <a:endParaRPr lang="en-IN" sz="1800" dirty="0"/>
          </a:p>
          <a:p>
            <a:pPr marL="514350" indent="-514350">
              <a:buAutoNum type="arabicParenR"/>
            </a:pPr>
            <a:r>
              <a:rPr lang="en-IN" sz="1800" dirty="0"/>
              <a:t>Value DT – they are integer based and floating point based.</a:t>
            </a:r>
          </a:p>
          <a:p>
            <a:pPr marL="514350" indent="-514350">
              <a:buAutoNum type="arabicParenR"/>
            </a:pPr>
            <a:r>
              <a:rPr lang="en-IN" sz="1800" dirty="0"/>
              <a:t>Pointer DT – it is a variable, also called locator or indicator that points to an address of a value.</a:t>
            </a:r>
          </a:p>
          <a:p>
            <a:pPr marL="514350" indent="-514350">
              <a:buAutoNum type="arabicParenR"/>
            </a:pPr>
            <a:r>
              <a:rPr lang="en-IN" sz="1800" dirty="0"/>
              <a:t>Reference DT – they do not contain the actual data stored in a variable, but they contain a reference to the variable.</a:t>
            </a:r>
          </a:p>
        </p:txBody>
      </p:sp>
      <p:pic>
        <p:nvPicPr>
          <p:cNvPr id="1026" name="Picture 2" descr="CSHRAP Data types 1">
            <a:extLst>
              <a:ext uri="{FF2B5EF4-FFF2-40B4-BE49-F238E27FC236}">
                <a16:creationId xmlns:a16="http://schemas.microsoft.com/office/drawing/2014/main" id="{69E6A603-D2CA-7CB0-1BD2-058B4C3C6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90688"/>
            <a:ext cx="56388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854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F3B4-AC44-5671-CEA0-1FEB7D267132}"/>
              </a:ext>
            </a:extLst>
          </p:cNvPr>
          <p:cNvSpPr>
            <a:spLocks noGrp="1"/>
          </p:cNvSpPr>
          <p:nvPr>
            <p:ph type="title"/>
          </p:nvPr>
        </p:nvSpPr>
        <p:spPr/>
        <p:txBody>
          <a:bodyPr/>
          <a:lstStyle/>
          <a:p>
            <a:r>
              <a:rPr lang="en-IN" dirty="0"/>
              <a:t>C# Value Data Type</a:t>
            </a:r>
          </a:p>
        </p:txBody>
      </p:sp>
      <p:sp>
        <p:nvSpPr>
          <p:cNvPr id="3" name="Content Placeholder 2">
            <a:extLst>
              <a:ext uri="{FF2B5EF4-FFF2-40B4-BE49-F238E27FC236}">
                <a16:creationId xmlns:a16="http://schemas.microsoft.com/office/drawing/2014/main" id="{78F61631-36A2-F1EF-BD3C-39C9C9E2A577}"/>
              </a:ext>
            </a:extLst>
          </p:cNvPr>
          <p:cNvSpPr>
            <a:spLocks noGrp="1"/>
          </p:cNvSpPr>
          <p:nvPr>
            <p:ph idx="1"/>
          </p:nvPr>
        </p:nvSpPr>
        <p:spPr>
          <a:xfrm>
            <a:off x="838200" y="1825625"/>
            <a:ext cx="10515600" cy="4351338"/>
          </a:xfrm>
        </p:spPr>
        <p:txBody>
          <a:bodyPr>
            <a:normAutofit/>
          </a:bodyPr>
          <a:lstStyle/>
          <a:p>
            <a:pPr marL="0" indent="0">
              <a:buNone/>
            </a:pPr>
            <a:r>
              <a:rPr lang="en-IN" sz="1800" dirty="0"/>
              <a:t>They are integer and floating point based.</a:t>
            </a:r>
          </a:p>
          <a:p>
            <a:pPr marL="0" indent="0">
              <a:buNone/>
            </a:pPr>
            <a:endParaRPr lang="en-IN" sz="1800" dirty="0"/>
          </a:p>
          <a:p>
            <a:pPr marL="0" indent="0">
              <a:buNone/>
            </a:pPr>
            <a:r>
              <a:rPr lang="en-IN" sz="1800" dirty="0"/>
              <a:t>2 types of Value Data Type </a:t>
            </a:r>
          </a:p>
          <a:p>
            <a:pPr marL="0" indent="0">
              <a:buNone/>
            </a:pPr>
            <a:endParaRPr lang="en-IN" sz="1800" dirty="0"/>
          </a:p>
          <a:p>
            <a:pPr marL="514350" indent="-514350">
              <a:buAutoNum type="arabicParenR"/>
            </a:pPr>
            <a:r>
              <a:rPr lang="en-IN" sz="1800" dirty="0"/>
              <a:t>Predefined Data Type – such as Integer, Boolean, Float ..etc</a:t>
            </a:r>
          </a:p>
          <a:p>
            <a:pPr marL="514350" indent="-514350">
              <a:buAutoNum type="arabicParenR"/>
            </a:pPr>
            <a:r>
              <a:rPr lang="en-IN" sz="1800" dirty="0"/>
              <a:t>User defined Data Type -  such as Structure and Enumerations, etc</a:t>
            </a:r>
          </a:p>
        </p:txBody>
      </p:sp>
    </p:spTree>
    <p:extLst>
      <p:ext uri="{BB962C8B-B14F-4D97-AF65-F5344CB8AC3E}">
        <p14:creationId xmlns:p14="http://schemas.microsoft.com/office/powerpoint/2010/main" val="1238640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2B408-07BF-BF0B-8E29-FF2A2825A0A4}"/>
              </a:ext>
            </a:extLst>
          </p:cNvPr>
          <p:cNvSpPr>
            <a:spLocks noGrp="1"/>
          </p:cNvSpPr>
          <p:nvPr>
            <p:ph type="title"/>
          </p:nvPr>
        </p:nvSpPr>
        <p:spPr/>
        <p:txBody>
          <a:bodyPr/>
          <a:lstStyle/>
          <a:p>
            <a:r>
              <a:rPr lang="en-IN" dirty="0"/>
              <a:t>C# Pointer Data Type</a:t>
            </a:r>
          </a:p>
        </p:txBody>
      </p:sp>
      <p:sp>
        <p:nvSpPr>
          <p:cNvPr id="3" name="Content Placeholder 2">
            <a:extLst>
              <a:ext uri="{FF2B5EF4-FFF2-40B4-BE49-F238E27FC236}">
                <a16:creationId xmlns:a16="http://schemas.microsoft.com/office/drawing/2014/main" id="{CDAD9378-C9B9-63BD-6F68-816B30A3285B}"/>
              </a:ext>
            </a:extLst>
          </p:cNvPr>
          <p:cNvSpPr>
            <a:spLocks noGrp="1"/>
          </p:cNvSpPr>
          <p:nvPr>
            <p:ph idx="1"/>
          </p:nvPr>
        </p:nvSpPr>
        <p:spPr>
          <a:xfrm>
            <a:off x="834189" y="1809583"/>
            <a:ext cx="5261811" cy="1158207"/>
          </a:xfrm>
        </p:spPr>
        <p:txBody>
          <a:bodyPr>
            <a:normAutofit lnSpcReduction="10000"/>
          </a:bodyPr>
          <a:lstStyle/>
          <a:p>
            <a:pPr marL="0" indent="0">
              <a:buNone/>
            </a:pPr>
            <a:r>
              <a:rPr lang="en-IN" dirty="0"/>
              <a:t>It is a variable, also known as locator or indicator, which points to an address of a value.</a:t>
            </a:r>
          </a:p>
        </p:txBody>
      </p:sp>
      <p:pic>
        <p:nvPicPr>
          <p:cNvPr id="2050" name="Picture 2" descr="CSHRAP Data types 2">
            <a:extLst>
              <a:ext uri="{FF2B5EF4-FFF2-40B4-BE49-F238E27FC236}">
                <a16:creationId xmlns:a16="http://schemas.microsoft.com/office/drawing/2014/main" id="{62A32574-0657-6BB5-7452-70CACC4E3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1007" y="1862890"/>
            <a:ext cx="3924300" cy="11049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80791296-B99B-0803-AB95-992620E6E804}"/>
              </a:ext>
            </a:extLst>
          </p:cNvPr>
          <p:cNvGraphicFramePr>
            <a:graphicFrameLocks noGrp="1"/>
          </p:cNvGraphicFramePr>
          <p:nvPr>
            <p:extLst>
              <p:ext uri="{D42A27DB-BD31-4B8C-83A1-F6EECF244321}">
                <p14:modId xmlns:p14="http://schemas.microsoft.com/office/powerpoint/2010/main" val="2832818293"/>
              </p:ext>
            </p:extLst>
          </p:nvPr>
        </p:nvGraphicFramePr>
        <p:xfrm>
          <a:off x="834189" y="3428999"/>
          <a:ext cx="9951118" cy="1325563"/>
        </p:xfrm>
        <a:graphic>
          <a:graphicData uri="http://schemas.openxmlformats.org/drawingml/2006/table">
            <a:tbl>
              <a:tblPr firstRow="1" bandRow="1">
                <a:tableStyleId>{5C22544A-7EE6-4342-B048-85BDC9FD1C3A}</a:tableStyleId>
              </a:tblPr>
              <a:tblGrid>
                <a:gridCol w="4975559">
                  <a:extLst>
                    <a:ext uri="{9D8B030D-6E8A-4147-A177-3AD203B41FA5}">
                      <a16:colId xmlns:a16="http://schemas.microsoft.com/office/drawing/2014/main" val="1426992012"/>
                    </a:ext>
                  </a:extLst>
                </a:gridCol>
                <a:gridCol w="4975559">
                  <a:extLst>
                    <a:ext uri="{9D8B030D-6E8A-4147-A177-3AD203B41FA5}">
                      <a16:colId xmlns:a16="http://schemas.microsoft.com/office/drawing/2014/main" val="2730593018"/>
                    </a:ext>
                  </a:extLst>
                </a:gridCol>
              </a:tblGrid>
              <a:tr h="437801">
                <a:tc>
                  <a:txBody>
                    <a:bodyPr/>
                    <a:lstStyle/>
                    <a:p>
                      <a:r>
                        <a:rPr lang="en-IN" dirty="0"/>
                        <a:t>&amp; (Ampersand Sign)</a:t>
                      </a:r>
                    </a:p>
                  </a:txBody>
                  <a:tcPr/>
                </a:tc>
                <a:tc>
                  <a:txBody>
                    <a:bodyPr/>
                    <a:lstStyle/>
                    <a:p>
                      <a:r>
                        <a:rPr lang="en-IN" dirty="0"/>
                        <a:t>* (Asterisk Sign)</a:t>
                      </a:r>
                    </a:p>
                  </a:txBody>
                  <a:tcPr/>
                </a:tc>
                <a:extLst>
                  <a:ext uri="{0D108BD9-81ED-4DB2-BD59-A6C34878D82A}">
                    <a16:rowId xmlns:a16="http://schemas.microsoft.com/office/drawing/2014/main" val="1865560077"/>
                  </a:ext>
                </a:extLst>
              </a:tr>
              <a:tr h="443881">
                <a:tc>
                  <a:txBody>
                    <a:bodyPr/>
                    <a:lstStyle/>
                    <a:p>
                      <a:r>
                        <a:rPr lang="en-IN" dirty="0"/>
                        <a:t>Address Operator</a:t>
                      </a:r>
                    </a:p>
                  </a:txBody>
                  <a:tcPr/>
                </a:tc>
                <a:tc>
                  <a:txBody>
                    <a:bodyPr/>
                    <a:lstStyle/>
                    <a:p>
                      <a:r>
                        <a:rPr lang="en-IN" dirty="0"/>
                        <a:t>Indirection Operator</a:t>
                      </a:r>
                    </a:p>
                  </a:txBody>
                  <a:tcPr/>
                </a:tc>
                <a:extLst>
                  <a:ext uri="{0D108BD9-81ED-4DB2-BD59-A6C34878D82A}">
                    <a16:rowId xmlns:a16="http://schemas.microsoft.com/office/drawing/2014/main" val="2037287366"/>
                  </a:ext>
                </a:extLst>
              </a:tr>
              <a:tr h="443881">
                <a:tc>
                  <a:txBody>
                    <a:bodyPr/>
                    <a:lstStyle/>
                    <a:p>
                      <a:r>
                        <a:rPr lang="en-IN" dirty="0"/>
                        <a:t>Determines the address of a variable</a:t>
                      </a:r>
                    </a:p>
                  </a:txBody>
                  <a:tcPr/>
                </a:tc>
                <a:tc>
                  <a:txBody>
                    <a:bodyPr/>
                    <a:lstStyle/>
                    <a:p>
                      <a:r>
                        <a:rPr lang="en-IN" dirty="0"/>
                        <a:t>Access the value of an address</a:t>
                      </a:r>
                    </a:p>
                  </a:txBody>
                  <a:tcPr/>
                </a:tc>
                <a:extLst>
                  <a:ext uri="{0D108BD9-81ED-4DB2-BD59-A6C34878D82A}">
                    <a16:rowId xmlns:a16="http://schemas.microsoft.com/office/drawing/2014/main" val="3722143212"/>
                  </a:ext>
                </a:extLst>
              </a:tr>
            </a:tbl>
          </a:graphicData>
        </a:graphic>
      </p:graphicFrame>
    </p:spTree>
    <p:extLst>
      <p:ext uri="{BB962C8B-B14F-4D97-AF65-F5344CB8AC3E}">
        <p14:creationId xmlns:p14="http://schemas.microsoft.com/office/powerpoint/2010/main" val="3638725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3EC4F5-302F-776D-7979-FDED195E983E}"/>
              </a:ext>
            </a:extLst>
          </p:cNvPr>
          <p:cNvSpPr>
            <a:spLocks noGrp="1"/>
          </p:cNvSpPr>
          <p:nvPr>
            <p:ph type="title"/>
          </p:nvPr>
        </p:nvSpPr>
        <p:spPr>
          <a:xfrm>
            <a:off x="836649" y="779365"/>
            <a:ext cx="6852216" cy="1320800"/>
          </a:xfrm>
        </p:spPr>
        <p:txBody>
          <a:bodyPr>
            <a:normAutofit/>
          </a:bodyPr>
          <a:lstStyle/>
          <a:p>
            <a:r>
              <a:rPr lang="en-US" sz="3200" dirty="0">
                <a:solidFill>
                  <a:srgbClr val="000000"/>
                </a:solidFill>
                <a:ea typeface="+mj-lt"/>
                <a:cs typeface="+mj-lt"/>
              </a:rPr>
              <a:t>Factors leading to the development and adoption of OOPs </a:t>
            </a:r>
            <a:endParaRPr lang="en-US" sz="3200" dirty="0">
              <a:ea typeface="Calibri Light"/>
              <a:cs typeface="Calibri Light"/>
            </a:endParaRPr>
          </a:p>
        </p:txBody>
      </p:sp>
      <p:sp>
        <p:nvSpPr>
          <p:cNvPr id="5" name="Content Placeholder 2">
            <a:extLst>
              <a:ext uri="{FF2B5EF4-FFF2-40B4-BE49-F238E27FC236}">
                <a16:creationId xmlns:a16="http://schemas.microsoft.com/office/drawing/2014/main" id="{4B781631-9220-B37B-AA26-BBAC7FAEB67F}"/>
              </a:ext>
            </a:extLst>
          </p:cNvPr>
          <p:cNvSpPr>
            <a:spLocks noGrp="1"/>
          </p:cNvSpPr>
          <p:nvPr>
            <p:ph idx="1"/>
          </p:nvPr>
        </p:nvSpPr>
        <p:spPr>
          <a:xfrm>
            <a:off x="836649" y="2373966"/>
            <a:ext cx="10515600" cy="2772523"/>
          </a:xfrm>
        </p:spPr>
        <p:txBody>
          <a:bodyPr vert="horz" lIns="91440" tIns="45720" rIns="91440" bIns="45720" rtlCol="0" anchor="t">
            <a:normAutofit fontScale="92500" lnSpcReduction="10000"/>
          </a:bodyPr>
          <a:lstStyle/>
          <a:p>
            <a:pPr>
              <a:buFont typeface="Wingdings" panose="020B0604020202020204" pitchFamily="34" charset="0"/>
              <a:buChar char="ü"/>
            </a:pPr>
            <a:r>
              <a:rPr lang="en-US" dirty="0">
                <a:ea typeface="Calibri"/>
                <a:cs typeface="Calibri"/>
              </a:rPr>
              <a:t> Complexity of software development</a:t>
            </a:r>
          </a:p>
          <a:p>
            <a:pPr>
              <a:buFont typeface="Wingdings" panose="020B0604020202020204" pitchFamily="34" charset="0"/>
              <a:buChar char="ü"/>
            </a:pPr>
            <a:r>
              <a:rPr lang="en-US" dirty="0">
                <a:ea typeface="Calibri"/>
                <a:cs typeface="Calibri"/>
              </a:rPr>
              <a:t> Code reusability</a:t>
            </a:r>
          </a:p>
          <a:p>
            <a:pPr>
              <a:buFont typeface="Wingdings" panose="020B0604020202020204" pitchFamily="34" charset="0"/>
              <a:buChar char="ü"/>
            </a:pPr>
            <a:r>
              <a:rPr lang="en-US" dirty="0">
                <a:ea typeface="Calibri"/>
                <a:cs typeface="Calibri"/>
              </a:rPr>
              <a:t> Data and code encapsulation</a:t>
            </a:r>
          </a:p>
          <a:p>
            <a:pPr>
              <a:buFont typeface="Wingdings" panose="020B0604020202020204" pitchFamily="34" charset="0"/>
              <a:buChar char="ü"/>
            </a:pPr>
            <a:r>
              <a:rPr lang="en-US" dirty="0">
                <a:ea typeface="Calibri"/>
                <a:cs typeface="Calibri"/>
              </a:rPr>
              <a:t> Real world modelling</a:t>
            </a:r>
          </a:p>
          <a:p>
            <a:pPr>
              <a:buFont typeface="Wingdings" panose="020B0604020202020204" pitchFamily="34" charset="0"/>
              <a:buChar char="ü"/>
            </a:pPr>
            <a:r>
              <a:rPr lang="en-US" dirty="0">
                <a:ea typeface="Calibri"/>
                <a:cs typeface="Calibri"/>
              </a:rPr>
              <a:t> Improved maintenance and security</a:t>
            </a:r>
          </a:p>
          <a:p>
            <a:pPr>
              <a:buFont typeface="Wingdings" panose="020B0604020202020204" pitchFamily="34" charset="0"/>
              <a:buChar char="ü"/>
            </a:pPr>
            <a:r>
              <a:rPr lang="en-US" dirty="0">
                <a:ea typeface="Calibri"/>
                <a:cs typeface="Calibri"/>
              </a:rPr>
              <a:t> Adoption to modern software challenges</a:t>
            </a:r>
          </a:p>
          <a:p>
            <a:pPr marL="0" indent="0">
              <a:buNone/>
            </a:pPr>
            <a:endParaRPr lang="en-US" dirty="0">
              <a:ea typeface="Calibri"/>
              <a:cs typeface="Calibri"/>
            </a:endParaRPr>
          </a:p>
        </p:txBody>
      </p:sp>
    </p:spTree>
    <p:extLst>
      <p:ext uri="{BB962C8B-B14F-4D97-AF65-F5344CB8AC3E}">
        <p14:creationId xmlns:p14="http://schemas.microsoft.com/office/powerpoint/2010/main" val="3359200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5D415-E46A-F601-7D37-4B93A3F06F24}"/>
              </a:ext>
            </a:extLst>
          </p:cNvPr>
          <p:cNvSpPr>
            <a:spLocks noGrp="1"/>
          </p:cNvSpPr>
          <p:nvPr>
            <p:ph type="title"/>
          </p:nvPr>
        </p:nvSpPr>
        <p:spPr/>
        <p:txBody>
          <a:bodyPr/>
          <a:lstStyle/>
          <a:p>
            <a:r>
              <a:rPr lang="en-IN" dirty="0"/>
              <a:t>C# Reference Data Types</a:t>
            </a:r>
          </a:p>
        </p:txBody>
      </p:sp>
      <p:sp>
        <p:nvSpPr>
          <p:cNvPr id="3" name="Content Placeholder 2">
            <a:extLst>
              <a:ext uri="{FF2B5EF4-FFF2-40B4-BE49-F238E27FC236}">
                <a16:creationId xmlns:a16="http://schemas.microsoft.com/office/drawing/2014/main" id="{7AF22429-5074-04EB-4AAD-9640BEF3479A}"/>
              </a:ext>
            </a:extLst>
          </p:cNvPr>
          <p:cNvSpPr>
            <a:spLocks noGrp="1"/>
          </p:cNvSpPr>
          <p:nvPr>
            <p:ph idx="1"/>
          </p:nvPr>
        </p:nvSpPr>
        <p:spPr>
          <a:xfrm>
            <a:off x="838200" y="1825625"/>
            <a:ext cx="10515600" cy="1896143"/>
          </a:xfrm>
        </p:spPr>
        <p:txBody>
          <a:bodyPr/>
          <a:lstStyle/>
          <a:p>
            <a:pPr marL="0" indent="0">
              <a:buNone/>
            </a:pPr>
            <a:r>
              <a:rPr lang="en-IN" dirty="0"/>
              <a:t>They do not contain the actual data stored in a variable, but they contain a reference to the variable. If the data is changed by one of the variables, the other variable automatically reflects this changes in value.</a:t>
            </a:r>
          </a:p>
        </p:txBody>
      </p:sp>
      <p:sp>
        <p:nvSpPr>
          <p:cNvPr id="5" name="Content Placeholder 2">
            <a:extLst>
              <a:ext uri="{FF2B5EF4-FFF2-40B4-BE49-F238E27FC236}">
                <a16:creationId xmlns:a16="http://schemas.microsoft.com/office/drawing/2014/main" id="{A8B65A2F-2DD1-7E19-73E5-D1E33B66EE47}"/>
              </a:ext>
            </a:extLst>
          </p:cNvPr>
          <p:cNvSpPr txBox="1">
            <a:spLocks/>
          </p:cNvSpPr>
          <p:nvPr/>
        </p:nvSpPr>
        <p:spPr>
          <a:xfrm>
            <a:off x="838200" y="3721768"/>
            <a:ext cx="10515600" cy="1896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2 types of reference data types</a:t>
            </a:r>
          </a:p>
          <a:p>
            <a:pPr marL="514350" indent="-514350">
              <a:buAutoNum type="arabicParenR"/>
            </a:pPr>
            <a:r>
              <a:rPr lang="en-IN" dirty="0"/>
              <a:t>Predefined types – Objects, string</a:t>
            </a:r>
          </a:p>
          <a:p>
            <a:pPr marL="514350" indent="-514350">
              <a:buAutoNum type="arabicParenR"/>
            </a:pPr>
            <a:r>
              <a:rPr lang="en-IN" dirty="0"/>
              <a:t>User defined types – classes, Interface</a:t>
            </a:r>
          </a:p>
        </p:txBody>
      </p:sp>
      <p:pic>
        <p:nvPicPr>
          <p:cNvPr id="2050" name="Picture 2" descr="The difference between Primitive and Reference Data Types">
            <a:extLst>
              <a:ext uri="{FF2B5EF4-FFF2-40B4-BE49-F238E27FC236}">
                <a16:creationId xmlns:a16="http://schemas.microsoft.com/office/drawing/2014/main" id="{8613374F-03B4-A21F-54D0-068598D70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8386" y="3136232"/>
            <a:ext cx="4680155" cy="2632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389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734E-6201-9115-1385-CDAF8E2D5598}"/>
              </a:ext>
            </a:extLst>
          </p:cNvPr>
          <p:cNvSpPr>
            <a:spLocks noGrp="1"/>
          </p:cNvSpPr>
          <p:nvPr>
            <p:ph type="title"/>
          </p:nvPr>
        </p:nvSpPr>
        <p:spPr/>
        <p:txBody>
          <a:bodyPr/>
          <a:lstStyle/>
          <a:p>
            <a:r>
              <a:rPr lang="en-IN" dirty="0"/>
              <a:t>C# Datatypes</a:t>
            </a:r>
          </a:p>
        </p:txBody>
      </p:sp>
      <p:sp>
        <p:nvSpPr>
          <p:cNvPr id="3" name="Content Placeholder 2">
            <a:extLst>
              <a:ext uri="{FF2B5EF4-FFF2-40B4-BE49-F238E27FC236}">
                <a16:creationId xmlns:a16="http://schemas.microsoft.com/office/drawing/2014/main" id="{2D7C428F-3088-DA2C-ABF9-39E574011B8B}"/>
              </a:ext>
            </a:extLst>
          </p:cNvPr>
          <p:cNvSpPr>
            <a:spLocks noGrp="1"/>
          </p:cNvSpPr>
          <p:nvPr>
            <p:ph idx="1"/>
          </p:nvPr>
        </p:nvSpPr>
        <p:spPr>
          <a:xfrm>
            <a:off x="838200" y="1611021"/>
            <a:ext cx="10515600" cy="4351338"/>
          </a:xfrm>
        </p:spPr>
        <p:txBody>
          <a:bodyPr>
            <a:normAutofit fontScale="77500" lnSpcReduction="20000"/>
          </a:bodyPr>
          <a:lstStyle/>
          <a:p>
            <a:pPr marL="0" indent="0">
              <a:buNone/>
            </a:pPr>
            <a:r>
              <a:rPr lang="en-IN" dirty="0"/>
              <a:t>Datatypes specify the type of data that a variable can store such as int, float, double.</a:t>
            </a:r>
          </a:p>
          <a:p>
            <a:pPr marL="0" indent="0">
              <a:buNone/>
            </a:pPr>
            <a:endParaRPr lang="en-IN" dirty="0"/>
          </a:p>
          <a:p>
            <a:r>
              <a:rPr lang="en-IN" dirty="0"/>
              <a:t>Integer – int lotus; </a:t>
            </a:r>
            <a:r>
              <a:rPr lang="en-IN" dirty="0">
                <a:sym typeface="Wingdings" panose="05000000000000000000" pitchFamily="2" charset="2"/>
              </a:rPr>
              <a:t> 4 bytes</a:t>
            </a:r>
          </a:p>
          <a:p>
            <a:r>
              <a:rPr lang="en-IN" dirty="0"/>
              <a:t>Long –</a:t>
            </a:r>
            <a:r>
              <a:rPr lang="en-IN" dirty="0">
                <a:sym typeface="Wingdings" panose="05000000000000000000" pitchFamily="2" charset="2"/>
              </a:rPr>
              <a:t> long lotus;  </a:t>
            </a:r>
            <a:r>
              <a:rPr lang="en-IN" dirty="0"/>
              <a:t>8 bytes (used for storing long integers)</a:t>
            </a:r>
          </a:p>
          <a:p>
            <a:r>
              <a:rPr lang="en-IN" dirty="0"/>
              <a:t>Floating point number – float lotus; </a:t>
            </a:r>
            <a:r>
              <a:rPr lang="en-IN" dirty="0">
                <a:sym typeface="Wingdings" panose="05000000000000000000" pitchFamily="2" charset="2"/>
              </a:rPr>
              <a:t> 4 bytes</a:t>
            </a:r>
          </a:p>
          <a:p>
            <a:r>
              <a:rPr lang="en-IN" dirty="0"/>
              <a:t>Double – double lotus; </a:t>
            </a:r>
            <a:r>
              <a:rPr lang="en-IN" dirty="0">
                <a:sym typeface="Wingdings" panose="05000000000000000000" pitchFamily="2" charset="2"/>
              </a:rPr>
              <a:t> 8 bytes</a:t>
            </a:r>
            <a:endParaRPr lang="en-IN" dirty="0"/>
          </a:p>
          <a:p>
            <a:r>
              <a:rPr lang="en-IN" dirty="0"/>
              <a:t>Character – char a = ‘A’; </a:t>
            </a:r>
            <a:r>
              <a:rPr lang="en-IN" dirty="0">
                <a:sym typeface="Wingdings" panose="05000000000000000000" pitchFamily="2" charset="2"/>
              </a:rPr>
              <a:t> 2 bytes</a:t>
            </a:r>
            <a:endParaRPr lang="en-IN" dirty="0"/>
          </a:p>
          <a:p>
            <a:r>
              <a:rPr lang="en-IN" dirty="0"/>
              <a:t>Boolean – bool </a:t>
            </a:r>
            <a:r>
              <a:rPr lang="en-IN" dirty="0" err="1"/>
              <a:t>isGreat</a:t>
            </a:r>
            <a:r>
              <a:rPr lang="en-IN" dirty="0"/>
              <a:t> = true; </a:t>
            </a:r>
            <a:r>
              <a:rPr lang="en-IN" dirty="0">
                <a:sym typeface="Wingdings" panose="05000000000000000000" pitchFamily="2" charset="2"/>
              </a:rPr>
              <a:t> 1 bit</a:t>
            </a:r>
            <a:endParaRPr lang="en-IN" dirty="0"/>
          </a:p>
          <a:p>
            <a:r>
              <a:rPr lang="en-IN" dirty="0"/>
              <a:t>String – string name = “Lotus”; </a:t>
            </a:r>
            <a:r>
              <a:rPr lang="en-IN" dirty="0">
                <a:sym typeface="Wingdings" panose="05000000000000000000" pitchFamily="2" charset="2"/>
              </a:rPr>
              <a:t> 2  bytes per character</a:t>
            </a:r>
            <a:endParaRPr lang="en-IN" dirty="0"/>
          </a:p>
          <a:p>
            <a:endParaRPr lang="en-IN" dirty="0"/>
          </a:p>
          <a:p>
            <a:pPr marL="0" indent="0">
              <a:buNone/>
            </a:pPr>
            <a:r>
              <a:rPr lang="en-IN" dirty="0"/>
              <a:t>KB </a:t>
            </a:r>
          </a:p>
          <a:p>
            <a:pPr marL="0" indent="0">
              <a:buNone/>
            </a:pPr>
            <a:r>
              <a:rPr lang="en-IN" dirty="0"/>
              <a:t>1 byte – 8 bit</a:t>
            </a:r>
          </a:p>
        </p:txBody>
      </p:sp>
    </p:spTree>
    <p:extLst>
      <p:ext uri="{BB962C8B-B14F-4D97-AF65-F5344CB8AC3E}">
        <p14:creationId xmlns:p14="http://schemas.microsoft.com/office/powerpoint/2010/main" val="29452495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6226-E33A-F3EC-1E1B-9ED8E287120C}"/>
              </a:ext>
            </a:extLst>
          </p:cNvPr>
          <p:cNvSpPr>
            <a:spLocks noGrp="1"/>
          </p:cNvSpPr>
          <p:nvPr>
            <p:ph type="title"/>
          </p:nvPr>
        </p:nvSpPr>
        <p:spPr/>
        <p:txBody>
          <a:bodyPr/>
          <a:lstStyle/>
          <a:p>
            <a:r>
              <a:rPr lang="en-IN" dirty="0"/>
              <a:t>Data types</a:t>
            </a:r>
          </a:p>
        </p:txBody>
      </p:sp>
      <p:graphicFrame>
        <p:nvGraphicFramePr>
          <p:cNvPr id="5" name="Content Placeholder 4">
            <a:extLst>
              <a:ext uri="{FF2B5EF4-FFF2-40B4-BE49-F238E27FC236}">
                <a16:creationId xmlns:a16="http://schemas.microsoft.com/office/drawing/2014/main" id="{67535601-191F-754B-5456-40F9C087C4BD}"/>
              </a:ext>
            </a:extLst>
          </p:cNvPr>
          <p:cNvGraphicFramePr>
            <a:graphicFrameLocks noGrp="1"/>
          </p:cNvGraphicFramePr>
          <p:nvPr>
            <p:ph idx="1"/>
            <p:extLst>
              <p:ext uri="{D42A27DB-BD31-4B8C-83A1-F6EECF244321}">
                <p14:modId xmlns:p14="http://schemas.microsoft.com/office/powerpoint/2010/main" val="3113836058"/>
              </p:ext>
            </p:extLst>
          </p:nvPr>
        </p:nvGraphicFramePr>
        <p:xfrm>
          <a:off x="845574" y="1835457"/>
          <a:ext cx="10508226" cy="3977640"/>
        </p:xfrm>
        <a:graphic>
          <a:graphicData uri="http://schemas.openxmlformats.org/drawingml/2006/table">
            <a:tbl>
              <a:tblPr firstRow="1" bandRow="1">
                <a:tableStyleId>{5C22544A-7EE6-4342-B048-85BDC9FD1C3A}</a:tableStyleId>
              </a:tblPr>
              <a:tblGrid>
                <a:gridCol w="3497828">
                  <a:extLst>
                    <a:ext uri="{9D8B030D-6E8A-4147-A177-3AD203B41FA5}">
                      <a16:colId xmlns:a16="http://schemas.microsoft.com/office/drawing/2014/main" val="4141745582"/>
                    </a:ext>
                  </a:extLst>
                </a:gridCol>
                <a:gridCol w="3505199">
                  <a:extLst>
                    <a:ext uri="{9D8B030D-6E8A-4147-A177-3AD203B41FA5}">
                      <a16:colId xmlns:a16="http://schemas.microsoft.com/office/drawing/2014/main" val="2170241334"/>
                    </a:ext>
                  </a:extLst>
                </a:gridCol>
                <a:gridCol w="3505199">
                  <a:extLst>
                    <a:ext uri="{9D8B030D-6E8A-4147-A177-3AD203B41FA5}">
                      <a16:colId xmlns:a16="http://schemas.microsoft.com/office/drawing/2014/main" val="3219052878"/>
                    </a:ext>
                  </a:extLst>
                </a:gridCol>
              </a:tblGrid>
              <a:tr h="370840">
                <a:tc>
                  <a:txBody>
                    <a:bodyPr/>
                    <a:lstStyle/>
                    <a:p>
                      <a:r>
                        <a:rPr lang="en-IN" dirty="0"/>
                        <a:t>Type</a:t>
                      </a:r>
                    </a:p>
                  </a:txBody>
                  <a:tcPr/>
                </a:tc>
                <a:tc>
                  <a:txBody>
                    <a:bodyPr/>
                    <a:lstStyle/>
                    <a:p>
                      <a:r>
                        <a:rPr lang="en-IN" dirty="0"/>
                        <a:t>Size</a:t>
                      </a:r>
                    </a:p>
                  </a:txBody>
                  <a:tcPr/>
                </a:tc>
                <a:tc>
                  <a:txBody>
                    <a:bodyPr/>
                    <a:lstStyle/>
                    <a:p>
                      <a:r>
                        <a:rPr lang="en-IN" dirty="0"/>
                        <a:t>Value Range</a:t>
                      </a:r>
                    </a:p>
                  </a:txBody>
                  <a:tcPr/>
                </a:tc>
                <a:extLst>
                  <a:ext uri="{0D108BD9-81ED-4DB2-BD59-A6C34878D82A}">
                    <a16:rowId xmlns:a16="http://schemas.microsoft.com/office/drawing/2014/main" val="3820288671"/>
                  </a:ext>
                </a:extLst>
              </a:tr>
              <a:tr h="370840">
                <a:tc>
                  <a:txBody>
                    <a:bodyPr/>
                    <a:lstStyle/>
                    <a:p>
                      <a:r>
                        <a:rPr lang="en-IN" dirty="0" err="1"/>
                        <a:t>Sbyte</a:t>
                      </a:r>
                      <a:endParaRPr lang="en-IN" dirty="0"/>
                    </a:p>
                  </a:txBody>
                  <a:tcPr/>
                </a:tc>
                <a:tc>
                  <a:txBody>
                    <a:bodyPr/>
                    <a:lstStyle/>
                    <a:p>
                      <a:r>
                        <a:rPr lang="en-IN" dirty="0"/>
                        <a:t>8 bits</a:t>
                      </a:r>
                    </a:p>
                  </a:txBody>
                  <a:tcPr/>
                </a:tc>
                <a:tc>
                  <a:txBody>
                    <a:bodyPr/>
                    <a:lstStyle/>
                    <a:p>
                      <a:r>
                        <a:rPr lang="en-IN" dirty="0"/>
                        <a:t>-128 to 127</a:t>
                      </a:r>
                    </a:p>
                  </a:txBody>
                  <a:tcPr/>
                </a:tc>
                <a:extLst>
                  <a:ext uri="{0D108BD9-81ED-4DB2-BD59-A6C34878D82A}">
                    <a16:rowId xmlns:a16="http://schemas.microsoft.com/office/drawing/2014/main" val="2747643106"/>
                  </a:ext>
                </a:extLst>
              </a:tr>
              <a:tr h="370840">
                <a:tc>
                  <a:txBody>
                    <a:bodyPr/>
                    <a:lstStyle/>
                    <a:p>
                      <a:r>
                        <a:rPr lang="en-IN" dirty="0"/>
                        <a:t>Byte</a:t>
                      </a:r>
                    </a:p>
                  </a:txBody>
                  <a:tcPr/>
                </a:tc>
                <a:tc>
                  <a:txBody>
                    <a:bodyPr/>
                    <a:lstStyle/>
                    <a:p>
                      <a:r>
                        <a:rPr lang="en-IN" dirty="0"/>
                        <a:t>8 bits</a:t>
                      </a:r>
                    </a:p>
                  </a:txBody>
                  <a:tcPr/>
                </a:tc>
                <a:tc>
                  <a:txBody>
                    <a:bodyPr/>
                    <a:lstStyle/>
                    <a:p>
                      <a:r>
                        <a:rPr lang="en-IN" dirty="0"/>
                        <a:t>0 to 255</a:t>
                      </a:r>
                    </a:p>
                  </a:txBody>
                  <a:tcPr/>
                </a:tc>
                <a:extLst>
                  <a:ext uri="{0D108BD9-81ED-4DB2-BD59-A6C34878D82A}">
                    <a16:rowId xmlns:a16="http://schemas.microsoft.com/office/drawing/2014/main" val="3622217031"/>
                  </a:ext>
                </a:extLst>
              </a:tr>
              <a:tr h="370840">
                <a:tc>
                  <a:txBody>
                    <a:bodyPr/>
                    <a:lstStyle/>
                    <a:p>
                      <a:r>
                        <a:rPr lang="en-IN" dirty="0"/>
                        <a:t>char</a:t>
                      </a:r>
                    </a:p>
                  </a:txBody>
                  <a:tcPr/>
                </a:tc>
                <a:tc>
                  <a:txBody>
                    <a:bodyPr/>
                    <a:lstStyle/>
                    <a:p>
                      <a:r>
                        <a:rPr lang="en-IN" dirty="0"/>
                        <a:t>16 bits</a:t>
                      </a:r>
                    </a:p>
                  </a:txBody>
                  <a:tcPr/>
                </a:tc>
                <a:tc>
                  <a:txBody>
                    <a:bodyPr/>
                    <a:lstStyle/>
                    <a:p>
                      <a:endParaRPr lang="en-IN" dirty="0"/>
                    </a:p>
                  </a:txBody>
                  <a:tcPr/>
                </a:tc>
                <a:extLst>
                  <a:ext uri="{0D108BD9-81ED-4DB2-BD59-A6C34878D82A}">
                    <a16:rowId xmlns:a16="http://schemas.microsoft.com/office/drawing/2014/main" val="2454877884"/>
                  </a:ext>
                </a:extLst>
              </a:tr>
              <a:tr h="370840">
                <a:tc>
                  <a:txBody>
                    <a:bodyPr/>
                    <a:lstStyle/>
                    <a:p>
                      <a:r>
                        <a:rPr lang="en-IN" dirty="0"/>
                        <a:t>Short</a:t>
                      </a:r>
                    </a:p>
                  </a:txBody>
                  <a:tcPr/>
                </a:tc>
                <a:tc>
                  <a:txBody>
                    <a:bodyPr/>
                    <a:lstStyle/>
                    <a:p>
                      <a:r>
                        <a:rPr lang="en-IN" dirty="0"/>
                        <a:t>16 bits</a:t>
                      </a:r>
                    </a:p>
                  </a:txBody>
                  <a:tcPr/>
                </a:tc>
                <a:tc>
                  <a:txBody>
                    <a:bodyPr/>
                    <a:lstStyle/>
                    <a:p>
                      <a:r>
                        <a:rPr lang="en-IN" dirty="0"/>
                        <a:t>-32,768 to 32,767</a:t>
                      </a:r>
                    </a:p>
                  </a:txBody>
                  <a:tcPr/>
                </a:tc>
                <a:extLst>
                  <a:ext uri="{0D108BD9-81ED-4DB2-BD59-A6C34878D82A}">
                    <a16:rowId xmlns:a16="http://schemas.microsoft.com/office/drawing/2014/main" val="3364842017"/>
                  </a:ext>
                </a:extLst>
              </a:tr>
              <a:tr h="370840">
                <a:tc>
                  <a:txBody>
                    <a:bodyPr/>
                    <a:lstStyle/>
                    <a:p>
                      <a:r>
                        <a:rPr lang="en-IN" dirty="0" err="1"/>
                        <a:t>Ushort</a:t>
                      </a:r>
                      <a:endParaRPr lang="en-IN" dirty="0"/>
                    </a:p>
                  </a:txBody>
                  <a:tcPr/>
                </a:tc>
                <a:tc>
                  <a:txBody>
                    <a:bodyPr/>
                    <a:lstStyle/>
                    <a:p>
                      <a:r>
                        <a:rPr lang="en-IN" dirty="0"/>
                        <a:t>16 bits</a:t>
                      </a:r>
                    </a:p>
                  </a:txBody>
                  <a:tcPr/>
                </a:tc>
                <a:tc>
                  <a:txBody>
                    <a:bodyPr/>
                    <a:lstStyle/>
                    <a:p>
                      <a:r>
                        <a:rPr lang="en-IN" dirty="0"/>
                        <a:t>0 to 65,535</a:t>
                      </a:r>
                    </a:p>
                  </a:txBody>
                  <a:tcPr/>
                </a:tc>
                <a:extLst>
                  <a:ext uri="{0D108BD9-81ED-4DB2-BD59-A6C34878D82A}">
                    <a16:rowId xmlns:a16="http://schemas.microsoft.com/office/drawing/2014/main" val="2153411487"/>
                  </a:ext>
                </a:extLst>
              </a:tr>
              <a:tr h="370840">
                <a:tc>
                  <a:txBody>
                    <a:bodyPr/>
                    <a:lstStyle/>
                    <a:p>
                      <a:r>
                        <a:rPr lang="en-IN" dirty="0"/>
                        <a:t>Int</a:t>
                      </a:r>
                    </a:p>
                  </a:txBody>
                  <a:tcPr/>
                </a:tc>
                <a:tc>
                  <a:txBody>
                    <a:bodyPr/>
                    <a:lstStyle/>
                    <a:p>
                      <a:r>
                        <a:rPr lang="en-IN" dirty="0"/>
                        <a:t>32 bits</a:t>
                      </a:r>
                    </a:p>
                  </a:txBody>
                  <a:tcPr/>
                </a:tc>
                <a:tc>
                  <a:txBody>
                    <a:bodyPr/>
                    <a:lstStyle/>
                    <a:p>
                      <a:r>
                        <a:rPr lang="en-IN" sz="1800" b="0" i="0" u="none" strike="noStrike" kern="1200" baseline="0" dirty="0">
                          <a:solidFill>
                            <a:schemeClr val="dk1"/>
                          </a:solidFill>
                          <a:latin typeface="+mn-lt"/>
                          <a:ea typeface="+mn-ea"/>
                          <a:cs typeface="+mn-cs"/>
                        </a:rPr>
                        <a:t>-2,147,483,648 to 2,147,483,647</a:t>
                      </a:r>
                      <a:endParaRPr lang="en-IN" dirty="0"/>
                    </a:p>
                  </a:txBody>
                  <a:tcPr/>
                </a:tc>
                <a:extLst>
                  <a:ext uri="{0D108BD9-81ED-4DB2-BD59-A6C34878D82A}">
                    <a16:rowId xmlns:a16="http://schemas.microsoft.com/office/drawing/2014/main" val="2998608510"/>
                  </a:ext>
                </a:extLst>
              </a:tr>
              <a:tr h="370840">
                <a:tc>
                  <a:txBody>
                    <a:bodyPr/>
                    <a:lstStyle/>
                    <a:p>
                      <a:r>
                        <a:rPr lang="en-IN" dirty="0"/>
                        <a:t>Unit</a:t>
                      </a:r>
                    </a:p>
                  </a:txBody>
                  <a:tcPr/>
                </a:tc>
                <a:tc>
                  <a:txBody>
                    <a:bodyPr/>
                    <a:lstStyle/>
                    <a:p>
                      <a:r>
                        <a:rPr lang="en-IN" dirty="0"/>
                        <a:t>32 bits</a:t>
                      </a:r>
                    </a:p>
                  </a:txBody>
                  <a:tcPr/>
                </a:tc>
                <a:tc>
                  <a:txBody>
                    <a:bodyPr/>
                    <a:lstStyle/>
                    <a:p>
                      <a:r>
                        <a:rPr lang="en-IN" sz="1800" b="0" i="0" u="none" strike="noStrike" kern="1200" baseline="0" dirty="0">
                          <a:solidFill>
                            <a:schemeClr val="dk1"/>
                          </a:solidFill>
                          <a:latin typeface="+mn-lt"/>
                          <a:ea typeface="+mn-ea"/>
                          <a:cs typeface="+mn-cs"/>
                        </a:rPr>
                        <a:t>0 to 4,294,967,295</a:t>
                      </a:r>
                      <a:endParaRPr lang="en-IN" dirty="0"/>
                    </a:p>
                  </a:txBody>
                  <a:tcPr/>
                </a:tc>
                <a:extLst>
                  <a:ext uri="{0D108BD9-81ED-4DB2-BD59-A6C34878D82A}">
                    <a16:rowId xmlns:a16="http://schemas.microsoft.com/office/drawing/2014/main" val="4004592223"/>
                  </a:ext>
                </a:extLst>
              </a:tr>
              <a:tr h="370840">
                <a:tc>
                  <a:txBody>
                    <a:bodyPr/>
                    <a:lstStyle/>
                    <a:p>
                      <a:r>
                        <a:rPr lang="en-IN" dirty="0"/>
                        <a:t>Long</a:t>
                      </a:r>
                    </a:p>
                  </a:txBody>
                  <a:tcPr/>
                </a:tc>
                <a:tc>
                  <a:txBody>
                    <a:bodyPr/>
                    <a:lstStyle/>
                    <a:p>
                      <a:r>
                        <a:rPr lang="en-IN" dirty="0"/>
                        <a:t>64 bits</a:t>
                      </a:r>
                    </a:p>
                  </a:txBody>
                  <a:tcPr/>
                </a:tc>
                <a:tc>
                  <a:txBody>
                    <a:bodyPr/>
                    <a:lstStyle/>
                    <a:p>
                      <a:r>
                        <a:rPr lang="en-IN" sz="1800" b="0" i="0" u="none" strike="noStrike" kern="1200" baseline="0" dirty="0">
                          <a:solidFill>
                            <a:schemeClr val="dk1"/>
                          </a:solidFill>
                          <a:latin typeface="+mn-lt"/>
                          <a:ea typeface="+mn-ea"/>
                          <a:cs typeface="+mn-cs"/>
                        </a:rPr>
                        <a:t>-9,223,372,036,854,775,808 to</a:t>
                      </a:r>
                    </a:p>
                    <a:p>
                      <a:r>
                        <a:rPr lang="en-IN" sz="1800" b="0" i="0" u="none" strike="noStrike" kern="1200" baseline="0" dirty="0">
                          <a:solidFill>
                            <a:schemeClr val="dk1"/>
                          </a:solidFill>
                          <a:latin typeface="+mn-lt"/>
                          <a:ea typeface="+mn-ea"/>
                          <a:cs typeface="+mn-cs"/>
                        </a:rPr>
                        <a:t>9,223,372,036,854,775,807</a:t>
                      </a:r>
                      <a:endParaRPr lang="en-IN" dirty="0"/>
                    </a:p>
                  </a:txBody>
                  <a:tcPr/>
                </a:tc>
                <a:extLst>
                  <a:ext uri="{0D108BD9-81ED-4DB2-BD59-A6C34878D82A}">
                    <a16:rowId xmlns:a16="http://schemas.microsoft.com/office/drawing/2014/main" val="79530640"/>
                  </a:ext>
                </a:extLst>
              </a:tr>
              <a:tr h="370840">
                <a:tc>
                  <a:txBody>
                    <a:bodyPr/>
                    <a:lstStyle/>
                    <a:p>
                      <a:r>
                        <a:rPr lang="en-IN" dirty="0" err="1"/>
                        <a:t>Ulong</a:t>
                      </a:r>
                      <a:r>
                        <a:rPr lang="en-IN" dirty="0"/>
                        <a:t> </a:t>
                      </a:r>
                    </a:p>
                  </a:txBody>
                  <a:tcPr/>
                </a:tc>
                <a:tc>
                  <a:txBody>
                    <a:bodyPr/>
                    <a:lstStyle/>
                    <a:p>
                      <a:r>
                        <a:rPr lang="en-IN" dirty="0"/>
                        <a:t>64 bits</a:t>
                      </a:r>
                    </a:p>
                  </a:txBody>
                  <a:tcPr/>
                </a:tc>
                <a:tc>
                  <a:txBody>
                    <a:bodyPr/>
                    <a:lstStyle/>
                    <a:p>
                      <a:r>
                        <a:rPr lang="en-IN" sz="1800" b="0" i="0" u="none" strike="noStrike" kern="1200" baseline="0" dirty="0">
                          <a:solidFill>
                            <a:schemeClr val="dk1"/>
                          </a:solidFill>
                          <a:latin typeface="+mn-lt"/>
                          <a:ea typeface="+mn-ea"/>
                          <a:cs typeface="+mn-cs"/>
                        </a:rPr>
                        <a:t>0 to 18,446,744,073,709,551,615</a:t>
                      </a:r>
                      <a:endParaRPr lang="en-IN" dirty="0"/>
                    </a:p>
                  </a:txBody>
                  <a:tcPr/>
                </a:tc>
                <a:extLst>
                  <a:ext uri="{0D108BD9-81ED-4DB2-BD59-A6C34878D82A}">
                    <a16:rowId xmlns:a16="http://schemas.microsoft.com/office/drawing/2014/main" val="741158618"/>
                  </a:ext>
                </a:extLst>
              </a:tr>
            </a:tbl>
          </a:graphicData>
        </a:graphic>
      </p:graphicFrame>
    </p:spTree>
    <p:extLst>
      <p:ext uri="{BB962C8B-B14F-4D97-AF65-F5344CB8AC3E}">
        <p14:creationId xmlns:p14="http://schemas.microsoft.com/office/powerpoint/2010/main" val="1578031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5490A-F12A-C38B-565E-F015365D7712}"/>
              </a:ext>
            </a:extLst>
          </p:cNvPr>
          <p:cNvSpPr>
            <a:spLocks noGrp="1"/>
          </p:cNvSpPr>
          <p:nvPr>
            <p:ph type="title"/>
          </p:nvPr>
        </p:nvSpPr>
        <p:spPr/>
        <p:txBody>
          <a:bodyPr/>
          <a:lstStyle/>
          <a:p>
            <a:r>
              <a:rPr lang="en-IN" dirty="0"/>
              <a:t>C# Datatype : </a:t>
            </a:r>
            <a:r>
              <a:rPr lang="en-IN" dirty="0" err="1"/>
              <a:t>sbyte</a:t>
            </a:r>
            <a:endParaRPr lang="en-IN" dirty="0"/>
          </a:p>
        </p:txBody>
      </p:sp>
      <p:pic>
        <p:nvPicPr>
          <p:cNvPr id="5" name="Content Placeholder 4">
            <a:extLst>
              <a:ext uri="{FF2B5EF4-FFF2-40B4-BE49-F238E27FC236}">
                <a16:creationId xmlns:a16="http://schemas.microsoft.com/office/drawing/2014/main" id="{C21883FD-FAD3-2B25-EB0C-A4565FCCF0B1}"/>
              </a:ext>
            </a:extLst>
          </p:cNvPr>
          <p:cNvPicPr>
            <a:picLocks noGrp="1" noChangeAspect="1"/>
          </p:cNvPicPr>
          <p:nvPr>
            <p:ph idx="1"/>
          </p:nvPr>
        </p:nvPicPr>
        <p:blipFill>
          <a:blip r:embed="rId2"/>
          <a:stretch>
            <a:fillRect/>
          </a:stretch>
        </p:blipFill>
        <p:spPr>
          <a:xfrm>
            <a:off x="5791199" y="0"/>
            <a:ext cx="6400801" cy="6867288"/>
          </a:xfrm>
        </p:spPr>
      </p:pic>
    </p:spTree>
    <p:extLst>
      <p:ext uri="{BB962C8B-B14F-4D97-AF65-F5344CB8AC3E}">
        <p14:creationId xmlns:p14="http://schemas.microsoft.com/office/powerpoint/2010/main" val="1282879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FC1F-4E9A-DEB0-2CEB-E6105ABC1CB6}"/>
              </a:ext>
            </a:extLst>
          </p:cNvPr>
          <p:cNvSpPr>
            <a:spLocks noGrp="1"/>
          </p:cNvSpPr>
          <p:nvPr>
            <p:ph type="title"/>
          </p:nvPr>
        </p:nvSpPr>
        <p:spPr>
          <a:xfrm>
            <a:off x="838200" y="365125"/>
            <a:ext cx="4540045" cy="1325563"/>
          </a:xfrm>
        </p:spPr>
        <p:txBody>
          <a:bodyPr/>
          <a:lstStyle/>
          <a:p>
            <a:r>
              <a:rPr lang="en-IN" dirty="0"/>
              <a:t>C# Datatype byte</a:t>
            </a:r>
          </a:p>
        </p:txBody>
      </p:sp>
      <p:sp>
        <p:nvSpPr>
          <p:cNvPr id="3" name="Content Placeholder 2">
            <a:extLst>
              <a:ext uri="{FF2B5EF4-FFF2-40B4-BE49-F238E27FC236}">
                <a16:creationId xmlns:a16="http://schemas.microsoft.com/office/drawing/2014/main" id="{21EFF111-23CA-1AE1-47F7-1CF81E462B6B}"/>
              </a:ext>
            </a:extLst>
          </p:cNvPr>
          <p:cNvSpPr>
            <a:spLocks noGrp="1"/>
          </p:cNvSpPr>
          <p:nvPr>
            <p:ph idx="1"/>
          </p:nvPr>
        </p:nvSpPr>
        <p:spPr>
          <a:xfrm>
            <a:off x="838200" y="1825625"/>
            <a:ext cx="4540045" cy="4351338"/>
          </a:xfrm>
        </p:spPr>
        <p:txBody>
          <a:bodyPr/>
          <a:lstStyle/>
          <a:p>
            <a:endParaRPr lang="en-IN" dirty="0"/>
          </a:p>
        </p:txBody>
      </p:sp>
      <p:pic>
        <p:nvPicPr>
          <p:cNvPr id="5" name="Picture 4">
            <a:extLst>
              <a:ext uri="{FF2B5EF4-FFF2-40B4-BE49-F238E27FC236}">
                <a16:creationId xmlns:a16="http://schemas.microsoft.com/office/drawing/2014/main" id="{2A2BFA62-4761-7426-7BC5-02A978AFA16A}"/>
              </a:ext>
            </a:extLst>
          </p:cNvPr>
          <p:cNvPicPr>
            <a:picLocks noChangeAspect="1"/>
          </p:cNvPicPr>
          <p:nvPr/>
        </p:nvPicPr>
        <p:blipFill>
          <a:blip r:embed="rId2"/>
          <a:stretch>
            <a:fillRect/>
          </a:stretch>
        </p:blipFill>
        <p:spPr>
          <a:xfrm>
            <a:off x="5562025" y="0"/>
            <a:ext cx="6629975" cy="6843353"/>
          </a:xfrm>
          <a:prstGeom prst="rect">
            <a:avLst/>
          </a:prstGeom>
        </p:spPr>
      </p:pic>
    </p:spTree>
    <p:extLst>
      <p:ext uri="{BB962C8B-B14F-4D97-AF65-F5344CB8AC3E}">
        <p14:creationId xmlns:p14="http://schemas.microsoft.com/office/powerpoint/2010/main" val="1363773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8AF8D-8974-19FD-2841-4436858914CB}"/>
              </a:ext>
            </a:extLst>
          </p:cNvPr>
          <p:cNvSpPr>
            <a:spLocks noGrp="1"/>
          </p:cNvSpPr>
          <p:nvPr>
            <p:ph type="title"/>
          </p:nvPr>
        </p:nvSpPr>
        <p:spPr>
          <a:xfrm>
            <a:off x="838200" y="365125"/>
            <a:ext cx="4835013" cy="1325563"/>
          </a:xfrm>
        </p:spPr>
        <p:txBody>
          <a:bodyPr/>
          <a:lstStyle/>
          <a:p>
            <a:r>
              <a:rPr lang="en-IN" dirty="0"/>
              <a:t>C# Datatype char</a:t>
            </a:r>
          </a:p>
        </p:txBody>
      </p:sp>
      <p:sp>
        <p:nvSpPr>
          <p:cNvPr id="3" name="Content Placeholder 2">
            <a:extLst>
              <a:ext uri="{FF2B5EF4-FFF2-40B4-BE49-F238E27FC236}">
                <a16:creationId xmlns:a16="http://schemas.microsoft.com/office/drawing/2014/main" id="{36CE4C90-FC33-7ABA-3DB5-D5A7D35C678B}"/>
              </a:ext>
            </a:extLst>
          </p:cNvPr>
          <p:cNvSpPr>
            <a:spLocks noGrp="1"/>
          </p:cNvSpPr>
          <p:nvPr>
            <p:ph idx="1"/>
          </p:nvPr>
        </p:nvSpPr>
        <p:spPr>
          <a:xfrm>
            <a:off x="838200" y="1825625"/>
            <a:ext cx="4835013" cy="4351338"/>
          </a:xfrm>
        </p:spPr>
        <p:txBody>
          <a:bodyPr/>
          <a:lstStyle/>
          <a:p>
            <a:endParaRPr lang="en-IN" dirty="0"/>
          </a:p>
        </p:txBody>
      </p:sp>
      <p:pic>
        <p:nvPicPr>
          <p:cNvPr id="5" name="Picture 4">
            <a:extLst>
              <a:ext uri="{FF2B5EF4-FFF2-40B4-BE49-F238E27FC236}">
                <a16:creationId xmlns:a16="http://schemas.microsoft.com/office/drawing/2014/main" id="{CBED91DF-E255-C0D1-1C11-2A7C7C1DEE92}"/>
              </a:ext>
            </a:extLst>
          </p:cNvPr>
          <p:cNvPicPr>
            <a:picLocks noChangeAspect="1"/>
          </p:cNvPicPr>
          <p:nvPr/>
        </p:nvPicPr>
        <p:blipFill>
          <a:blip r:embed="rId2"/>
          <a:stretch>
            <a:fillRect/>
          </a:stretch>
        </p:blipFill>
        <p:spPr>
          <a:xfrm>
            <a:off x="5949461" y="0"/>
            <a:ext cx="6242539" cy="6858000"/>
          </a:xfrm>
          <a:prstGeom prst="rect">
            <a:avLst/>
          </a:prstGeom>
        </p:spPr>
      </p:pic>
    </p:spTree>
    <p:extLst>
      <p:ext uri="{BB962C8B-B14F-4D97-AF65-F5344CB8AC3E}">
        <p14:creationId xmlns:p14="http://schemas.microsoft.com/office/powerpoint/2010/main" val="260790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EAB8-6DE9-3069-DB14-FC9023E2BBEB}"/>
              </a:ext>
            </a:extLst>
          </p:cNvPr>
          <p:cNvSpPr>
            <a:spLocks noGrp="1"/>
          </p:cNvSpPr>
          <p:nvPr>
            <p:ph type="title"/>
          </p:nvPr>
        </p:nvSpPr>
        <p:spPr>
          <a:xfrm>
            <a:off x="838200" y="365125"/>
            <a:ext cx="5257800" cy="1325563"/>
          </a:xfrm>
        </p:spPr>
        <p:txBody>
          <a:bodyPr/>
          <a:lstStyle/>
          <a:p>
            <a:r>
              <a:rPr lang="en-IN" dirty="0"/>
              <a:t>C# datatype short </a:t>
            </a:r>
          </a:p>
        </p:txBody>
      </p:sp>
      <p:sp>
        <p:nvSpPr>
          <p:cNvPr id="3" name="Content Placeholder 2">
            <a:extLst>
              <a:ext uri="{FF2B5EF4-FFF2-40B4-BE49-F238E27FC236}">
                <a16:creationId xmlns:a16="http://schemas.microsoft.com/office/drawing/2014/main" id="{58A3252F-C062-B5EB-E38C-77AD356364DE}"/>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F74C9495-2CBD-E3CC-E9C7-05EAB94D1CF5}"/>
              </a:ext>
            </a:extLst>
          </p:cNvPr>
          <p:cNvPicPr>
            <a:picLocks noChangeAspect="1"/>
          </p:cNvPicPr>
          <p:nvPr/>
        </p:nvPicPr>
        <p:blipFill>
          <a:blip r:embed="rId2"/>
          <a:stretch>
            <a:fillRect/>
          </a:stretch>
        </p:blipFill>
        <p:spPr>
          <a:xfrm>
            <a:off x="6199573" y="0"/>
            <a:ext cx="5992427" cy="6858000"/>
          </a:xfrm>
          <a:prstGeom prst="rect">
            <a:avLst/>
          </a:prstGeom>
        </p:spPr>
      </p:pic>
    </p:spTree>
    <p:extLst>
      <p:ext uri="{BB962C8B-B14F-4D97-AF65-F5344CB8AC3E}">
        <p14:creationId xmlns:p14="http://schemas.microsoft.com/office/powerpoint/2010/main" val="27170249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30A9-AA35-74ED-003A-8928A28C4734}"/>
              </a:ext>
            </a:extLst>
          </p:cNvPr>
          <p:cNvSpPr>
            <a:spLocks noGrp="1"/>
          </p:cNvSpPr>
          <p:nvPr>
            <p:ph type="title"/>
          </p:nvPr>
        </p:nvSpPr>
        <p:spPr/>
        <p:txBody>
          <a:bodyPr/>
          <a:lstStyle/>
          <a:p>
            <a:r>
              <a:rPr lang="en-IN" dirty="0"/>
              <a:t>C# Datatype </a:t>
            </a:r>
            <a:r>
              <a:rPr lang="en-IN" dirty="0" err="1"/>
              <a:t>ushort</a:t>
            </a:r>
            <a:endParaRPr lang="en-IN" dirty="0"/>
          </a:p>
        </p:txBody>
      </p:sp>
      <p:sp>
        <p:nvSpPr>
          <p:cNvPr id="3" name="Content Placeholder 2">
            <a:extLst>
              <a:ext uri="{FF2B5EF4-FFF2-40B4-BE49-F238E27FC236}">
                <a16:creationId xmlns:a16="http://schemas.microsoft.com/office/drawing/2014/main" id="{FC84158F-8C9B-5ACA-363C-53967FFC7E5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35DD728-63BE-DE5F-286B-FF72548CA7F0}"/>
              </a:ext>
            </a:extLst>
          </p:cNvPr>
          <p:cNvPicPr>
            <a:picLocks noChangeAspect="1"/>
          </p:cNvPicPr>
          <p:nvPr/>
        </p:nvPicPr>
        <p:blipFill>
          <a:blip r:embed="rId2"/>
          <a:stretch>
            <a:fillRect/>
          </a:stretch>
        </p:blipFill>
        <p:spPr>
          <a:xfrm>
            <a:off x="5985400" y="0"/>
            <a:ext cx="6206600" cy="6858000"/>
          </a:xfrm>
          <a:prstGeom prst="rect">
            <a:avLst/>
          </a:prstGeom>
        </p:spPr>
      </p:pic>
    </p:spTree>
    <p:extLst>
      <p:ext uri="{BB962C8B-B14F-4D97-AF65-F5344CB8AC3E}">
        <p14:creationId xmlns:p14="http://schemas.microsoft.com/office/powerpoint/2010/main" val="23098875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0E53-88CC-BB0A-4AED-39E97AD56E14}"/>
              </a:ext>
            </a:extLst>
          </p:cNvPr>
          <p:cNvSpPr>
            <a:spLocks noGrp="1"/>
          </p:cNvSpPr>
          <p:nvPr>
            <p:ph type="title"/>
          </p:nvPr>
        </p:nvSpPr>
        <p:spPr/>
        <p:txBody>
          <a:bodyPr/>
          <a:lstStyle/>
          <a:p>
            <a:r>
              <a:rPr lang="en-IN" dirty="0"/>
              <a:t>Diff between int, long, double, float</a:t>
            </a:r>
          </a:p>
        </p:txBody>
      </p:sp>
      <p:graphicFrame>
        <p:nvGraphicFramePr>
          <p:cNvPr id="4" name="Table 3">
            <a:extLst>
              <a:ext uri="{FF2B5EF4-FFF2-40B4-BE49-F238E27FC236}">
                <a16:creationId xmlns:a16="http://schemas.microsoft.com/office/drawing/2014/main" id="{BC05415F-BB73-9E43-15BF-EE322C7E43FD}"/>
              </a:ext>
            </a:extLst>
          </p:cNvPr>
          <p:cNvGraphicFramePr>
            <a:graphicFrameLocks noGrp="1"/>
          </p:cNvGraphicFramePr>
          <p:nvPr>
            <p:extLst>
              <p:ext uri="{D42A27DB-BD31-4B8C-83A1-F6EECF244321}">
                <p14:modId xmlns:p14="http://schemas.microsoft.com/office/powerpoint/2010/main" val="3628212644"/>
              </p:ext>
            </p:extLst>
          </p:nvPr>
        </p:nvGraphicFramePr>
        <p:xfrm>
          <a:off x="838200" y="1690688"/>
          <a:ext cx="10778412" cy="3944264"/>
        </p:xfrm>
        <a:graphic>
          <a:graphicData uri="http://schemas.openxmlformats.org/drawingml/2006/table">
            <a:tbl>
              <a:tblPr firstRow="1" bandRow="1">
                <a:tableStyleId>{5C22544A-7EE6-4342-B048-85BDC9FD1C3A}</a:tableStyleId>
              </a:tblPr>
              <a:tblGrid>
                <a:gridCol w="2694603">
                  <a:extLst>
                    <a:ext uri="{9D8B030D-6E8A-4147-A177-3AD203B41FA5}">
                      <a16:colId xmlns:a16="http://schemas.microsoft.com/office/drawing/2014/main" val="3395092551"/>
                    </a:ext>
                  </a:extLst>
                </a:gridCol>
                <a:gridCol w="2694603">
                  <a:extLst>
                    <a:ext uri="{9D8B030D-6E8A-4147-A177-3AD203B41FA5}">
                      <a16:colId xmlns:a16="http://schemas.microsoft.com/office/drawing/2014/main" val="727220283"/>
                    </a:ext>
                  </a:extLst>
                </a:gridCol>
                <a:gridCol w="2694603">
                  <a:extLst>
                    <a:ext uri="{9D8B030D-6E8A-4147-A177-3AD203B41FA5}">
                      <a16:colId xmlns:a16="http://schemas.microsoft.com/office/drawing/2014/main" val="3096721536"/>
                    </a:ext>
                  </a:extLst>
                </a:gridCol>
                <a:gridCol w="2694603">
                  <a:extLst>
                    <a:ext uri="{9D8B030D-6E8A-4147-A177-3AD203B41FA5}">
                      <a16:colId xmlns:a16="http://schemas.microsoft.com/office/drawing/2014/main" val="4259517088"/>
                    </a:ext>
                  </a:extLst>
                </a:gridCol>
              </a:tblGrid>
              <a:tr h="600532">
                <a:tc>
                  <a:txBody>
                    <a:bodyPr/>
                    <a:lstStyle/>
                    <a:p>
                      <a:r>
                        <a:rPr lang="en-IN" dirty="0"/>
                        <a:t>int</a:t>
                      </a:r>
                    </a:p>
                  </a:txBody>
                  <a:tcPr/>
                </a:tc>
                <a:tc>
                  <a:txBody>
                    <a:bodyPr/>
                    <a:lstStyle/>
                    <a:p>
                      <a:r>
                        <a:rPr lang="en-IN" dirty="0"/>
                        <a:t>long</a:t>
                      </a:r>
                    </a:p>
                  </a:txBody>
                  <a:tcPr/>
                </a:tc>
                <a:tc>
                  <a:txBody>
                    <a:bodyPr/>
                    <a:lstStyle/>
                    <a:p>
                      <a:r>
                        <a:rPr lang="en-IN" dirty="0"/>
                        <a:t>double</a:t>
                      </a:r>
                    </a:p>
                  </a:txBody>
                  <a:tcPr/>
                </a:tc>
                <a:tc>
                  <a:txBody>
                    <a:bodyPr/>
                    <a:lstStyle/>
                    <a:p>
                      <a:r>
                        <a:rPr lang="en-IN" dirty="0"/>
                        <a:t>float</a:t>
                      </a:r>
                    </a:p>
                  </a:txBody>
                  <a:tcPr/>
                </a:tc>
                <a:extLst>
                  <a:ext uri="{0D108BD9-81ED-4DB2-BD59-A6C34878D82A}">
                    <a16:rowId xmlns:a16="http://schemas.microsoft.com/office/drawing/2014/main" val="3232613606"/>
                  </a:ext>
                </a:extLst>
              </a:tr>
              <a:tr h="871103">
                <a:tc>
                  <a:txBody>
                    <a:bodyPr/>
                    <a:lstStyle/>
                    <a:p>
                      <a:r>
                        <a:rPr lang="en-IN" dirty="0"/>
                        <a:t>Represents 32-bit signed integers</a:t>
                      </a:r>
                    </a:p>
                  </a:txBody>
                  <a:tcPr/>
                </a:tc>
                <a:tc>
                  <a:txBody>
                    <a:bodyPr/>
                    <a:lstStyle/>
                    <a:p>
                      <a:r>
                        <a:rPr lang="en-IN" sz="1800" b="0" i="0" kern="1200" dirty="0">
                          <a:solidFill>
                            <a:schemeClr val="dk1"/>
                          </a:solidFill>
                          <a:effectLst/>
                          <a:latin typeface="+mn-lt"/>
                          <a:ea typeface="+mn-ea"/>
                          <a:cs typeface="+mn-cs"/>
                        </a:rPr>
                        <a:t>Represents 64-bit signed integers.</a:t>
                      </a:r>
                      <a:endParaRPr lang="en-IN" dirty="0"/>
                    </a:p>
                  </a:txBody>
                  <a:tcPr/>
                </a:tc>
                <a:tc>
                  <a:txBody>
                    <a:bodyPr/>
                    <a:lstStyle/>
                    <a:p>
                      <a:r>
                        <a:rPr lang="en-US" sz="1800" b="0" i="0" kern="1200" dirty="0">
                          <a:solidFill>
                            <a:schemeClr val="dk1"/>
                          </a:solidFill>
                          <a:effectLst/>
                          <a:latin typeface="+mn-lt"/>
                          <a:ea typeface="+mn-ea"/>
                          <a:cs typeface="+mn-cs"/>
                        </a:rPr>
                        <a:t>Represents 64-bit double-precision floating-point numbers.</a:t>
                      </a:r>
                      <a:endParaRPr lang="en-IN" dirty="0"/>
                    </a:p>
                  </a:txBody>
                  <a:tcPr/>
                </a:tc>
                <a:tc>
                  <a:txBody>
                    <a:bodyPr/>
                    <a:lstStyle/>
                    <a:p>
                      <a:r>
                        <a:rPr lang="en-US" sz="1800" b="0" i="0" kern="1200" dirty="0">
                          <a:solidFill>
                            <a:schemeClr val="dk1"/>
                          </a:solidFill>
                          <a:effectLst/>
                          <a:latin typeface="+mn-lt"/>
                          <a:ea typeface="+mn-ea"/>
                          <a:cs typeface="+mn-cs"/>
                        </a:rPr>
                        <a:t>Represents 32-bit single-precision floating-point numbers.</a:t>
                      </a:r>
                      <a:endParaRPr lang="en-IN" dirty="0"/>
                    </a:p>
                  </a:txBody>
                  <a:tcPr/>
                </a:tc>
                <a:extLst>
                  <a:ext uri="{0D108BD9-81ED-4DB2-BD59-A6C34878D82A}">
                    <a16:rowId xmlns:a16="http://schemas.microsoft.com/office/drawing/2014/main" val="3580550845"/>
                  </a:ext>
                </a:extLst>
              </a:tr>
              <a:tr h="600532">
                <a:tc>
                  <a:txBody>
                    <a:bodyPr/>
                    <a:lstStyle/>
                    <a:p>
                      <a:r>
                        <a:rPr lang="en-IN" sz="1800" b="1" i="0" kern="1200" dirty="0">
                          <a:solidFill>
                            <a:schemeClr val="dk1"/>
                          </a:solidFill>
                          <a:effectLst/>
                          <a:latin typeface="+mn-lt"/>
                          <a:ea typeface="+mn-ea"/>
                          <a:cs typeface="+mn-cs"/>
                        </a:rPr>
                        <a:t>System.Int32</a:t>
                      </a:r>
                      <a:endParaRPr lang="en-IN" dirty="0"/>
                    </a:p>
                  </a:txBody>
                  <a:tcPr/>
                </a:tc>
                <a:tc>
                  <a:txBody>
                    <a:bodyPr/>
                    <a:lstStyle/>
                    <a:p>
                      <a:r>
                        <a:rPr lang="en-IN" sz="1800" b="1" i="0" kern="1200" dirty="0">
                          <a:solidFill>
                            <a:schemeClr val="dk1"/>
                          </a:solidFill>
                          <a:effectLst/>
                          <a:latin typeface="+mn-lt"/>
                          <a:ea typeface="+mn-ea"/>
                          <a:cs typeface="+mn-cs"/>
                        </a:rPr>
                        <a:t>System.Int64</a:t>
                      </a:r>
                      <a:endParaRPr lang="en-IN" dirty="0"/>
                    </a:p>
                  </a:txBody>
                  <a:tcPr/>
                </a:tc>
                <a:tc>
                  <a:txBody>
                    <a:bodyPr/>
                    <a:lstStyle/>
                    <a:p>
                      <a:r>
                        <a:rPr lang="en-IN" sz="1800" b="1" i="0" kern="1200" dirty="0" err="1">
                          <a:solidFill>
                            <a:schemeClr val="dk1"/>
                          </a:solidFill>
                          <a:effectLst/>
                          <a:latin typeface="+mn-lt"/>
                          <a:ea typeface="+mn-ea"/>
                          <a:cs typeface="+mn-cs"/>
                        </a:rPr>
                        <a:t>System.Double</a:t>
                      </a:r>
                      <a:endParaRPr lang="en-IN" dirty="0"/>
                    </a:p>
                  </a:txBody>
                  <a:tcPr/>
                </a:tc>
                <a:tc>
                  <a:txBody>
                    <a:bodyPr/>
                    <a:lstStyle/>
                    <a:p>
                      <a:r>
                        <a:rPr lang="en-IN" sz="1800" b="1" i="0" kern="1200" dirty="0" err="1">
                          <a:solidFill>
                            <a:schemeClr val="dk1"/>
                          </a:solidFill>
                          <a:effectLst/>
                          <a:latin typeface="+mn-lt"/>
                          <a:ea typeface="+mn-ea"/>
                          <a:cs typeface="+mn-cs"/>
                        </a:rPr>
                        <a:t>System.Single</a:t>
                      </a:r>
                      <a:endParaRPr lang="en-IN" dirty="0"/>
                    </a:p>
                  </a:txBody>
                  <a:tcPr/>
                </a:tc>
                <a:extLst>
                  <a:ext uri="{0D108BD9-81ED-4DB2-BD59-A6C34878D82A}">
                    <a16:rowId xmlns:a16="http://schemas.microsoft.com/office/drawing/2014/main" val="3902608443"/>
                  </a:ext>
                </a:extLst>
              </a:tr>
              <a:tr h="1132434">
                <a:tc>
                  <a:txBody>
                    <a:bodyPr/>
                    <a:lstStyle/>
                    <a:p>
                      <a:r>
                        <a:rPr lang="en-US" sz="1800" b="0" i="0" kern="1200" dirty="0">
                          <a:solidFill>
                            <a:schemeClr val="dk1"/>
                          </a:solidFill>
                          <a:effectLst/>
                          <a:latin typeface="+mn-lt"/>
                          <a:ea typeface="+mn-ea"/>
                          <a:cs typeface="+mn-cs"/>
                        </a:rPr>
                        <a:t>Commonly used for general-purpose integer arithmetic.</a:t>
                      </a:r>
                      <a:endParaRPr lang="en-IN" dirty="0"/>
                    </a:p>
                  </a:txBody>
                  <a:tcPr/>
                </a:tc>
                <a:tc>
                  <a:txBody>
                    <a:bodyPr/>
                    <a:lstStyle/>
                    <a:p>
                      <a:r>
                        <a:rPr lang="en-US" sz="1800" b="0" i="0" kern="1200" dirty="0">
                          <a:solidFill>
                            <a:schemeClr val="dk1"/>
                          </a:solidFill>
                          <a:effectLst/>
                          <a:latin typeface="+mn-lt"/>
                          <a:ea typeface="+mn-ea"/>
                          <a:cs typeface="+mn-cs"/>
                        </a:rPr>
                        <a:t>Used when a larger range of integer values is required.</a:t>
                      </a:r>
                      <a:endParaRPr lang="en-IN" dirty="0"/>
                    </a:p>
                  </a:txBody>
                  <a:tcPr/>
                </a:tc>
                <a:tc>
                  <a:txBody>
                    <a:bodyPr/>
                    <a:lstStyle/>
                    <a:p>
                      <a:r>
                        <a:rPr lang="en-US" sz="1800" b="0" i="0" kern="1200" dirty="0">
                          <a:solidFill>
                            <a:schemeClr val="dk1"/>
                          </a:solidFill>
                          <a:effectLst/>
                          <a:latin typeface="+mn-lt"/>
                          <a:ea typeface="+mn-ea"/>
                          <a:cs typeface="+mn-cs"/>
                        </a:rPr>
                        <a:t>Useful for representing real numbers, including fractional parts.</a:t>
                      </a:r>
                      <a:endParaRPr lang="en-IN" dirty="0"/>
                    </a:p>
                  </a:txBody>
                  <a:tcPr/>
                </a:tc>
                <a:tc>
                  <a:txBody>
                    <a:bodyPr/>
                    <a:lstStyle/>
                    <a:p>
                      <a:r>
                        <a:rPr lang="en-US" sz="1800" b="0" i="0" kern="1200" dirty="0">
                          <a:solidFill>
                            <a:schemeClr val="dk1"/>
                          </a:solidFill>
                          <a:effectLst/>
                          <a:latin typeface="+mn-lt"/>
                          <a:ea typeface="+mn-ea"/>
                          <a:cs typeface="+mn-cs"/>
                        </a:rPr>
                        <a:t>Useful when memory efficiency is crucial, and precision loss is acceptable.</a:t>
                      </a:r>
                      <a:endParaRPr lang="en-IN" dirty="0"/>
                    </a:p>
                  </a:txBody>
                  <a:tcPr/>
                </a:tc>
                <a:extLst>
                  <a:ext uri="{0D108BD9-81ED-4DB2-BD59-A6C34878D82A}">
                    <a16:rowId xmlns:a16="http://schemas.microsoft.com/office/drawing/2014/main" val="3903493065"/>
                  </a:ext>
                </a:extLst>
              </a:tr>
              <a:tr h="609772">
                <a:tc>
                  <a:txBody>
                    <a:bodyPr/>
                    <a:lstStyle/>
                    <a:p>
                      <a:r>
                        <a:rPr lang="en-IN" sz="1800" b="0" i="0" kern="1200" dirty="0">
                          <a:solidFill>
                            <a:schemeClr val="dk1"/>
                          </a:solidFill>
                          <a:effectLst/>
                          <a:latin typeface="+mn-lt"/>
                          <a:ea typeface="+mn-ea"/>
                          <a:cs typeface="+mn-cs"/>
                        </a:rPr>
                        <a:t>int </a:t>
                      </a:r>
                      <a:r>
                        <a:rPr lang="en-IN" sz="1800" b="0" i="0" kern="1200" dirty="0" err="1">
                          <a:solidFill>
                            <a:schemeClr val="dk1"/>
                          </a:solidFill>
                          <a:effectLst/>
                          <a:latin typeface="+mn-lt"/>
                          <a:ea typeface="+mn-ea"/>
                          <a:cs typeface="+mn-cs"/>
                        </a:rPr>
                        <a:t>myInt</a:t>
                      </a:r>
                      <a:r>
                        <a:rPr lang="en-IN" sz="1800" b="0" i="0" kern="1200" dirty="0">
                          <a:solidFill>
                            <a:schemeClr val="dk1"/>
                          </a:solidFill>
                          <a:effectLst/>
                          <a:latin typeface="+mn-lt"/>
                          <a:ea typeface="+mn-ea"/>
                          <a:cs typeface="+mn-cs"/>
                        </a:rPr>
                        <a:t> = 42;</a:t>
                      </a:r>
                      <a:endParaRPr lang="en-IN" dirty="0"/>
                    </a:p>
                  </a:txBody>
                  <a:tcPr/>
                </a:tc>
                <a:tc>
                  <a:txBody>
                    <a:bodyPr/>
                    <a:lstStyle/>
                    <a:p>
                      <a:r>
                        <a:rPr lang="en-IN" sz="1800" b="0" i="0" kern="1200" dirty="0">
                          <a:solidFill>
                            <a:schemeClr val="dk1"/>
                          </a:solidFill>
                          <a:effectLst/>
                          <a:latin typeface="+mn-lt"/>
                          <a:ea typeface="+mn-ea"/>
                          <a:cs typeface="+mn-cs"/>
                        </a:rPr>
                        <a:t>long </a:t>
                      </a:r>
                      <a:r>
                        <a:rPr lang="en-IN" sz="1800" b="0" i="0" kern="1200" dirty="0" err="1">
                          <a:solidFill>
                            <a:schemeClr val="dk1"/>
                          </a:solidFill>
                          <a:effectLst/>
                          <a:latin typeface="+mn-lt"/>
                          <a:ea typeface="+mn-ea"/>
                          <a:cs typeface="+mn-cs"/>
                        </a:rPr>
                        <a:t>myLong</a:t>
                      </a:r>
                      <a:r>
                        <a:rPr lang="en-IN" sz="1800" b="0" i="0" kern="1200" dirty="0">
                          <a:solidFill>
                            <a:schemeClr val="dk1"/>
                          </a:solidFill>
                          <a:effectLst/>
                          <a:latin typeface="+mn-lt"/>
                          <a:ea typeface="+mn-ea"/>
                          <a:cs typeface="+mn-cs"/>
                        </a:rPr>
                        <a:t> = 1234567890123456789L;</a:t>
                      </a:r>
                      <a:endParaRPr lang="en-IN" dirty="0"/>
                    </a:p>
                  </a:txBody>
                  <a:tcPr/>
                </a:tc>
                <a:tc>
                  <a:txBody>
                    <a:bodyPr/>
                    <a:lstStyle/>
                    <a:p>
                      <a:r>
                        <a:rPr lang="en-IN" sz="1800" b="0" i="0" kern="1200" dirty="0">
                          <a:solidFill>
                            <a:schemeClr val="dk1"/>
                          </a:solidFill>
                          <a:effectLst/>
                          <a:latin typeface="+mn-lt"/>
                          <a:ea typeface="+mn-ea"/>
                          <a:cs typeface="+mn-cs"/>
                        </a:rPr>
                        <a:t>double </a:t>
                      </a:r>
                      <a:r>
                        <a:rPr lang="en-IN" sz="1800" b="0" i="0" kern="1200" dirty="0" err="1">
                          <a:solidFill>
                            <a:schemeClr val="dk1"/>
                          </a:solidFill>
                          <a:effectLst/>
                          <a:latin typeface="+mn-lt"/>
                          <a:ea typeface="+mn-ea"/>
                          <a:cs typeface="+mn-cs"/>
                        </a:rPr>
                        <a:t>myDouble</a:t>
                      </a:r>
                      <a:r>
                        <a:rPr lang="en-IN" sz="1800" b="0" i="0" kern="1200" dirty="0">
                          <a:solidFill>
                            <a:schemeClr val="dk1"/>
                          </a:solidFill>
                          <a:effectLst/>
                          <a:latin typeface="+mn-lt"/>
                          <a:ea typeface="+mn-ea"/>
                          <a:cs typeface="+mn-cs"/>
                        </a:rPr>
                        <a:t> = 3.14;</a:t>
                      </a:r>
                      <a:endParaRPr lang="en-IN" dirty="0"/>
                    </a:p>
                  </a:txBody>
                  <a:tcPr/>
                </a:tc>
                <a:tc>
                  <a:txBody>
                    <a:bodyPr/>
                    <a:lstStyle/>
                    <a:p>
                      <a:r>
                        <a:rPr lang="en-IN" sz="1800" b="0" i="0" kern="1200" dirty="0">
                          <a:solidFill>
                            <a:schemeClr val="dk1"/>
                          </a:solidFill>
                          <a:effectLst/>
                          <a:latin typeface="+mn-lt"/>
                          <a:ea typeface="+mn-ea"/>
                          <a:cs typeface="+mn-cs"/>
                        </a:rPr>
                        <a:t>float </a:t>
                      </a:r>
                      <a:r>
                        <a:rPr lang="en-IN" sz="1800" b="0" i="0" kern="1200" dirty="0" err="1">
                          <a:solidFill>
                            <a:schemeClr val="dk1"/>
                          </a:solidFill>
                          <a:effectLst/>
                          <a:latin typeface="+mn-lt"/>
                          <a:ea typeface="+mn-ea"/>
                          <a:cs typeface="+mn-cs"/>
                        </a:rPr>
                        <a:t>myFloat</a:t>
                      </a:r>
                      <a:r>
                        <a:rPr lang="en-IN" sz="1800" b="0" i="0" kern="1200" dirty="0">
                          <a:solidFill>
                            <a:schemeClr val="dk1"/>
                          </a:solidFill>
                          <a:effectLst/>
                          <a:latin typeface="+mn-lt"/>
                          <a:ea typeface="+mn-ea"/>
                          <a:cs typeface="+mn-cs"/>
                        </a:rPr>
                        <a:t> = 3.14f;</a:t>
                      </a:r>
                      <a:endParaRPr lang="en-IN" dirty="0"/>
                    </a:p>
                  </a:txBody>
                  <a:tcPr/>
                </a:tc>
                <a:extLst>
                  <a:ext uri="{0D108BD9-81ED-4DB2-BD59-A6C34878D82A}">
                    <a16:rowId xmlns:a16="http://schemas.microsoft.com/office/drawing/2014/main" val="2177028976"/>
                  </a:ext>
                </a:extLst>
              </a:tr>
            </a:tbl>
          </a:graphicData>
        </a:graphic>
      </p:graphicFrame>
      <p:sp>
        <p:nvSpPr>
          <p:cNvPr id="6" name="TextBox 5">
            <a:extLst>
              <a:ext uri="{FF2B5EF4-FFF2-40B4-BE49-F238E27FC236}">
                <a16:creationId xmlns:a16="http://schemas.microsoft.com/office/drawing/2014/main" id="{DFE1595B-4680-D282-AC61-95B3EC9DEF90}"/>
              </a:ext>
            </a:extLst>
          </p:cNvPr>
          <p:cNvSpPr txBox="1"/>
          <p:nvPr/>
        </p:nvSpPr>
        <p:spPr>
          <a:xfrm>
            <a:off x="838200" y="6036905"/>
            <a:ext cx="6057122" cy="369332"/>
          </a:xfrm>
          <a:prstGeom prst="rect">
            <a:avLst/>
          </a:prstGeom>
          <a:noFill/>
        </p:spPr>
        <p:txBody>
          <a:bodyPr wrap="square" rtlCol="0">
            <a:spAutoFit/>
          </a:bodyPr>
          <a:lstStyle/>
          <a:p>
            <a:r>
              <a:rPr lang="en-IN" dirty="0"/>
              <a:t>Precedence of datatypes= Long &gt; double &gt;int &gt; float</a:t>
            </a:r>
          </a:p>
        </p:txBody>
      </p:sp>
    </p:spTree>
    <p:extLst>
      <p:ext uri="{BB962C8B-B14F-4D97-AF65-F5344CB8AC3E}">
        <p14:creationId xmlns:p14="http://schemas.microsoft.com/office/powerpoint/2010/main" val="3094797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2C4D-6810-9FE7-5BCD-98B6CB1997D9}"/>
              </a:ext>
            </a:extLst>
          </p:cNvPr>
          <p:cNvSpPr>
            <a:spLocks noGrp="1"/>
          </p:cNvSpPr>
          <p:nvPr>
            <p:ph type="title"/>
          </p:nvPr>
        </p:nvSpPr>
        <p:spPr/>
        <p:txBody>
          <a:bodyPr/>
          <a:lstStyle/>
          <a:p>
            <a:r>
              <a:rPr lang="en-IN" dirty="0"/>
              <a:t>Object/var/dynamic</a:t>
            </a:r>
          </a:p>
        </p:txBody>
      </p:sp>
      <p:sp>
        <p:nvSpPr>
          <p:cNvPr id="3" name="Content Placeholder 2">
            <a:extLst>
              <a:ext uri="{FF2B5EF4-FFF2-40B4-BE49-F238E27FC236}">
                <a16:creationId xmlns:a16="http://schemas.microsoft.com/office/drawing/2014/main" id="{0E5367A1-DBE7-D3B0-93F2-CD607481E532}"/>
              </a:ext>
            </a:extLst>
          </p:cNvPr>
          <p:cNvSpPr>
            <a:spLocks noGrp="1"/>
          </p:cNvSpPr>
          <p:nvPr>
            <p:ph idx="1"/>
          </p:nvPr>
        </p:nvSpPr>
        <p:spPr>
          <a:xfrm>
            <a:off x="838200" y="1825625"/>
            <a:ext cx="5749413" cy="4351338"/>
          </a:xfrm>
        </p:spPr>
        <p:txBody>
          <a:bodyPr>
            <a:normAutofit fontScale="55000" lnSpcReduction="20000"/>
          </a:bodyPr>
          <a:lstStyle/>
          <a:p>
            <a:pPr marL="0" indent="0" algn="l" fontAlgn="auto">
              <a:buNone/>
            </a:pPr>
            <a:r>
              <a:rPr lang="en-US" b="0" i="0" dirty="0">
                <a:effectLst/>
                <a:latin typeface="-apple-system"/>
              </a:rPr>
              <a:t>Then, let’s check the difference among these three types:</a:t>
            </a:r>
          </a:p>
          <a:p>
            <a:pPr algn="l" fontAlgn="auto">
              <a:buFont typeface="+mj-lt"/>
              <a:buAutoNum type="arabicPeriod"/>
            </a:pPr>
            <a:r>
              <a:rPr lang="en-US" b="0" i="0" dirty="0">
                <a:effectLst/>
                <a:latin typeface="-apple-system"/>
              </a:rPr>
              <a:t>Declaration and Initialization</a:t>
            </a:r>
          </a:p>
          <a:p>
            <a:pPr marL="0" indent="0" algn="l" fontAlgn="auto">
              <a:buNone/>
            </a:pPr>
            <a:r>
              <a:rPr lang="en-US" b="0" i="0" dirty="0">
                <a:effectLst/>
                <a:latin typeface="-apple-system"/>
              </a:rPr>
              <a:t>Object: Assigning is not required; </a:t>
            </a:r>
          </a:p>
          <a:p>
            <a:pPr marL="0" indent="0" algn="l" fontAlgn="auto">
              <a:buNone/>
            </a:pPr>
            <a:r>
              <a:rPr lang="en-US" b="0" i="0" dirty="0">
                <a:effectLst/>
                <a:latin typeface="-apple-system"/>
              </a:rPr>
              <a:t>Var: Assigning is mandatory at the time of declaration;</a:t>
            </a:r>
          </a:p>
          <a:p>
            <a:pPr marL="0" indent="0" algn="l" fontAlgn="auto">
              <a:buNone/>
            </a:pPr>
            <a:r>
              <a:rPr lang="en-US" b="0" i="0" dirty="0">
                <a:effectLst/>
                <a:latin typeface="-apple-system"/>
              </a:rPr>
              <a:t>Dynamic: Assigning is not required.</a:t>
            </a:r>
          </a:p>
          <a:p>
            <a:pPr marL="0" indent="0" algn="l" fontAlgn="auto">
              <a:buNone/>
            </a:pPr>
            <a:endParaRPr lang="en-US" b="0" i="0" dirty="0">
              <a:effectLst/>
              <a:latin typeface="-apple-system"/>
            </a:endParaRPr>
          </a:p>
          <a:p>
            <a:pPr marL="0" indent="0" algn="l" fontAlgn="auto">
              <a:buNone/>
            </a:pPr>
            <a:r>
              <a:rPr lang="en-US" b="0" i="0" dirty="0">
                <a:effectLst/>
                <a:latin typeface="-apple-system"/>
              </a:rPr>
              <a:t>2. Value acceptance / storage</a:t>
            </a:r>
          </a:p>
          <a:p>
            <a:pPr marL="0" indent="0" algn="l" fontAlgn="auto">
              <a:buNone/>
            </a:pPr>
            <a:r>
              <a:rPr lang="en-US" b="0" i="0" dirty="0">
                <a:effectLst/>
                <a:latin typeface="-apple-system"/>
              </a:rPr>
              <a:t>Object: Possible to store any kind of data type;</a:t>
            </a:r>
          </a:p>
          <a:p>
            <a:pPr marL="0" indent="0" algn="l" fontAlgn="auto">
              <a:buNone/>
            </a:pPr>
            <a:r>
              <a:rPr lang="en-US" b="0" i="0" dirty="0">
                <a:effectLst/>
                <a:latin typeface="-apple-system"/>
              </a:rPr>
              <a:t>Var: You can store any type of value, but initialization is mandatory;</a:t>
            </a:r>
          </a:p>
          <a:p>
            <a:pPr marL="0" indent="0" algn="l" fontAlgn="auto">
              <a:buNone/>
            </a:pPr>
            <a:r>
              <a:rPr lang="en-US" b="0" i="0" dirty="0">
                <a:effectLst/>
                <a:latin typeface="-apple-system"/>
              </a:rPr>
              <a:t>Dynamic: Possible to store any kind of data type.</a:t>
            </a:r>
          </a:p>
          <a:p>
            <a:pPr marL="0" indent="0" algn="l" fontAlgn="auto">
              <a:buNone/>
            </a:pPr>
            <a:endParaRPr lang="en-US" b="0" i="0" dirty="0">
              <a:effectLst/>
              <a:latin typeface="-apple-system"/>
            </a:endParaRPr>
          </a:p>
          <a:p>
            <a:pPr marL="0" indent="0" algn="l" fontAlgn="auto">
              <a:buNone/>
            </a:pPr>
            <a:r>
              <a:rPr lang="en-US" b="0" i="0" dirty="0">
                <a:effectLst/>
                <a:latin typeface="-apple-system"/>
              </a:rPr>
              <a:t>3.Passing as a method argument</a:t>
            </a:r>
          </a:p>
          <a:p>
            <a:pPr marL="0" indent="0" algn="l" fontAlgn="auto">
              <a:buNone/>
            </a:pPr>
            <a:r>
              <a:rPr lang="en-US" b="0" i="0" dirty="0">
                <a:effectLst/>
                <a:latin typeface="-apple-system"/>
              </a:rPr>
              <a:t>Object: Yes, we can pass it as a method argument;</a:t>
            </a:r>
          </a:p>
          <a:p>
            <a:pPr marL="0" indent="0" algn="l" fontAlgn="auto">
              <a:buNone/>
            </a:pPr>
            <a:r>
              <a:rPr lang="en-US" b="0" i="0" dirty="0">
                <a:effectLst/>
                <a:latin typeface="-apple-system"/>
              </a:rPr>
              <a:t>Var: No;</a:t>
            </a:r>
          </a:p>
          <a:p>
            <a:pPr marL="0" indent="0" algn="l" fontAlgn="auto">
              <a:buNone/>
            </a:pPr>
            <a:r>
              <a:rPr lang="en-US" b="0" i="0" dirty="0">
                <a:effectLst/>
                <a:latin typeface="-apple-system"/>
              </a:rPr>
              <a:t>Dynamic: Like an object, we can pass it as a method argument.</a:t>
            </a:r>
          </a:p>
          <a:p>
            <a:endParaRPr lang="en-IN" dirty="0"/>
          </a:p>
        </p:txBody>
      </p:sp>
    </p:spTree>
    <p:extLst>
      <p:ext uri="{BB962C8B-B14F-4D97-AF65-F5344CB8AC3E}">
        <p14:creationId xmlns:p14="http://schemas.microsoft.com/office/powerpoint/2010/main" val="2931683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021DE9-CC52-F72C-8B4D-D47BEEB0C8AB}"/>
              </a:ext>
            </a:extLst>
          </p:cNvPr>
          <p:cNvSpPr>
            <a:spLocks noGrp="1"/>
          </p:cNvSpPr>
          <p:nvPr>
            <p:ph type="title"/>
          </p:nvPr>
        </p:nvSpPr>
        <p:spPr>
          <a:xfrm>
            <a:off x="838200" y="365125"/>
            <a:ext cx="10515600" cy="1325563"/>
          </a:xfrm>
        </p:spPr>
        <p:txBody>
          <a:bodyPr/>
          <a:lstStyle/>
          <a:p>
            <a:r>
              <a:rPr lang="en-US" b="1" dirty="0">
                <a:solidFill>
                  <a:schemeClr val="tx1"/>
                </a:solidFill>
                <a:ea typeface="Calibri Light"/>
                <a:cs typeface="Calibri Light"/>
              </a:rPr>
              <a:t>DRAWBACKS OF OOPs</a:t>
            </a:r>
            <a:endParaRPr lang="en-US" b="1">
              <a:solidFill>
                <a:schemeClr val="tx1"/>
              </a:solidFill>
            </a:endParaRPr>
          </a:p>
        </p:txBody>
      </p:sp>
      <p:sp>
        <p:nvSpPr>
          <p:cNvPr id="5" name="Content Placeholder 2">
            <a:extLst>
              <a:ext uri="{FF2B5EF4-FFF2-40B4-BE49-F238E27FC236}">
                <a16:creationId xmlns:a16="http://schemas.microsoft.com/office/drawing/2014/main" id="{DE00511E-1135-44EA-0A44-3968AC7645B6}"/>
              </a:ext>
            </a:extLst>
          </p:cNvPr>
          <p:cNvSpPr>
            <a:spLocks noGrp="1"/>
          </p:cNvSpPr>
          <p:nvPr>
            <p:ph idx="1"/>
          </p:nvPr>
        </p:nvSpPr>
        <p:spPr>
          <a:xfrm>
            <a:off x="838200" y="1825625"/>
            <a:ext cx="10515600" cy="4351338"/>
          </a:xfrm>
        </p:spPr>
        <p:txBody>
          <a:bodyPr vert="horz" lIns="91440" tIns="45720" rIns="91440" bIns="45720" rtlCol="0" anchor="t">
            <a:normAutofit/>
          </a:bodyPr>
          <a:lstStyle/>
          <a:p>
            <a:pPr>
              <a:buFont typeface="Wingdings" panose="020B0604020202020204" pitchFamily="34" charset="0"/>
              <a:buChar char="ü"/>
            </a:pPr>
            <a:r>
              <a:rPr lang="en-US" dirty="0">
                <a:ea typeface="Calibri" panose="020F0502020204030204"/>
                <a:cs typeface="Calibri" panose="020F0502020204030204"/>
              </a:rPr>
              <a:t> Complexity</a:t>
            </a:r>
            <a:endParaRPr lang="en-US" dirty="0"/>
          </a:p>
          <a:p>
            <a:pPr>
              <a:buFont typeface="Wingdings" panose="020B0604020202020204" pitchFamily="34" charset="0"/>
              <a:buChar char="ü"/>
            </a:pPr>
            <a:r>
              <a:rPr lang="en-US" dirty="0">
                <a:ea typeface="Calibri" panose="020F0502020204030204"/>
                <a:cs typeface="Calibri" panose="020F0502020204030204"/>
              </a:rPr>
              <a:t> Performance Overhead</a:t>
            </a:r>
          </a:p>
          <a:p>
            <a:pPr>
              <a:buFont typeface="Wingdings" panose="020B0604020202020204" pitchFamily="34" charset="0"/>
              <a:buChar char="ü"/>
            </a:pPr>
            <a:r>
              <a:rPr lang="en-US" dirty="0">
                <a:ea typeface="Calibri" panose="020F0502020204030204"/>
                <a:cs typeface="Calibri" panose="020F0502020204030204"/>
              </a:rPr>
              <a:t> Difficulty in debugging</a:t>
            </a:r>
          </a:p>
        </p:txBody>
      </p:sp>
    </p:spTree>
    <p:extLst>
      <p:ext uri="{BB962C8B-B14F-4D97-AF65-F5344CB8AC3E}">
        <p14:creationId xmlns:p14="http://schemas.microsoft.com/office/powerpoint/2010/main" val="20953868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F38CA-F752-A8DE-4A3F-4AA03931174F}"/>
              </a:ext>
            </a:extLst>
          </p:cNvPr>
          <p:cNvSpPr>
            <a:spLocks noGrp="1"/>
          </p:cNvSpPr>
          <p:nvPr>
            <p:ph type="title"/>
          </p:nvPr>
        </p:nvSpPr>
        <p:spPr>
          <a:xfrm>
            <a:off x="471948" y="286467"/>
            <a:ext cx="5427407" cy="1325563"/>
          </a:xfrm>
        </p:spPr>
        <p:txBody>
          <a:bodyPr/>
          <a:lstStyle/>
          <a:p>
            <a:r>
              <a:rPr lang="en-IN" dirty="0"/>
              <a:t>C# Structure</a:t>
            </a:r>
          </a:p>
        </p:txBody>
      </p:sp>
      <p:sp>
        <p:nvSpPr>
          <p:cNvPr id="3" name="Content Placeholder 2">
            <a:extLst>
              <a:ext uri="{FF2B5EF4-FFF2-40B4-BE49-F238E27FC236}">
                <a16:creationId xmlns:a16="http://schemas.microsoft.com/office/drawing/2014/main" id="{F3F25092-1B45-209A-0255-98844115C70B}"/>
              </a:ext>
            </a:extLst>
          </p:cNvPr>
          <p:cNvSpPr>
            <a:spLocks noGrp="1"/>
          </p:cNvSpPr>
          <p:nvPr>
            <p:ph idx="1"/>
          </p:nvPr>
        </p:nvSpPr>
        <p:spPr>
          <a:xfrm>
            <a:off x="471948" y="1514168"/>
            <a:ext cx="6243484" cy="4662795"/>
          </a:xfrm>
        </p:spPr>
        <p:txBody>
          <a:bodyPr>
            <a:normAutofit fontScale="47500" lnSpcReduction="20000"/>
          </a:bodyPr>
          <a:lstStyle/>
          <a:p>
            <a:pPr marL="0" indent="0">
              <a:buNone/>
            </a:pPr>
            <a:r>
              <a:rPr lang="en-IN" dirty="0"/>
              <a:t>A struct is similar to a class, with a key diff. </a:t>
            </a:r>
          </a:p>
          <a:p>
            <a:pPr marL="0" indent="0">
              <a:buNone/>
            </a:pPr>
            <a:r>
              <a:rPr lang="en-IN" dirty="0"/>
              <a:t>A struct is a value type, whereas a class is a reference type.</a:t>
            </a:r>
          </a:p>
          <a:p>
            <a:pPr marL="0" indent="0">
              <a:buNone/>
            </a:pPr>
            <a:r>
              <a:rPr lang="en-IN" dirty="0"/>
              <a:t>A struct does not support inheritance(</a:t>
            </a:r>
            <a:r>
              <a:rPr lang="en-US" dirty="0"/>
              <a:t>other than implicitly deriving from object.</a:t>
            </a:r>
            <a:endParaRPr lang="en-IN" dirty="0"/>
          </a:p>
          <a:p>
            <a:pPr marL="0" indent="0">
              <a:buNone/>
            </a:pPr>
            <a:endParaRPr lang="en-US" dirty="0"/>
          </a:p>
          <a:p>
            <a:pPr marL="0" indent="0">
              <a:buNone/>
            </a:pPr>
            <a:r>
              <a:rPr lang="en-US" dirty="0"/>
              <a:t>A struct can have all the members a class can, except the following: </a:t>
            </a:r>
          </a:p>
          <a:p>
            <a:pPr marL="0" indent="0">
              <a:buNone/>
            </a:pPr>
            <a:r>
              <a:rPr lang="en-US" dirty="0"/>
              <a:t>• A parameter less constructor </a:t>
            </a:r>
          </a:p>
          <a:p>
            <a:pPr marL="0" indent="0">
              <a:buNone/>
            </a:pPr>
            <a:r>
              <a:rPr lang="en-US" dirty="0"/>
              <a:t>• Field initializers </a:t>
            </a:r>
          </a:p>
          <a:p>
            <a:pPr marL="0" indent="0">
              <a:buNone/>
            </a:pPr>
            <a:r>
              <a:rPr lang="en-US" dirty="0"/>
              <a:t>• A finalizer </a:t>
            </a:r>
          </a:p>
          <a:p>
            <a:pPr marL="0" indent="0">
              <a:buNone/>
            </a:pPr>
            <a:r>
              <a:rPr lang="en-US" dirty="0"/>
              <a:t>• Virtual or protected members </a:t>
            </a:r>
          </a:p>
          <a:p>
            <a:pPr marL="0" indent="0">
              <a:buNone/>
            </a:pPr>
            <a:endParaRPr lang="en-IN" dirty="0"/>
          </a:p>
          <a:p>
            <a:pPr marL="0" indent="0">
              <a:buNone/>
            </a:pPr>
            <a:r>
              <a:rPr lang="en-US" dirty="0"/>
              <a:t>Because a struct is a value type, each instance does not require instantiation of an object</a:t>
            </a:r>
          </a:p>
          <a:p>
            <a:pPr marL="0" indent="0">
              <a:buNone/>
            </a:pPr>
            <a:r>
              <a:rPr lang="en-US" dirty="0"/>
              <a:t>on the heap; this incurs a useful savings when creating many instances of a type. For</a:t>
            </a:r>
          </a:p>
          <a:p>
            <a:pPr marL="0" indent="0">
              <a:buNone/>
            </a:pPr>
            <a:r>
              <a:rPr lang="en-US" dirty="0"/>
              <a:t>instance, creating an array of value type requires only a single heap allocation</a:t>
            </a:r>
          </a:p>
          <a:p>
            <a:pPr marL="0" indent="0">
              <a:buNone/>
            </a:pPr>
            <a:endParaRPr lang="en-US" dirty="0"/>
          </a:p>
          <a:p>
            <a:pPr marL="0" indent="0">
              <a:buNone/>
            </a:pPr>
            <a:r>
              <a:rPr lang="en-US" b="0" i="0" dirty="0">
                <a:solidFill>
                  <a:srgbClr val="333333"/>
                </a:solidFill>
                <a:effectLst/>
                <a:latin typeface="inter-regular"/>
              </a:rPr>
              <a:t>It is useful if you have data that is not intended to be modified after creation of struct.</a:t>
            </a:r>
            <a:endParaRPr lang="en-US" dirty="0"/>
          </a:p>
          <a:p>
            <a:pPr marL="0" indent="0">
              <a:buNone/>
            </a:pPr>
            <a:endParaRPr lang="en-IN" dirty="0"/>
          </a:p>
        </p:txBody>
      </p:sp>
      <p:pic>
        <p:nvPicPr>
          <p:cNvPr id="5" name="Picture 4">
            <a:extLst>
              <a:ext uri="{FF2B5EF4-FFF2-40B4-BE49-F238E27FC236}">
                <a16:creationId xmlns:a16="http://schemas.microsoft.com/office/drawing/2014/main" id="{8600A055-2ECB-468E-A9C1-DFBC26E1F9A4}"/>
              </a:ext>
            </a:extLst>
          </p:cNvPr>
          <p:cNvPicPr>
            <a:picLocks noChangeAspect="1"/>
          </p:cNvPicPr>
          <p:nvPr/>
        </p:nvPicPr>
        <p:blipFill>
          <a:blip r:embed="rId2"/>
          <a:stretch>
            <a:fillRect/>
          </a:stretch>
        </p:blipFill>
        <p:spPr>
          <a:xfrm>
            <a:off x="6054428" y="286467"/>
            <a:ext cx="5960376" cy="3704729"/>
          </a:xfrm>
          <a:prstGeom prst="rect">
            <a:avLst/>
          </a:prstGeom>
        </p:spPr>
      </p:pic>
    </p:spTree>
    <p:extLst>
      <p:ext uri="{BB962C8B-B14F-4D97-AF65-F5344CB8AC3E}">
        <p14:creationId xmlns:p14="http://schemas.microsoft.com/office/powerpoint/2010/main" val="20948424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3C29-9436-B00C-0749-1741B19D7D22}"/>
              </a:ext>
            </a:extLst>
          </p:cNvPr>
          <p:cNvSpPr>
            <a:spLocks noGrp="1"/>
          </p:cNvSpPr>
          <p:nvPr>
            <p:ph type="title"/>
          </p:nvPr>
        </p:nvSpPr>
        <p:spPr>
          <a:xfrm>
            <a:off x="838200" y="681037"/>
            <a:ext cx="10515600" cy="1325563"/>
          </a:xfrm>
        </p:spPr>
        <p:txBody>
          <a:bodyPr>
            <a:normAutofit fontScale="90000"/>
          </a:bodyPr>
          <a:lstStyle/>
          <a:p>
            <a:r>
              <a:rPr lang="en-US" sz="4400" b="0" i="0" u="none" strike="noStrike" baseline="0" dirty="0">
                <a:solidFill>
                  <a:srgbClr val="222222"/>
                </a:solidFill>
                <a:latin typeface="SegoeUI"/>
              </a:rPr>
              <a:t>Differences between C# classes and C# Structures</a:t>
            </a:r>
            <a:br>
              <a:rPr lang="en-US" sz="4400" b="0" i="0" u="none" strike="noStrike" baseline="0" dirty="0">
                <a:solidFill>
                  <a:srgbClr val="222222"/>
                </a:solidFill>
                <a:latin typeface="SegoeUI"/>
              </a:rPr>
            </a:br>
            <a:endParaRPr lang="en-IN" dirty="0"/>
          </a:p>
        </p:txBody>
      </p:sp>
      <p:sp>
        <p:nvSpPr>
          <p:cNvPr id="3" name="Content Placeholder 2">
            <a:extLst>
              <a:ext uri="{FF2B5EF4-FFF2-40B4-BE49-F238E27FC236}">
                <a16:creationId xmlns:a16="http://schemas.microsoft.com/office/drawing/2014/main" id="{D664CE1B-5AC7-E039-F809-420C2190D533}"/>
              </a:ext>
            </a:extLst>
          </p:cNvPr>
          <p:cNvSpPr>
            <a:spLocks noGrp="1"/>
          </p:cNvSpPr>
          <p:nvPr>
            <p:ph idx="1"/>
          </p:nvPr>
        </p:nvSpPr>
        <p:spPr>
          <a:xfrm>
            <a:off x="838200" y="2006600"/>
            <a:ext cx="10515600" cy="2093452"/>
          </a:xfrm>
        </p:spPr>
        <p:txBody>
          <a:bodyPr/>
          <a:lstStyle/>
          <a:p>
            <a:pPr algn="l"/>
            <a:r>
              <a:rPr lang="en-US" sz="1800" b="0" i="0" u="none" strike="noStrike" baseline="0" dirty="0">
                <a:solidFill>
                  <a:srgbClr val="000000"/>
                </a:solidFill>
                <a:latin typeface="SegoeUI"/>
              </a:rPr>
              <a:t>Classes are references types of data type; structures are value type of data type.</a:t>
            </a:r>
          </a:p>
          <a:p>
            <a:pPr algn="l"/>
            <a:r>
              <a:rPr lang="en-US" sz="1800" b="0" i="0" u="none" strike="noStrike" baseline="0" dirty="0">
                <a:solidFill>
                  <a:srgbClr val="000000"/>
                </a:solidFill>
                <a:latin typeface="SegoeUI"/>
              </a:rPr>
              <a:t>Classes support default constructor i.e., we can set default values that will be assigned while creating an object. Structures do not support the concept of the default constructor; we cannot set values like classes that can be used as default values while creating a structure object/variable.</a:t>
            </a:r>
          </a:p>
          <a:p>
            <a:pPr algn="l"/>
            <a:r>
              <a:rPr lang="en-US" sz="1800" b="0" i="0" u="none" strike="noStrike" baseline="0" dirty="0">
                <a:solidFill>
                  <a:srgbClr val="000000"/>
                </a:solidFill>
                <a:latin typeface="SegoeUI"/>
              </a:rPr>
              <a:t>Classes support the inheritance; structures do not support the inheritance.</a:t>
            </a:r>
          </a:p>
          <a:p>
            <a:pPr algn="l"/>
            <a:endParaRPr lang="en-US" sz="1800" dirty="0">
              <a:solidFill>
                <a:srgbClr val="000000"/>
              </a:solidFill>
              <a:latin typeface="SegoeUI"/>
            </a:endParaRPr>
          </a:p>
          <a:p>
            <a:pPr algn="l"/>
            <a:endParaRPr lang="en-IN" dirty="0"/>
          </a:p>
        </p:txBody>
      </p:sp>
      <p:sp>
        <p:nvSpPr>
          <p:cNvPr id="6" name="TextBox 5">
            <a:extLst>
              <a:ext uri="{FF2B5EF4-FFF2-40B4-BE49-F238E27FC236}">
                <a16:creationId xmlns:a16="http://schemas.microsoft.com/office/drawing/2014/main" id="{B90425DF-FADF-0F28-CBA5-492581ED2DBD}"/>
              </a:ext>
            </a:extLst>
          </p:cNvPr>
          <p:cNvSpPr txBox="1"/>
          <p:nvPr/>
        </p:nvSpPr>
        <p:spPr>
          <a:xfrm>
            <a:off x="838200" y="3868639"/>
            <a:ext cx="4866967" cy="2862322"/>
          </a:xfrm>
          <a:prstGeom prst="rect">
            <a:avLst/>
          </a:prstGeom>
          <a:noFill/>
        </p:spPr>
        <p:txBody>
          <a:bodyPr wrap="square">
            <a:spAutoFit/>
          </a:bodyPr>
          <a:lstStyle/>
          <a:p>
            <a:r>
              <a:rPr lang="en-US" dirty="0"/>
              <a:t>Structs are best used when you need to represent simple data types, such as integers, strings, or other basic data types. They are also useful when you need to work with large datasets, such as arrays or lists, where performance is critical.</a:t>
            </a:r>
          </a:p>
          <a:p>
            <a:endParaRPr lang="en-US" dirty="0"/>
          </a:p>
          <a:p>
            <a:r>
              <a:rPr lang="en-US" dirty="0"/>
              <a:t>You should also use a struct when you need to pass a small amount of data to a method, and you want to avoid the overhead of passing a reference to a class.</a:t>
            </a:r>
            <a:endParaRPr lang="en-IN" dirty="0"/>
          </a:p>
        </p:txBody>
      </p:sp>
      <p:sp>
        <p:nvSpPr>
          <p:cNvPr id="8" name="TextBox 7">
            <a:extLst>
              <a:ext uri="{FF2B5EF4-FFF2-40B4-BE49-F238E27FC236}">
                <a16:creationId xmlns:a16="http://schemas.microsoft.com/office/drawing/2014/main" id="{92DB1A7D-76FA-7A83-214F-1A1F3C1CAA49}"/>
              </a:ext>
            </a:extLst>
          </p:cNvPr>
          <p:cNvSpPr txBox="1"/>
          <p:nvPr/>
        </p:nvSpPr>
        <p:spPr>
          <a:xfrm>
            <a:off x="5869858" y="3868639"/>
            <a:ext cx="6096000" cy="2308324"/>
          </a:xfrm>
          <a:prstGeom prst="rect">
            <a:avLst/>
          </a:prstGeom>
          <a:noFill/>
        </p:spPr>
        <p:txBody>
          <a:bodyPr wrap="square">
            <a:spAutoFit/>
          </a:bodyPr>
          <a:lstStyle/>
          <a:p>
            <a:r>
              <a:rPr lang="en-US" dirty="0"/>
              <a:t>Classes are best used when you need to represent more complex objects, such as real-world entities like cars, people, or animals. They are also useful when you need to create hierarchies of objects, where one class inherits from another.</a:t>
            </a:r>
          </a:p>
          <a:p>
            <a:endParaRPr lang="en-US" dirty="0"/>
          </a:p>
          <a:p>
            <a:r>
              <a:rPr lang="en-US" dirty="0"/>
              <a:t>You should also use a class when you need to work with large amounts of data, such as when you’re working with a database or other external data source.</a:t>
            </a:r>
            <a:endParaRPr lang="en-IN" dirty="0"/>
          </a:p>
        </p:txBody>
      </p:sp>
    </p:spTree>
    <p:extLst>
      <p:ext uri="{BB962C8B-B14F-4D97-AF65-F5344CB8AC3E}">
        <p14:creationId xmlns:p14="http://schemas.microsoft.com/office/powerpoint/2010/main" val="19346368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245BA-FBA9-8920-E760-89FC2B2B7B71}"/>
              </a:ext>
            </a:extLst>
          </p:cNvPr>
          <p:cNvSpPr>
            <a:spLocks noGrp="1"/>
          </p:cNvSpPr>
          <p:nvPr>
            <p:ph type="title"/>
          </p:nvPr>
        </p:nvSpPr>
        <p:spPr/>
        <p:txBody>
          <a:bodyPr/>
          <a:lstStyle/>
          <a:p>
            <a:r>
              <a:rPr lang="en-IN" dirty="0"/>
              <a:t>C# Enums</a:t>
            </a:r>
          </a:p>
        </p:txBody>
      </p:sp>
      <p:sp>
        <p:nvSpPr>
          <p:cNvPr id="3" name="Content Placeholder 2">
            <a:extLst>
              <a:ext uri="{FF2B5EF4-FFF2-40B4-BE49-F238E27FC236}">
                <a16:creationId xmlns:a16="http://schemas.microsoft.com/office/drawing/2014/main" id="{6642771A-8F35-BCF1-572B-C46E06941EE0}"/>
              </a:ext>
            </a:extLst>
          </p:cNvPr>
          <p:cNvSpPr>
            <a:spLocks noGrp="1"/>
          </p:cNvSpPr>
          <p:nvPr>
            <p:ph idx="1"/>
          </p:nvPr>
        </p:nvSpPr>
        <p:spPr>
          <a:xfrm>
            <a:off x="838200" y="1825625"/>
            <a:ext cx="4697361" cy="4351338"/>
          </a:xfrm>
        </p:spPr>
        <p:txBody>
          <a:bodyPr>
            <a:normAutofit fontScale="92500" lnSpcReduction="10000"/>
          </a:bodyPr>
          <a:lstStyle/>
          <a:p>
            <a:pPr marL="0" indent="0">
              <a:buNone/>
            </a:pPr>
            <a:r>
              <a:rPr lang="en-US" dirty="0"/>
              <a:t>It is used to store a set of named constants such as season, days, month, size etc.</a:t>
            </a:r>
          </a:p>
          <a:p>
            <a:pPr marL="0" indent="0">
              <a:buNone/>
            </a:pPr>
            <a:endParaRPr lang="en-US" dirty="0"/>
          </a:p>
          <a:p>
            <a:pPr marL="0" indent="0">
              <a:buNone/>
            </a:pPr>
            <a:r>
              <a:rPr lang="en-US" dirty="0"/>
              <a:t>Why use Enums?</a:t>
            </a:r>
          </a:p>
          <a:p>
            <a:r>
              <a:rPr lang="en-US" dirty="0"/>
              <a:t>Code is easier to maintain, because only expected values of variables are determined</a:t>
            </a:r>
          </a:p>
          <a:p>
            <a:r>
              <a:rPr lang="en-US" dirty="0"/>
              <a:t>Code is easier to read, because easily identifiable names are assigned</a:t>
            </a:r>
            <a:endParaRPr lang="en-IN" dirty="0"/>
          </a:p>
        </p:txBody>
      </p:sp>
      <p:pic>
        <p:nvPicPr>
          <p:cNvPr id="7" name="Picture 6">
            <a:extLst>
              <a:ext uri="{FF2B5EF4-FFF2-40B4-BE49-F238E27FC236}">
                <a16:creationId xmlns:a16="http://schemas.microsoft.com/office/drawing/2014/main" id="{8DE95E38-35B0-B201-31EE-F76FF9E637E8}"/>
              </a:ext>
            </a:extLst>
          </p:cNvPr>
          <p:cNvPicPr>
            <a:picLocks noChangeAspect="1"/>
          </p:cNvPicPr>
          <p:nvPr/>
        </p:nvPicPr>
        <p:blipFill>
          <a:blip r:embed="rId2"/>
          <a:stretch>
            <a:fillRect/>
          </a:stretch>
        </p:blipFill>
        <p:spPr>
          <a:xfrm>
            <a:off x="5958348" y="116886"/>
            <a:ext cx="6044038" cy="6721422"/>
          </a:xfrm>
          <a:prstGeom prst="rect">
            <a:avLst/>
          </a:prstGeom>
        </p:spPr>
      </p:pic>
    </p:spTree>
    <p:extLst>
      <p:ext uri="{BB962C8B-B14F-4D97-AF65-F5344CB8AC3E}">
        <p14:creationId xmlns:p14="http://schemas.microsoft.com/office/powerpoint/2010/main" val="16273464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D26F4-F889-4420-031F-D8D96894785C}"/>
              </a:ext>
            </a:extLst>
          </p:cNvPr>
          <p:cNvSpPr>
            <a:spLocks noGrp="1"/>
          </p:cNvSpPr>
          <p:nvPr>
            <p:ph type="title"/>
          </p:nvPr>
        </p:nvSpPr>
        <p:spPr/>
        <p:txBody>
          <a:bodyPr/>
          <a:lstStyle/>
          <a:p>
            <a:r>
              <a:rPr lang="en-IN" dirty="0"/>
              <a:t>C# Access Modifiers</a:t>
            </a:r>
          </a:p>
        </p:txBody>
      </p:sp>
      <p:sp>
        <p:nvSpPr>
          <p:cNvPr id="3" name="Content Placeholder 2">
            <a:extLst>
              <a:ext uri="{FF2B5EF4-FFF2-40B4-BE49-F238E27FC236}">
                <a16:creationId xmlns:a16="http://schemas.microsoft.com/office/drawing/2014/main" id="{C7B4DBC2-7A73-A158-C930-ECEB09FBD650}"/>
              </a:ext>
            </a:extLst>
          </p:cNvPr>
          <p:cNvSpPr>
            <a:spLocks noGrp="1"/>
          </p:cNvSpPr>
          <p:nvPr>
            <p:ph idx="1"/>
          </p:nvPr>
        </p:nvSpPr>
        <p:spPr/>
        <p:txBody>
          <a:bodyPr/>
          <a:lstStyle/>
          <a:p>
            <a:pPr marL="0" indent="0">
              <a:buNone/>
            </a:pPr>
            <a:r>
              <a:rPr lang="en-IN" dirty="0"/>
              <a:t>It is used to specify the accessibility or scope of a variable functions. </a:t>
            </a:r>
          </a:p>
          <a:p>
            <a:pPr marL="0" indent="0">
              <a:buNone/>
            </a:pPr>
            <a:r>
              <a:rPr lang="en-IN" dirty="0"/>
              <a:t>C# supports 5 types of access specifiers:</a:t>
            </a:r>
          </a:p>
          <a:p>
            <a:pPr marL="514350" indent="-514350">
              <a:buAutoNum type="arabicPeriod"/>
            </a:pPr>
            <a:r>
              <a:rPr lang="en-IN" dirty="0"/>
              <a:t>Public</a:t>
            </a:r>
          </a:p>
          <a:p>
            <a:pPr marL="514350" indent="-514350">
              <a:buAutoNum type="arabicPeriod"/>
            </a:pPr>
            <a:r>
              <a:rPr lang="en-IN" dirty="0"/>
              <a:t>Protected</a:t>
            </a:r>
          </a:p>
          <a:p>
            <a:pPr marL="514350" indent="-514350">
              <a:buAutoNum type="arabicPeriod"/>
            </a:pPr>
            <a:r>
              <a:rPr lang="en-IN" dirty="0"/>
              <a:t>Internal</a:t>
            </a:r>
          </a:p>
          <a:p>
            <a:pPr marL="514350" indent="-514350">
              <a:buAutoNum type="arabicPeriod"/>
            </a:pPr>
            <a:r>
              <a:rPr lang="en-IN" dirty="0"/>
              <a:t>Protected Internal</a:t>
            </a:r>
          </a:p>
          <a:p>
            <a:pPr marL="514350" indent="-514350">
              <a:buAutoNum type="arabicPeriod"/>
            </a:pPr>
            <a:r>
              <a:rPr lang="en-IN" dirty="0"/>
              <a:t>Private</a:t>
            </a:r>
          </a:p>
        </p:txBody>
      </p:sp>
    </p:spTree>
    <p:extLst>
      <p:ext uri="{BB962C8B-B14F-4D97-AF65-F5344CB8AC3E}">
        <p14:creationId xmlns:p14="http://schemas.microsoft.com/office/powerpoint/2010/main" val="1667440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F6427BE-56EF-29D4-228D-9FB8B04776D4}"/>
              </a:ext>
            </a:extLst>
          </p:cNvPr>
          <p:cNvGraphicFramePr>
            <a:graphicFrameLocks noGrp="1"/>
          </p:cNvGraphicFramePr>
          <p:nvPr>
            <p:extLst>
              <p:ext uri="{D42A27DB-BD31-4B8C-83A1-F6EECF244321}">
                <p14:modId xmlns:p14="http://schemas.microsoft.com/office/powerpoint/2010/main" val="891629187"/>
              </p:ext>
            </p:extLst>
          </p:nvPr>
        </p:nvGraphicFramePr>
        <p:xfrm>
          <a:off x="320842" y="719666"/>
          <a:ext cx="11245516" cy="2885094"/>
        </p:xfrm>
        <a:graphic>
          <a:graphicData uri="http://schemas.openxmlformats.org/drawingml/2006/table">
            <a:tbl>
              <a:tblPr firstRow="1" bandRow="1">
                <a:tableStyleId>{5C22544A-7EE6-4342-B048-85BDC9FD1C3A}</a:tableStyleId>
              </a:tblPr>
              <a:tblGrid>
                <a:gridCol w="5622758">
                  <a:extLst>
                    <a:ext uri="{9D8B030D-6E8A-4147-A177-3AD203B41FA5}">
                      <a16:colId xmlns:a16="http://schemas.microsoft.com/office/drawing/2014/main" val="2744939257"/>
                    </a:ext>
                  </a:extLst>
                </a:gridCol>
                <a:gridCol w="5622758">
                  <a:extLst>
                    <a:ext uri="{9D8B030D-6E8A-4147-A177-3AD203B41FA5}">
                      <a16:colId xmlns:a16="http://schemas.microsoft.com/office/drawing/2014/main" val="1088768677"/>
                    </a:ext>
                  </a:extLst>
                </a:gridCol>
              </a:tblGrid>
              <a:tr h="277880">
                <a:tc>
                  <a:txBody>
                    <a:bodyPr/>
                    <a:lstStyle/>
                    <a:p>
                      <a:r>
                        <a:rPr lang="en-IN" dirty="0"/>
                        <a:t>Access Specifiers</a:t>
                      </a:r>
                    </a:p>
                  </a:txBody>
                  <a:tcPr/>
                </a:tc>
                <a:tc>
                  <a:txBody>
                    <a:bodyPr/>
                    <a:lstStyle/>
                    <a:p>
                      <a:endParaRPr lang="en-IN"/>
                    </a:p>
                  </a:txBody>
                  <a:tcPr/>
                </a:tc>
                <a:extLst>
                  <a:ext uri="{0D108BD9-81ED-4DB2-BD59-A6C34878D82A}">
                    <a16:rowId xmlns:a16="http://schemas.microsoft.com/office/drawing/2014/main" val="3927893278"/>
                  </a:ext>
                </a:extLst>
              </a:tr>
              <a:tr h="277880">
                <a:tc>
                  <a:txBody>
                    <a:bodyPr/>
                    <a:lstStyle/>
                    <a:p>
                      <a:r>
                        <a:rPr lang="en-IN" dirty="0"/>
                        <a:t>Public</a:t>
                      </a:r>
                    </a:p>
                  </a:txBody>
                  <a:tcPr/>
                </a:tc>
                <a:tc>
                  <a:txBody>
                    <a:bodyPr/>
                    <a:lstStyle/>
                    <a:p>
                      <a:r>
                        <a:rPr lang="en-IN" dirty="0"/>
                        <a:t>It specifies that access is not restricted.</a:t>
                      </a:r>
                    </a:p>
                  </a:txBody>
                  <a:tcPr/>
                </a:tc>
                <a:extLst>
                  <a:ext uri="{0D108BD9-81ED-4DB2-BD59-A6C34878D82A}">
                    <a16:rowId xmlns:a16="http://schemas.microsoft.com/office/drawing/2014/main" val="961405722"/>
                  </a:ext>
                </a:extLst>
              </a:tr>
              <a:tr h="486291">
                <a:tc>
                  <a:txBody>
                    <a:bodyPr/>
                    <a:lstStyle/>
                    <a:p>
                      <a:r>
                        <a:rPr lang="en-IN" dirty="0"/>
                        <a:t>Protected</a:t>
                      </a:r>
                    </a:p>
                  </a:txBody>
                  <a:tcPr/>
                </a:tc>
                <a:tc>
                  <a:txBody>
                    <a:bodyPr/>
                    <a:lstStyle/>
                    <a:p>
                      <a:r>
                        <a:rPr lang="en-IN" dirty="0"/>
                        <a:t>It specifies that access is limited to the containing </a:t>
                      </a:r>
                    </a:p>
                  </a:txBody>
                  <a:tcPr/>
                </a:tc>
                <a:extLst>
                  <a:ext uri="{0D108BD9-81ED-4DB2-BD59-A6C34878D82A}">
                    <a16:rowId xmlns:a16="http://schemas.microsoft.com/office/drawing/2014/main" val="4096697815"/>
                  </a:ext>
                </a:extLst>
              </a:tr>
              <a:tr h="486291">
                <a:tc>
                  <a:txBody>
                    <a:bodyPr/>
                    <a:lstStyle/>
                    <a:p>
                      <a:r>
                        <a:rPr lang="en-IN" dirty="0"/>
                        <a:t>Internal</a:t>
                      </a:r>
                    </a:p>
                  </a:txBody>
                  <a:tcPr/>
                </a:tc>
                <a:tc>
                  <a:txBody>
                    <a:bodyPr/>
                    <a:lstStyle/>
                    <a:p>
                      <a:r>
                        <a:rPr lang="en-IN" dirty="0"/>
                        <a:t>It specifies that access is limited to the current assembly.</a:t>
                      </a:r>
                    </a:p>
                  </a:txBody>
                  <a:tcPr/>
                </a:tc>
                <a:extLst>
                  <a:ext uri="{0D108BD9-81ED-4DB2-BD59-A6C34878D82A}">
                    <a16:rowId xmlns:a16="http://schemas.microsoft.com/office/drawing/2014/main" val="1467220475"/>
                  </a:ext>
                </a:extLst>
              </a:tr>
              <a:tr h="694701">
                <a:tc>
                  <a:txBody>
                    <a:bodyPr/>
                    <a:lstStyle/>
                    <a:p>
                      <a:r>
                        <a:rPr lang="en-IN" dirty="0"/>
                        <a:t>Protected Internal</a:t>
                      </a:r>
                    </a:p>
                  </a:txBody>
                  <a:tcPr/>
                </a:tc>
                <a:tc>
                  <a:txBody>
                    <a:bodyPr/>
                    <a:lstStyle/>
                    <a:p>
                      <a:r>
                        <a:rPr lang="en-IN" dirty="0"/>
                        <a:t>It specifies that access is limited to the current assembly or types derived from the containing class</a:t>
                      </a:r>
                    </a:p>
                  </a:txBody>
                  <a:tcPr/>
                </a:tc>
                <a:extLst>
                  <a:ext uri="{0D108BD9-81ED-4DB2-BD59-A6C34878D82A}">
                    <a16:rowId xmlns:a16="http://schemas.microsoft.com/office/drawing/2014/main" val="784963890"/>
                  </a:ext>
                </a:extLst>
              </a:tr>
              <a:tr h="486291">
                <a:tc>
                  <a:txBody>
                    <a:bodyPr/>
                    <a:lstStyle/>
                    <a:p>
                      <a:r>
                        <a:rPr lang="en-IN" dirty="0"/>
                        <a:t>Private</a:t>
                      </a:r>
                    </a:p>
                  </a:txBody>
                  <a:tcPr/>
                </a:tc>
                <a:tc>
                  <a:txBody>
                    <a:bodyPr/>
                    <a:lstStyle/>
                    <a:p>
                      <a:r>
                        <a:rPr lang="en-IN" dirty="0"/>
                        <a:t>It specifies that access is limited to the containing type.</a:t>
                      </a:r>
                    </a:p>
                  </a:txBody>
                  <a:tcPr/>
                </a:tc>
                <a:extLst>
                  <a:ext uri="{0D108BD9-81ED-4DB2-BD59-A6C34878D82A}">
                    <a16:rowId xmlns:a16="http://schemas.microsoft.com/office/drawing/2014/main" val="4213723156"/>
                  </a:ext>
                </a:extLst>
              </a:tr>
            </a:tbl>
          </a:graphicData>
        </a:graphic>
      </p:graphicFrame>
      <p:pic>
        <p:nvPicPr>
          <p:cNvPr id="6" name="Picture 5">
            <a:extLst>
              <a:ext uri="{FF2B5EF4-FFF2-40B4-BE49-F238E27FC236}">
                <a16:creationId xmlns:a16="http://schemas.microsoft.com/office/drawing/2014/main" id="{991EEF14-A0F8-2857-3DC4-06A2BC595F01}"/>
              </a:ext>
            </a:extLst>
          </p:cNvPr>
          <p:cNvPicPr>
            <a:picLocks noChangeAspect="1"/>
          </p:cNvPicPr>
          <p:nvPr/>
        </p:nvPicPr>
        <p:blipFill>
          <a:blip r:embed="rId2"/>
          <a:stretch>
            <a:fillRect/>
          </a:stretch>
        </p:blipFill>
        <p:spPr>
          <a:xfrm>
            <a:off x="320841" y="3848582"/>
            <a:ext cx="11245515" cy="2913609"/>
          </a:xfrm>
          <a:prstGeom prst="rect">
            <a:avLst/>
          </a:prstGeom>
        </p:spPr>
      </p:pic>
    </p:spTree>
    <p:extLst>
      <p:ext uri="{BB962C8B-B14F-4D97-AF65-F5344CB8AC3E}">
        <p14:creationId xmlns:p14="http://schemas.microsoft.com/office/powerpoint/2010/main" val="3712223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B2E022E-F8A6-2AE9-3D77-C9F1E9A191D0}"/>
              </a:ext>
            </a:extLst>
          </p:cNvPr>
          <p:cNvSpPr>
            <a:spLocks noGrp="1"/>
          </p:cNvSpPr>
          <p:nvPr>
            <p:ph type="title"/>
          </p:nvPr>
        </p:nvSpPr>
        <p:spPr>
          <a:xfrm>
            <a:off x="838200" y="609600"/>
            <a:ext cx="3739341" cy="1330839"/>
          </a:xfrm>
        </p:spPr>
        <p:txBody>
          <a:bodyPr>
            <a:normAutofit fontScale="90000"/>
          </a:bodyPr>
          <a:lstStyle/>
          <a:p>
            <a:r>
              <a:rPr lang="en-IN" dirty="0"/>
              <a:t>C# Public access specifiers</a:t>
            </a:r>
          </a:p>
        </p:txBody>
      </p:sp>
      <p:sp>
        <p:nvSpPr>
          <p:cNvPr id="3" name="Content Placeholder 2">
            <a:extLst>
              <a:ext uri="{FF2B5EF4-FFF2-40B4-BE49-F238E27FC236}">
                <a16:creationId xmlns:a16="http://schemas.microsoft.com/office/drawing/2014/main" id="{6426AE21-0485-9AF5-1806-1B420E54F326}"/>
              </a:ext>
            </a:extLst>
          </p:cNvPr>
          <p:cNvSpPr>
            <a:spLocks noGrp="1"/>
          </p:cNvSpPr>
          <p:nvPr>
            <p:ph idx="1"/>
          </p:nvPr>
        </p:nvSpPr>
        <p:spPr>
          <a:xfrm>
            <a:off x="862366" y="2194102"/>
            <a:ext cx="3427001" cy="3908586"/>
          </a:xfrm>
        </p:spPr>
        <p:txBody>
          <a:bodyPr>
            <a:normAutofit/>
          </a:bodyPr>
          <a:lstStyle/>
          <a:p>
            <a:r>
              <a:rPr lang="en-US" sz="2000" dirty="0"/>
              <a:t>It makes data accessible publicly. It does not restrict data to the declared block.</a:t>
            </a:r>
          </a:p>
          <a:p>
            <a:endParaRPr lang="en-US" sz="2000" dirty="0"/>
          </a:p>
          <a:p>
            <a:pPr marL="0" indent="0">
              <a:buNone/>
            </a:pPr>
            <a:endParaRPr lang="en-IN" sz="2000" dirty="0"/>
          </a:p>
        </p:txBody>
      </p:sp>
      <p:pic>
        <p:nvPicPr>
          <p:cNvPr id="5" name="Picture 4">
            <a:extLst>
              <a:ext uri="{FF2B5EF4-FFF2-40B4-BE49-F238E27FC236}">
                <a16:creationId xmlns:a16="http://schemas.microsoft.com/office/drawing/2014/main" id="{3AB20ED9-9702-9698-1A68-FB4BB6F9D7B3}"/>
              </a:ext>
            </a:extLst>
          </p:cNvPr>
          <p:cNvPicPr>
            <a:picLocks noChangeAspect="1"/>
          </p:cNvPicPr>
          <p:nvPr/>
        </p:nvPicPr>
        <p:blipFill>
          <a:blip r:embed="rId2"/>
          <a:stretch>
            <a:fillRect/>
          </a:stretch>
        </p:blipFill>
        <p:spPr>
          <a:xfrm>
            <a:off x="5445457" y="978814"/>
            <a:ext cx="6155141" cy="4924112"/>
          </a:xfrm>
          <a:prstGeom prst="rect">
            <a:avLst/>
          </a:prstGeom>
        </p:spPr>
      </p:pic>
    </p:spTree>
    <p:extLst>
      <p:ext uri="{BB962C8B-B14F-4D97-AF65-F5344CB8AC3E}">
        <p14:creationId xmlns:p14="http://schemas.microsoft.com/office/powerpoint/2010/main" val="41823818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FF71-5179-9C43-F5D2-C6F6158550D0}"/>
              </a:ext>
            </a:extLst>
          </p:cNvPr>
          <p:cNvSpPr>
            <a:spLocks noGrp="1"/>
          </p:cNvSpPr>
          <p:nvPr>
            <p:ph type="title"/>
          </p:nvPr>
        </p:nvSpPr>
        <p:spPr>
          <a:xfrm>
            <a:off x="838200" y="365125"/>
            <a:ext cx="9274822" cy="1325563"/>
          </a:xfrm>
        </p:spPr>
        <p:txBody>
          <a:bodyPr/>
          <a:lstStyle/>
          <a:p>
            <a:r>
              <a:rPr lang="en-IN" dirty="0"/>
              <a:t>C# protected access specifiers</a:t>
            </a:r>
          </a:p>
        </p:txBody>
      </p:sp>
      <p:pic>
        <p:nvPicPr>
          <p:cNvPr id="5" name="Content Placeholder 4">
            <a:extLst>
              <a:ext uri="{FF2B5EF4-FFF2-40B4-BE49-F238E27FC236}">
                <a16:creationId xmlns:a16="http://schemas.microsoft.com/office/drawing/2014/main" id="{00A84B47-768E-08AC-F8C3-EF86322E1945}"/>
              </a:ext>
            </a:extLst>
          </p:cNvPr>
          <p:cNvPicPr>
            <a:picLocks noGrp="1" noChangeAspect="1"/>
          </p:cNvPicPr>
          <p:nvPr>
            <p:ph idx="1"/>
          </p:nvPr>
        </p:nvPicPr>
        <p:blipFill>
          <a:blip r:embed="rId2"/>
          <a:stretch>
            <a:fillRect/>
          </a:stretch>
        </p:blipFill>
        <p:spPr>
          <a:xfrm>
            <a:off x="838200" y="1454714"/>
            <a:ext cx="9274823" cy="4351338"/>
          </a:xfrm>
        </p:spPr>
      </p:pic>
      <p:sp>
        <p:nvSpPr>
          <p:cNvPr id="6" name="TextBox 5">
            <a:extLst>
              <a:ext uri="{FF2B5EF4-FFF2-40B4-BE49-F238E27FC236}">
                <a16:creationId xmlns:a16="http://schemas.microsoft.com/office/drawing/2014/main" id="{4E34BE1C-3DCC-DD28-0D6A-BF0CA8919057}"/>
              </a:ext>
            </a:extLst>
          </p:cNvPr>
          <p:cNvSpPr txBox="1"/>
          <p:nvPr/>
        </p:nvSpPr>
        <p:spPr>
          <a:xfrm>
            <a:off x="838199" y="6046839"/>
            <a:ext cx="9274823" cy="646331"/>
          </a:xfrm>
          <a:prstGeom prst="rect">
            <a:avLst/>
          </a:prstGeom>
          <a:noFill/>
        </p:spPr>
        <p:txBody>
          <a:bodyPr wrap="square" rtlCol="0">
            <a:spAutoFit/>
          </a:bodyPr>
          <a:lstStyle/>
          <a:p>
            <a:pPr algn="ctr"/>
            <a:r>
              <a:rPr lang="en-US" dirty="0"/>
              <a:t>It is accessible within the class and has limited scope. It is also accessible within sub class or child class, in case of inheritance.</a:t>
            </a:r>
            <a:endParaRPr lang="en-IN" dirty="0"/>
          </a:p>
        </p:txBody>
      </p:sp>
    </p:spTree>
    <p:extLst>
      <p:ext uri="{BB962C8B-B14F-4D97-AF65-F5344CB8AC3E}">
        <p14:creationId xmlns:p14="http://schemas.microsoft.com/office/powerpoint/2010/main" val="1441013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C108318-4B49-2C7F-CD2B-D2165E36C534}"/>
              </a:ext>
            </a:extLst>
          </p:cNvPr>
          <p:cNvSpPr>
            <a:spLocks noGrp="1"/>
          </p:cNvSpPr>
          <p:nvPr>
            <p:ph type="title"/>
          </p:nvPr>
        </p:nvSpPr>
        <p:spPr>
          <a:xfrm>
            <a:off x="838200" y="609600"/>
            <a:ext cx="3739341" cy="1330839"/>
          </a:xfrm>
        </p:spPr>
        <p:txBody>
          <a:bodyPr>
            <a:normAutofit/>
          </a:bodyPr>
          <a:lstStyle/>
          <a:p>
            <a:r>
              <a:rPr lang="en-IN" sz="2800" dirty="0"/>
              <a:t>C# accessing protected access member in the child class </a:t>
            </a:r>
          </a:p>
        </p:txBody>
      </p:sp>
      <p:sp>
        <p:nvSpPr>
          <p:cNvPr id="9" name="Content Placeholder 8">
            <a:extLst>
              <a:ext uri="{FF2B5EF4-FFF2-40B4-BE49-F238E27FC236}">
                <a16:creationId xmlns:a16="http://schemas.microsoft.com/office/drawing/2014/main" id="{D56F7B05-5DD3-67F5-2BDE-A0192A58AFF9}"/>
              </a:ext>
            </a:extLst>
          </p:cNvPr>
          <p:cNvSpPr>
            <a:spLocks noGrp="1"/>
          </p:cNvSpPr>
          <p:nvPr>
            <p:ph idx="1"/>
          </p:nvPr>
        </p:nvSpPr>
        <p:spPr>
          <a:xfrm>
            <a:off x="862366" y="2194102"/>
            <a:ext cx="3427001" cy="3908586"/>
          </a:xfrm>
        </p:spPr>
        <p:txBody>
          <a:bodyPr>
            <a:normAutofit/>
          </a:bodyPr>
          <a:lstStyle/>
          <a:p>
            <a:r>
              <a:rPr lang="en-US" sz="2000" dirty="0"/>
              <a:t>As protected access modifiers can be accessed in the derived class, here is the example.</a:t>
            </a:r>
          </a:p>
        </p:txBody>
      </p:sp>
      <p:pic>
        <p:nvPicPr>
          <p:cNvPr id="5" name="Content Placeholder 4">
            <a:extLst>
              <a:ext uri="{FF2B5EF4-FFF2-40B4-BE49-F238E27FC236}">
                <a16:creationId xmlns:a16="http://schemas.microsoft.com/office/drawing/2014/main" id="{2CF57642-5DD3-3FAD-C1B9-06FF7FE626D9}"/>
              </a:ext>
            </a:extLst>
          </p:cNvPr>
          <p:cNvPicPr>
            <a:picLocks noChangeAspect="1"/>
          </p:cNvPicPr>
          <p:nvPr/>
        </p:nvPicPr>
        <p:blipFill>
          <a:blip r:embed="rId2"/>
          <a:stretch>
            <a:fillRect/>
          </a:stretch>
        </p:blipFill>
        <p:spPr>
          <a:xfrm>
            <a:off x="5445457" y="1055753"/>
            <a:ext cx="6155141" cy="4770235"/>
          </a:xfrm>
          <a:prstGeom prst="rect">
            <a:avLst/>
          </a:prstGeom>
        </p:spPr>
      </p:pic>
    </p:spTree>
    <p:extLst>
      <p:ext uri="{BB962C8B-B14F-4D97-AF65-F5344CB8AC3E}">
        <p14:creationId xmlns:p14="http://schemas.microsoft.com/office/powerpoint/2010/main" val="40966197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68C1C-5DBF-6973-8188-A046836DB37F}"/>
              </a:ext>
            </a:extLst>
          </p:cNvPr>
          <p:cNvSpPr>
            <a:spLocks noGrp="1"/>
          </p:cNvSpPr>
          <p:nvPr>
            <p:ph type="title"/>
          </p:nvPr>
        </p:nvSpPr>
        <p:spPr/>
        <p:txBody>
          <a:bodyPr/>
          <a:lstStyle/>
          <a:p>
            <a:r>
              <a:rPr lang="en-IN" dirty="0"/>
              <a:t>C# Internal access specifiers</a:t>
            </a:r>
          </a:p>
        </p:txBody>
      </p:sp>
      <p:sp>
        <p:nvSpPr>
          <p:cNvPr id="3" name="Content Placeholder 2">
            <a:extLst>
              <a:ext uri="{FF2B5EF4-FFF2-40B4-BE49-F238E27FC236}">
                <a16:creationId xmlns:a16="http://schemas.microsoft.com/office/drawing/2014/main" id="{8B683B0E-F8B8-C2FD-E838-A052AAF665E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461976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2BA43-E0BB-E499-83C9-54901D7C4C30}"/>
              </a:ext>
            </a:extLst>
          </p:cNvPr>
          <p:cNvSpPr>
            <a:spLocks noGrp="1"/>
          </p:cNvSpPr>
          <p:nvPr>
            <p:ph type="title"/>
          </p:nvPr>
        </p:nvSpPr>
        <p:spPr/>
        <p:txBody>
          <a:bodyPr/>
          <a:lstStyle/>
          <a:p>
            <a:r>
              <a:rPr lang="en-IN" dirty="0"/>
              <a:t>C# Arrays</a:t>
            </a:r>
          </a:p>
        </p:txBody>
      </p:sp>
      <p:sp>
        <p:nvSpPr>
          <p:cNvPr id="3" name="Content Placeholder 2">
            <a:extLst>
              <a:ext uri="{FF2B5EF4-FFF2-40B4-BE49-F238E27FC236}">
                <a16:creationId xmlns:a16="http://schemas.microsoft.com/office/drawing/2014/main" id="{4C89DC24-7C1A-499A-4346-C0752350E987}"/>
              </a:ext>
            </a:extLst>
          </p:cNvPr>
          <p:cNvSpPr>
            <a:spLocks noGrp="1"/>
          </p:cNvSpPr>
          <p:nvPr>
            <p:ph idx="1"/>
          </p:nvPr>
        </p:nvSpPr>
        <p:spPr>
          <a:xfrm>
            <a:off x="838200" y="1825625"/>
            <a:ext cx="10515600" cy="1603375"/>
          </a:xfrm>
        </p:spPr>
        <p:txBody>
          <a:bodyPr>
            <a:normAutofit/>
          </a:bodyPr>
          <a:lstStyle/>
          <a:p>
            <a:pPr marL="0" indent="0">
              <a:buNone/>
            </a:pPr>
            <a:r>
              <a:rPr lang="en-IN" dirty="0"/>
              <a:t>An array is a group of similar types of elements that have contiguous memory locations.</a:t>
            </a:r>
          </a:p>
          <a:p>
            <a:pPr marL="0" indent="0">
              <a:buNone/>
            </a:pPr>
            <a:r>
              <a:rPr lang="en-IN" dirty="0"/>
              <a:t>In C# array is an object of base type </a:t>
            </a:r>
            <a:r>
              <a:rPr lang="en-IN" dirty="0" err="1"/>
              <a:t>System.Array</a:t>
            </a:r>
            <a:r>
              <a:rPr lang="en-IN" dirty="0"/>
              <a:t>.</a:t>
            </a:r>
          </a:p>
          <a:p>
            <a:pPr marL="0" indent="0">
              <a:buNone/>
            </a:pPr>
            <a:endParaRPr lang="en-IN" dirty="0"/>
          </a:p>
          <a:p>
            <a:pPr marL="0" indent="0">
              <a:buNone/>
            </a:pPr>
            <a:endParaRPr lang="en-IN" dirty="0"/>
          </a:p>
        </p:txBody>
      </p:sp>
      <p:sp>
        <p:nvSpPr>
          <p:cNvPr id="5" name="TextBox 4">
            <a:extLst>
              <a:ext uri="{FF2B5EF4-FFF2-40B4-BE49-F238E27FC236}">
                <a16:creationId xmlns:a16="http://schemas.microsoft.com/office/drawing/2014/main" id="{8F3AD444-A45A-E173-A29D-F46CDDC15724}"/>
              </a:ext>
            </a:extLst>
          </p:cNvPr>
          <p:cNvSpPr txBox="1"/>
          <p:nvPr/>
        </p:nvSpPr>
        <p:spPr>
          <a:xfrm>
            <a:off x="838200" y="3563937"/>
            <a:ext cx="5134337" cy="1477328"/>
          </a:xfrm>
          <a:prstGeom prst="rect">
            <a:avLst/>
          </a:prstGeom>
          <a:noFill/>
        </p:spPr>
        <p:txBody>
          <a:bodyPr wrap="square">
            <a:spAutoFit/>
          </a:bodyPr>
          <a:lstStyle/>
          <a:p>
            <a:pPr marL="0" indent="0">
              <a:buNone/>
            </a:pPr>
            <a:r>
              <a:rPr lang="en-IN" dirty="0"/>
              <a:t>Advantages:</a:t>
            </a:r>
          </a:p>
          <a:p>
            <a:pPr marL="0" indent="0">
              <a:buNone/>
            </a:pPr>
            <a:r>
              <a:rPr lang="en-IN" dirty="0"/>
              <a:t>- Code Optimization</a:t>
            </a:r>
          </a:p>
          <a:p>
            <a:pPr marL="0" indent="0">
              <a:buNone/>
            </a:pPr>
            <a:r>
              <a:rPr lang="en-IN" dirty="0"/>
              <a:t>- Random access</a:t>
            </a:r>
          </a:p>
          <a:p>
            <a:pPr marL="0" indent="0">
              <a:buNone/>
            </a:pPr>
            <a:r>
              <a:rPr lang="en-IN" dirty="0"/>
              <a:t>- Easy to manipulate data</a:t>
            </a:r>
          </a:p>
          <a:p>
            <a:pPr marL="0" indent="0">
              <a:buNone/>
            </a:pPr>
            <a:r>
              <a:rPr lang="en-IN" dirty="0"/>
              <a:t>- Easy to sort and traverse data.</a:t>
            </a:r>
          </a:p>
        </p:txBody>
      </p:sp>
      <p:sp>
        <p:nvSpPr>
          <p:cNvPr id="7" name="TextBox 6">
            <a:extLst>
              <a:ext uri="{FF2B5EF4-FFF2-40B4-BE49-F238E27FC236}">
                <a16:creationId xmlns:a16="http://schemas.microsoft.com/office/drawing/2014/main" id="{B67EBF5D-CB42-0CE2-6C2B-B8A26C8B179D}"/>
              </a:ext>
            </a:extLst>
          </p:cNvPr>
          <p:cNvSpPr txBox="1"/>
          <p:nvPr/>
        </p:nvSpPr>
        <p:spPr>
          <a:xfrm>
            <a:off x="6531016" y="3563937"/>
            <a:ext cx="3805176" cy="646331"/>
          </a:xfrm>
          <a:prstGeom prst="rect">
            <a:avLst/>
          </a:prstGeom>
          <a:noFill/>
        </p:spPr>
        <p:txBody>
          <a:bodyPr wrap="square">
            <a:spAutoFit/>
          </a:bodyPr>
          <a:lstStyle/>
          <a:p>
            <a:pPr marL="0" indent="0">
              <a:buNone/>
            </a:pPr>
            <a:r>
              <a:rPr lang="en-IN" dirty="0"/>
              <a:t>Disadvantages:</a:t>
            </a:r>
          </a:p>
          <a:p>
            <a:pPr marL="0" indent="0">
              <a:buNone/>
            </a:pPr>
            <a:r>
              <a:rPr lang="en-IN" dirty="0"/>
              <a:t>- Fixed Size</a:t>
            </a:r>
          </a:p>
        </p:txBody>
      </p:sp>
    </p:spTree>
    <p:extLst>
      <p:ext uri="{BB962C8B-B14F-4D97-AF65-F5344CB8AC3E}">
        <p14:creationId xmlns:p14="http://schemas.microsoft.com/office/powerpoint/2010/main" val="44603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A571-3377-7A71-8947-1BC97B926382}"/>
              </a:ext>
            </a:extLst>
          </p:cNvPr>
          <p:cNvSpPr>
            <a:spLocks noGrp="1"/>
          </p:cNvSpPr>
          <p:nvPr>
            <p:ph type="title"/>
          </p:nvPr>
        </p:nvSpPr>
        <p:spPr/>
        <p:txBody>
          <a:bodyPr/>
          <a:lstStyle/>
          <a:p>
            <a:r>
              <a:rPr lang="en-US" dirty="0"/>
              <a:t>What is OOPs?</a:t>
            </a:r>
            <a:endParaRPr lang="en-IN" dirty="0"/>
          </a:p>
        </p:txBody>
      </p:sp>
      <p:sp>
        <p:nvSpPr>
          <p:cNvPr id="3" name="Content Placeholder 2">
            <a:extLst>
              <a:ext uri="{FF2B5EF4-FFF2-40B4-BE49-F238E27FC236}">
                <a16:creationId xmlns:a16="http://schemas.microsoft.com/office/drawing/2014/main" id="{479F6BBE-CD3A-33F2-CEAF-C79380841F0B}"/>
              </a:ext>
            </a:extLst>
          </p:cNvPr>
          <p:cNvSpPr>
            <a:spLocks noGrp="1"/>
          </p:cNvSpPr>
          <p:nvPr>
            <p:ph idx="1"/>
          </p:nvPr>
        </p:nvSpPr>
        <p:spPr/>
        <p:txBody>
          <a:bodyPr/>
          <a:lstStyle/>
          <a:p>
            <a:r>
              <a:rPr lang="en-US" dirty="0"/>
              <a:t>Object oriented programming is a methodology or paradigm, to develop program using some classes and object. It simplifies software development and life cycle using some OOPs concept.</a:t>
            </a:r>
            <a:endParaRPr lang="en-IN" dirty="0"/>
          </a:p>
        </p:txBody>
      </p:sp>
    </p:spTree>
    <p:extLst>
      <p:ext uri="{BB962C8B-B14F-4D97-AF65-F5344CB8AC3E}">
        <p14:creationId xmlns:p14="http://schemas.microsoft.com/office/powerpoint/2010/main" val="12196986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C0DB4-3F6F-0D51-B611-9C82F9C7878B}"/>
              </a:ext>
            </a:extLst>
          </p:cNvPr>
          <p:cNvSpPr>
            <a:spLocks noGrp="1"/>
          </p:cNvSpPr>
          <p:nvPr>
            <p:ph type="title"/>
          </p:nvPr>
        </p:nvSpPr>
        <p:spPr/>
        <p:txBody>
          <a:bodyPr/>
          <a:lstStyle/>
          <a:p>
            <a:r>
              <a:rPr lang="en-IN" dirty="0"/>
              <a:t>C# Array Types</a:t>
            </a:r>
          </a:p>
        </p:txBody>
      </p:sp>
      <p:sp>
        <p:nvSpPr>
          <p:cNvPr id="3" name="Content Placeholder 2">
            <a:extLst>
              <a:ext uri="{FF2B5EF4-FFF2-40B4-BE49-F238E27FC236}">
                <a16:creationId xmlns:a16="http://schemas.microsoft.com/office/drawing/2014/main" id="{AB1A1452-5791-A71A-7C2D-1CAFAE5A74D1}"/>
              </a:ext>
            </a:extLst>
          </p:cNvPr>
          <p:cNvSpPr>
            <a:spLocks noGrp="1"/>
          </p:cNvSpPr>
          <p:nvPr>
            <p:ph idx="1"/>
          </p:nvPr>
        </p:nvSpPr>
        <p:spPr>
          <a:xfrm>
            <a:off x="838200" y="1825625"/>
            <a:ext cx="10515600" cy="1901423"/>
          </a:xfrm>
        </p:spPr>
        <p:txBody>
          <a:bodyPr/>
          <a:lstStyle/>
          <a:p>
            <a:r>
              <a:rPr lang="en-IN" dirty="0"/>
              <a:t>Single Dimensional Array</a:t>
            </a:r>
          </a:p>
          <a:p>
            <a:r>
              <a:rPr lang="en-IN" dirty="0"/>
              <a:t>Multi-Dimensional Array</a:t>
            </a:r>
          </a:p>
          <a:p>
            <a:r>
              <a:rPr lang="en-IN" dirty="0"/>
              <a:t>Jagged Array</a:t>
            </a:r>
          </a:p>
        </p:txBody>
      </p:sp>
    </p:spTree>
    <p:extLst>
      <p:ext uri="{BB962C8B-B14F-4D97-AF65-F5344CB8AC3E}">
        <p14:creationId xmlns:p14="http://schemas.microsoft.com/office/powerpoint/2010/main" val="1855277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D8AF-C63E-57F0-6621-4008DC39B383}"/>
              </a:ext>
            </a:extLst>
          </p:cNvPr>
          <p:cNvSpPr>
            <a:spLocks noGrp="1"/>
          </p:cNvSpPr>
          <p:nvPr>
            <p:ph type="title"/>
          </p:nvPr>
        </p:nvSpPr>
        <p:spPr>
          <a:xfrm>
            <a:off x="370390" y="365125"/>
            <a:ext cx="4953964" cy="1325563"/>
          </a:xfrm>
        </p:spPr>
        <p:txBody>
          <a:bodyPr/>
          <a:lstStyle/>
          <a:p>
            <a:r>
              <a:rPr lang="en-IN" dirty="0"/>
              <a:t>Single Dimensional Array</a:t>
            </a:r>
          </a:p>
        </p:txBody>
      </p:sp>
      <p:sp>
        <p:nvSpPr>
          <p:cNvPr id="3" name="Content Placeholder 2">
            <a:extLst>
              <a:ext uri="{FF2B5EF4-FFF2-40B4-BE49-F238E27FC236}">
                <a16:creationId xmlns:a16="http://schemas.microsoft.com/office/drawing/2014/main" id="{65EB8033-C497-8143-4DA2-AB6E03A1F801}"/>
              </a:ext>
            </a:extLst>
          </p:cNvPr>
          <p:cNvSpPr>
            <a:spLocks noGrp="1"/>
          </p:cNvSpPr>
          <p:nvPr>
            <p:ph idx="1"/>
          </p:nvPr>
        </p:nvSpPr>
        <p:spPr>
          <a:xfrm>
            <a:off x="370390" y="1825625"/>
            <a:ext cx="5595529" cy="3926993"/>
          </a:xfrm>
        </p:spPr>
        <p:txBody>
          <a:bodyPr>
            <a:normAutofit fontScale="55000" lnSpcReduction="20000"/>
          </a:bodyPr>
          <a:lstStyle/>
          <a:p>
            <a:pPr marL="0" indent="0">
              <a:buNone/>
            </a:pPr>
            <a:r>
              <a:rPr lang="en-IN" dirty="0"/>
              <a:t>int[] </a:t>
            </a:r>
            <a:r>
              <a:rPr lang="en-IN" dirty="0" err="1"/>
              <a:t>arr</a:t>
            </a:r>
            <a:r>
              <a:rPr lang="en-IN" dirty="0"/>
              <a:t> = new int[5];</a:t>
            </a:r>
          </a:p>
          <a:p>
            <a:pPr marL="0" indent="0">
              <a:buNone/>
            </a:pPr>
            <a:endParaRPr lang="en-IN" dirty="0"/>
          </a:p>
          <a:p>
            <a:pPr marL="0" indent="0">
              <a:buNone/>
            </a:pPr>
            <a:r>
              <a:rPr lang="en-IN" dirty="0"/>
              <a:t>// we cannot add [] after the identifier</a:t>
            </a:r>
          </a:p>
          <a:p>
            <a:pPr marL="0" indent="0">
              <a:buNone/>
            </a:pPr>
            <a:r>
              <a:rPr lang="en-IN" dirty="0"/>
              <a:t>int </a:t>
            </a:r>
            <a:r>
              <a:rPr lang="en-IN" dirty="0" err="1"/>
              <a:t>arr</a:t>
            </a:r>
            <a:r>
              <a:rPr lang="en-IN" dirty="0"/>
              <a:t>[] = new int[5]; //compiler time error</a:t>
            </a:r>
          </a:p>
          <a:p>
            <a:pPr marL="0" indent="0">
              <a:buNone/>
            </a:pPr>
            <a:endParaRPr lang="en-IN" dirty="0"/>
          </a:p>
          <a:p>
            <a:pPr marL="0" indent="0">
              <a:buNone/>
            </a:pPr>
            <a:r>
              <a:rPr lang="en-IN" dirty="0"/>
              <a:t>// Declaring and </a:t>
            </a:r>
            <a:r>
              <a:rPr lang="en-IN" dirty="0" err="1"/>
              <a:t>init</a:t>
            </a:r>
            <a:r>
              <a:rPr lang="en-IN" dirty="0"/>
              <a:t> with size</a:t>
            </a:r>
          </a:p>
          <a:p>
            <a:pPr marL="0" indent="0">
              <a:buNone/>
            </a:pPr>
            <a:r>
              <a:rPr lang="en-IN" dirty="0"/>
              <a:t>Int[] </a:t>
            </a:r>
            <a:r>
              <a:rPr lang="en-IN" dirty="0" err="1"/>
              <a:t>arr</a:t>
            </a:r>
            <a:r>
              <a:rPr lang="en-IN" dirty="0"/>
              <a:t> = new int[5]{10,20,30,40,50};</a:t>
            </a:r>
          </a:p>
          <a:p>
            <a:pPr marL="0" indent="0">
              <a:buNone/>
            </a:pPr>
            <a:endParaRPr lang="en-IN" dirty="0"/>
          </a:p>
          <a:p>
            <a:pPr marL="0" indent="0">
              <a:buNone/>
            </a:pPr>
            <a:r>
              <a:rPr lang="en-IN" dirty="0"/>
              <a:t>//Declaring </a:t>
            </a:r>
            <a:r>
              <a:rPr lang="en-IN" dirty="0" err="1"/>
              <a:t>omiitng</a:t>
            </a:r>
            <a:r>
              <a:rPr lang="en-IN" dirty="0"/>
              <a:t> the size</a:t>
            </a:r>
          </a:p>
          <a:p>
            <a:pPr marL="0" indent="0">
              <a:buNone/>
            </a:pPr>
            <a:r>
              <a:rPr lang="en-IN" dirty="0"/>
              <a:t>Int[] </a:t>
            </a:r>
            <a:r>
              <a:rPr lang="en-IN" dirty="0" err="1"/>
              <a:t>arr</a:t>
            </a:r>
            <a:r>
              <a:rPr lang="en-IN" dirty="0"/>
              <a:t> = new int[]{10,12,13,14,15};</a:t>
            </a:r>
          </a:p>
          <a:p>
            <a:pPr marL="0" indent="0">
              <a:buNone/>
            </a:pPr>
            <a:endParaRPr lang="en-IN" dirty="0"/>
          </a:p>
          <a:p>
            <a:pPr marL="0" indent="0">
              <a:buNone/>
            </a:pPr>
            <a:r>
              <a:rPr lang="en-IN" dirty="0"/>
              <a:t>// omitting the new operator</a:t>
            </a:r>
          </a:p>
          <a:p>
            <a:pPr marL="0" indent="0">
              <a:buNone/>
            </a:pPr>
            <a:r>
              <a:rPr lang="en-IN" dirty="0"/>
              <a:t>Int[] </a:t>
            </a:r>
            <a:r>
              <a:rPr lang="en-IN" dirty="0" err="1"/>
              <a:t>arr</a:t>
            </a:r>
            <a:r>
              <a:rPr lang="en-IN" dirty="0"/>
              <a:t> = {10,20,30,40,50};</a:t>
            </a:r>
          </a:p>
          <a:p>
            <a:pPr marL="0" indent="0">
              <a:buNone/>
            </a:pPr>
            <a:endParaRPr lang="en-IN" dirty="0"/>
          </a:p>
        </p:txBody>
      </p:sp>
      <p:pic>
        <p:nvPicPr>
          <p:cNvPr id="5" name="Picture 4">
            <a:extLst>
              <a:ext uri="{FF2B5EF4-FFF2-40B4-BE49-F238E27FC236}">
                <a16:creationId xmlns:a16="http://schemas.microsoft.com/office/drawing/2014/main" id="{6604D154-3B60-4BAD-54B6-25431EE72CA4}"/>
              </a:ext>
            </a:extLst>
          </p:cNvPr>
          <p:cNvPicPr>
            <a:picLocks noChangeAspect="1"/>
          </p:cNvPicPr>
          <p:nvPr/>
        </p:nvPicPr>
        <p:blipFill>
          <a:blip r:embed="rId2"/>
          <a:stretch>
            <a:fillRect/>
          </a:stretch>
        </p:blipFill>
        <p:spPr>
          <a:xfrm>
            <a:off x="5965920" y="0"/>
            <a:ext cx="6226080" cy="6805250"/>
          </a:xfrm>
          <a:prstGeom prst="rect">
            <a:avLst/>
          </a:prstGeom>
        </p:spPr>
      </p:pic>
    </p:spTree>
    <p:extLst>
      <p:ext uri="{BB962C8B-B14F-4D97-AF65-F5344CB8AC3E}">
        <p14:creationId xmlns:p14="http://schemas.microsoft.com/office/powerpoint/2010/main" val="25392521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2F1B-85A4-86DC-E571-43C8C4C6EC90}"/>
              </a:ext>
            </a:extLst>
          </p:cNvPr>
          <p:cNvSpPr>
            <a:spLocks noGrp="1"/>
          </p:cNvSpPr>
          <p:nvPr>
            <p:ph type="title"/>
          </p:nvPr>
        </p:nvSpPr>
        <p:spPr>
          <a:xfrm>
            <a:off x="590310" y="365125"/>
            <a:ext cx="3270362" cy="1325563"/>
          </a:xfrm>
        </p:spPr>
        <p:txBody>
          <a:bodyPr/>
          <a:lstStyle/>
          <a:p>
            <a:r>
              <a:rPr lang="en-IN" dirty="0"/>
              <a:t>C# Foreach loop</a:t>
            </a:r>
          </a:p>
        </p:txBody>
      </p:sp>
      <p:sp>
        <p:nvSpPr>
          <p:cNvPr id="3" name="Content Placeholder 2">
            <a:extLst>
              <a:ext uri="{FF2B5EF4-FFF2-40B4-BE49-F238E27FC236}">
                <a16:creationId xmlns:a16="http://schemas.microsoft.com/office/drawing/2014/main" id="{7C3F4386-F77A-3FCF-219F-F91C31ACC90E}"/>
              </a:ext>
            </a:extLst>
          </p:cNvPr>
          <p:cNvSpPr>
            <a:spLocks noGrp="1"/>
          </p:cNvSpPr>
          <p:nvPr>
            <p:ph idx="1"/>
          </p:nvPr>
        </p:nvSpPr>
        <p:spPr>
          <a:xfrm>
            <a:off x="590309" y="1825625"/>
            <a:ext cx="2801073" cy="3718648"/>
          </a:xfrm>
        </p:spPr>
        <p:txBody>
          <a:bodyPr>
            <a:normAutofit fontScale="85000" lnSpcReduction="10000"/>
          </a:bodyPr>
          <a:lstStyle/>
          <a:p>
            <a:pPr marL="0" indent="0">
              <a:buNone/>
            </a:pPr>
            <a:r>
              <a:rPr lang="en-US" dirty="0"/>
              <a:t>We can also traverse the array elements using foreach loop. It returns array element one by one.</a:t>
            </a:r>
          </a:p>
          <a:p>
            <a:pPr marL="0" indent="0">
              <a:buNone/>
            </a:pPr>
            <a:endParaRPr lang="en-US" dirty="0"/>
          </a:p>
          <a:p>
            <a:pPr marL="0" indent="0">
              <a:buNone/>
            </a:pPr>
            <a:r>
              <a:rPr lang="en-US" dirty="0"/>
              <a:t>Syntax is:</a:t>
            </a:r>
          </a:p>
          <a:p>
            <a:pPr marL="0" indent="0">
              <a:buNone/>
            </a:pPr>
            <a:r>
              <a:rPr lang="en-US" dirty="0"/>
              <a:t>Foreach(int </a:t>
            </a:r>
            <a:r>
              <a:rPr lang="en-US" dirty="0" err="1"/>
              <a:t>i</a:t>
            </a:r>
            <a:r>
              <a:rPr lang="en-US" dirty="0"/>
              <a:t> in </a:t>
            </a:r>
            <a:r>
              <a:rPr lang="en-US" dirty="0" err="1"/>
              <a:t>arr</a:t>
            </a:r>
            <a:r>
              <a:rPr lang="en-US" dirty="0"/>
              <a:t>){</a:t>
            </a:r>
          </a:p>
          <a:p>
            <a:pPr marL="0" indent="0">
              <a:buNone/>
            </a:pPr>
            <a:endParaRPr lang="en-US" dirty="0"/>
          </a:p>
          <a:p>
            <a:pPr marL="0" indent="0">
              <a:buNone/>
            </a:pPr>
            <a:r>
              <a:rPr lang="en-US" dirty="0"/>
              <a:t>}</a:t>
            </a:r>
            <a:endParaRPr lang="en-IN" dirty="0"/>
          </a:p>
        </p:txBody>
      </p:sp>
      <p:pic>
        <p:nvPicPr>
          <p:cNvPr id="5" name="Picture 4">
            <a:extLst>
              <a:ext uri="{FF2B5EF4-FFF2-40B4-BE49-F238E27FC236}">
                <a16:creationId xmlns:a16="http://schemas.microsoft.com/office/drawing/2014/main" id="{55E7F50F-E244-5E9D-4BDE-FA98DB7009EF}"/>
              </a:ext>
            </a:extLst>
          </p:cNvPr>
          <p:cNvPicPr>
            <a:picLocks noChangeAspect="1"/>
          </p:cNvPicPr>
          <p:nvPr/>
        </p:nvPicPr>
        <p:blipFill>
          <a:blip r:embed="rId2"/>
          <a:stretch>
            <a:fillRect/>
          </a:stretch>
        </p:blipFill>
        <p:spPr>
          <a:xfrm>
            <a:off x="3860671" y="0"/>
            <a:ext cx="8331330" cy="6858000"/>
          </a:xfrm>
          <a:prstGeom prst="rect">
            <a:avLst/>
          </a:prstGeom>
        </p:spPr>
      </p:pic>
    </p:spTree>
    <p:extLst>
      <p:ext uri="{BB962C8B-B14F-4D97-AF65-F5344CB8AC3E}">
        <p14:creationId xmlns:p14="http://schemas.microsoft.com/office/powerpoint/2010/main" val="5450009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0695-7B0F-E25D-FDAE-5B2C2976D837}"/>
              </a:ext>
            </a:extLst>
          </p:cNvPr>
          <p:cNvSpPr>
            <a:spLocks noGrp="1"/>
          </p:cNvSpPr>
          <p:nvPr>
            <p:ph type="title"/>
          </p:nvPr>
        </p:nvSpPr>
        <p:spPr/>
        <p:txBody>
          <a:bodyPr/>
          <a:lstStyle/>
          <a:p>
            <a:r>
              <a:rPr lang="en-IN" dirty="0"/>
              <a:t>C# Jagged Array</a:t>
            </a:r>
          </a:p>
        </p:txBody>
      </p:sp>
      <p:sp>
        <p:nvSpPr>
          <p:cNvPr id="3" name="Content Placeholder 2">
            <a:extLst>
              <a:ext uri="{FF2B5EF4-FFF2-40B4-BE49-F238E27FC236}">
                <a16:creationId xmlns:a16="http://schemas.microsoft.com/office/drawing/2014/main" id="{A3A17A60-2084-0373-47B9-E120A21657A5}"/>
              </a:ext>
            </a:extLst>
          </p:cNvPr>
          <p:cNvSpPr>
            <a:spLocks noGrp="1"/>
          </p:cNvSpPr>
          <p:nvPr>
            <p:ph idx="1"/>
          </p:nvPr>
        </p:nvSpPr>
        <p:spPr>
          <a:xfrm>
            <a:off x="838200" y="1825625"/>
            <a:ext cx="3782961" cy="4351338"/>
          </a:xfrm>
        </p:spPr>
        <p:txBody>
          <a:bodyPr/>
          <a:lstStyle/>
          <a:p>
            <a:r>
              <a:rPr lang="en-US" dirty="0"/>
              <a:t>In C#, jagged array is also known as "array of arrays" because its elements are arrays. The element size of jagged array can be different.</a:t>
            </a:r>
            <a:endParaRPr lang="en-IN" dirty="0"/>
          </a:p>
        </p:txBody>
      </p:sp>
      <p:pic>
        <p:nvPicPr>
          <p:cNvPr id="5" name="Picture 4">
            <a:extLst>
              <a:ext uri="{FF2B5EF4-FFF2-40B4-BE49-F238E27FC236}">
                <a16:creationId xmlns:a16="http://schemas.microsoft.com/office/drawing/2014/main" id="{3C407D35-1344-5E35-CD73-4AD408B0FC7C}"/>
              </a:ext>
            </a:extLst>
          </p:cNvPr>
          <p:cNvPicPr>
            <a:picLocks noChangeAspect="1"/>
          </p:cNvPicPr>
          <p:nvPr/>
        </p:nvPicPr>
        <p:blipFill>
          <a:blip r:embed="rId2"/>
          <a:stretch>
            <a:fillRect/>
          </a:stretch>
        </p:blipFill>
        <p:spPr>
          <a:xfrm>
            <a:off x="5167139" y="0"/>
            <a:ext cx="7024861" cy="6858000"/>
          </a:xfrm>
          <a:prstGeom prst="rect">
            <a:avLst/>
          </a:prstGeom>
        </p:spPr>
      </p:pic>
    </p:spTree>
    <p:extLst>
      <p:ext uri="{BB962C8B-B14F-4D97-AF65-F5344CB8AC3E}">
        <p14:creationId xmlns:p14="http://schemas.microsoft.com/office/powerpoint/2010/main" val="6557578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503A-D637-CECE-7C45-B196AAA7FEFB}"/>
              </a:ext>
            </a:extLst>
          </p:cNvPr>
          <p:cNvSpPr>
            <a:spLocks noGrp="1"/>
          </p:cNvSpPr>
          <p:nvPr>
            <p:ph type="title"/>
          </p:nvPr>
        </p:nvSpPr>
        <p:spPr/>
        <p:txBody>
          <a:bodyPr/>
          <a:lstStyle/>
          <a:p>
            <a:r>
              <a:rPr lang="en-IN" dirty="0"/>
              <a:t>C# Objects and Classes</a:t>
            </a:r>
          </a:p>
        </p:txBody>
      </p:sp>
      <p:sp>
        <p:nvSpPr>
          <p:cNvPr id="3" name="Content Placeholder 2">
            <a:extLst>
              <a:ext uri="{FF2B5EF4-FFF2-40B4-BE49-F238E27FC236}">
                <a16:creationId xmlns:a16="http://schemas.microsoft.com/office/drawing/2014/main" id="{01F2CC80-5928-9D1C-5E04-9B6B62AE791A}"/>
              </a:ext>
            </a:extLst>
          </p:cNvPr>
          <p:cNvSpPr>
            <a:spLocks noGrp="1"/>
          </p:cNvSpPr>
          <p:nvPr>
            <p:ph idx="1"/>
          </p:nvPr>
        </p:nvSpPr>
        <p:spPr>
          <a:xfrm>
            <a:off x="838200" y="3763544"/>
            <a:ext cx="5257800" cy="1831975"/>
          </a:xfrm>
        </p:spPr>
        <p:txBody>
          <a:bodyPr>
            <a:normAutofit/>
          </a:bodyPr>
          <a:lstStyle/>
          <a:p>
            <a:pPr marL="0" indent="0">
              <a:buNone/>
            </a:pPr>
            <a:r>
              <a:rPr lang="en-IN" sz="1800" dirty="0"/>
              <a:t>Objects – An object is an instance of a class, and a class may have multiple instances of a given class. These objects have physical properties and behaviour.</a:t>
            </a:r>
          </a:p>
        </p:txBody>
      </p:sp>
      <p:sp>
        <p:nvSpPr>
          <p:cNvPr id="4" name="Content Placeholder 2">
            <a:extLst>
              <a:ext uri="{FF2B5EF4-FFF2-40B4-BE49-F238E27FC236}">
                <a16:creationId xmlns:a16="http://schemas.microsoft.com/office/drawing/2014/main" id="{D7C4A95D-67AE-1DB1-66FA-7EFD7A873D8D}"/>
              </a:ext>
            </a:extLst>
          </p:cNvPr>
          <p:cNvSpPr txBox="1">
            <a:spLocks/>
          </p:cNvSpPr>
          <p:nvPr/>
        </p:nvSpPr>
        <p:spPr>
          <a:xfrm>
            <a:off x="838200" y="1796674"/>
            <a:ext cx="5257800" cy="183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800" dirty="0"/>
              <a:t>Class -  A class is a group of objects. It’s a logical entity rather than a physical one, class takes up no memory and are also called templates for objects.</a:t>
            </a:r>
          </a:p>
        </p:txBody>
      </p:sp>
      <p:pic>
        <p:nvPicPr>
          <p:cNvPr id="6" name="Picture 5">
            <a:extLst>
              <a:ext uri="{FF2B5EF4-FFF2-40B4-BE49-F238E27FC236}">
                <a16:creationId xmlns:a16="http://schemas.microsoft.com/office/drawing/2014/main" id="{A4AE661A-3D18-7B78-89B4-7A586E17E479}"/>
              </a:ext>
            </a:extLst>
          </p:cNvPr>
          <p:cNvPicPr>
            <a:picLocks noChangeAspect="1"/>
          </p:cNvPicPr>
          <p:nvPr/>
        </p:nvPicPr>
        <p:blipFill>
          <a:blip r:embed="rId2"/>
          <a:stretch>
            <a:fillRect/>
          </a:stretch>
        </p:blipFill>
        <p:spPr>
          <a:xfrm>
            <a:off x="6514659" y="935729"/>
            <a:ext cx="5356312" cy="5385839"/>
          </a:xfrm>
          <a:prstGeom prst="rect">
            <a:avLst/>
          </a:prstGeom>
        </p:spPr>
      </p:pic>
    </p:spTree>
    <p:extLst>
      <p:ext uri="{BB962C8B-B14F-4D97-AF65-F5344CB8AC3E}">
        <p14:creationId xmlns:p14="http://schemas.microsoft.com/office/powerpoint/2010/main" val="20996869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365C-9F7A-E1BE-FF8C-5C7219014E29}"/>
              </a:ext>
            </a:extLst>
          </p:cNvPr>
          <p:cNvSpPr>
            <a:spLocks noGrp="1"/>
          </p:cNvSpPr>
          <p:nvPr>
            <p:ph type="title"/>
          </p:nvPr>
        </p:nvSpPr>
        <p:spPr/>
        <p:txBody>
          <a:bodyPr/>
          <a:lstStyle/>
          <a:p>
            <a:r>
              <a:rPr lang="en-IN" dirty="0"/>
              <a:t>C# Constructor</a:t>
            </a:r>
          </a:p>
        </p:txBody>
      </p:sp>
      <p:sp>
        <p:nvSpPr>
          <p:cNvPr id="3" name="Content Placeholder 2">
            <a:extLst>
              <a:ext uri="{FF2B5EF4-FFF2-40B4-BE49-F238E27FC236}">
                <a16:creationId xmlns:a16="http://schemas.microsoft.com/office/drawing/2014/main" id="{013D3403-ADD8-045B-37ED-65A6E7760ADA}"/>
              </a:ext>
            </a:extLst>
          </p:cNvPr>
          <p:cNvSpPr>
            <a:spLocks noGrp="1"/>
          </p:cNvSpPr>
          <p:nvPr>
            <p:ph idx="1"/>
          </p:nvPr>
        </p:nvSpPr>
        <p:spPr>
          <a:xfrm>
            <a:off x="838200" y="1825625"/>
            <a:ext cx="4974771" cy="4351338"/>
          </a:xfrm>
        </p:spPr>
        <p:txBody>
          <a:bodyPr>
            <a:normAutofit fontScale="47500" lnSpcReduction="20000"/>
          </a:bodyPr>
          <a:lstStyle/>
          <a:p>
            <a:pPr marL="0" indent="0">
              <a:buNone/>
            </a:pPr>
            <a:r>
              <a:rPr lang="en-IN" dirty="0"/>
              <a:t>Constructor can be defined as a special member function of a class that is responsible for initializing a newly created object of the class.</a:t>
            </a:r>
          </a:p>
          <a:p>
            <a:pPr marL="0" indent="0">
              <a:buNone/>
            </a:pPr>
            <a:r>
              <a:rPr lang="en-IN" dirty="0"/>
              <a:t>They are called automatically when we create an instance of a class.</a:t>
            </a:r>
          </a:p>
          <a:p>
            <a:endParaRPr lang="en-IN" dirty="0"/>
          </a:p>
          <a:p>
            <a:pPr marL="0" indent="0">
              <a:buNone/>
            </a:pPr>
            <a:r>
              <a:rPr lang="en-IN" dirty="0"/>
              <a:t>2 Types of constructor</a:t>
            </a:r>
          </a:p>
          <a:p>
            <a:pPr marL="0" indent="0">
              <a:buNone/>
            </a:pPr>
            <a:endParaRPr lang="en-IN" dirty="0"/>
          </a:p>
          <a:p>
            <a:pPr marL="514350" indent="-514350">
              <a:buAutoNum type="arabicParenR"/>
            </a:pPr>
            <a:r>
              <a:rPr lang="en-IN" dirty="0"/>
              <a:t>Default – When there is no constructor defined, the compiler automatically creates a no argument constructor at runtime.</a:t>
            </a:r>
          </a:p>
          <a:p>
            <a:pPr marL="514350" indent="-514350">
              <a:buAutoNum type="arabicParenR"/>
            </a:pPr>
            <a:r>
              <a:rPr lang="en-IN" dirty="0"/>
              <a:t>Parameterized -  Constructor having any parameters are known as parametrized cons and not having params called as non-parameterized constructor. </a:t>
            </a:r>
          </a:p>
          <a:p>
            <a:pPr marL="514350" indent="-514350">
              <a:buAutoNum type="arabicParenR"/>
            </a:pPr>
            <a:r>
              <a:rPr lang="en-US" dirty="0"/>
              <a:t>Static constructor -  It is used to initialize the static members of a class. It is called automatically before any static members are accessed or any static methods are called, and it is executed only once per type, typically when the type is first accessed or instantiated.</a:t>
            </a:r>
          </a:p>
          <a:p>
            <a:pPr marL="0" indent="0">
              <a:buNone/>
            </a:pPr>
            <a:r>
              <a:rPr lang="en-US" dirty="0"/>
              <a:t>	static Program(){</a:t>
            </a:r>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id="{92D3FD16-AB17-E4E9-7E16-92BE5BEFF52E}"/>
              </a:ext>
            </a:extLst>
          </p:cNvPr>
          <p:cNvPicPr>
            <a:picLocks noChangeAspect="1"/>
          </p:cNvPicPr>
          <p:nvPr/>
        </p:nvPicPr>
        <p:blipFill>
          <a:blip r:embed="rId2"/>
          <a:stretch>
            <a:fillRect/>
          </a:stretch>
        </p:blipFill>
        <p:spPr>
          <a:xfrm>
            <a:off x="6096000" y="1031945"/>
            <a:ext cx="5592176" cy="4939647"/>
          </a:xfrm>
          <a:prstGeom prst="rect">
            <a:avLst/>
          </a:prstGeom>
        </p:spPr>
      </p:pic>
    </p:spTree>
    <p:extLst>
      <p:ext uri="{BB962C8B-B14F-4D97-AF65-F5344CB8AC3E}">
        <p14:creationId xmlns:p14="http://schemas.microsoft.com/office/powerpoint/2010/main" val="33658315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AA9284D-7363-1A31-F4E0-B8E4DA68852F}"/>
              </a:ext>
            </a:extLst>
          </p:cNvPr>
          <p:cNvSpPr>
            <a:spLocks noGrp="1"/>
          </p:cNvSpPr>
          <p:nvPr>
            <p:ph type="title"/>
          </p:nvPr>
        </p:nvSpPr>
        <p:spPr>
          <a:xfrm>
            <a:off x="838200" y="609600"/>
            <a:ext cx="3739341" cy="1330839"/>
          </a:xfrm>
        </p:spPr>
        <p:txBody>
          <a:bodyPr>
            <a:normAutofit/>
          </a:bodyPr>
          <a:lstStyle/>
          <a:p>
            <a:r>
              <a:rPr lang="en-US" dirty="0"/>
              <a:t>C# Destructor</a:t>
            </a:r>
            <a:endParaRPr lang="en-IN" dirty="0"/>
          </a:p>
        </p:txBody>
      </p:sp>
      <p:sp>
        <p:nvSpPr>
          <p:cNvPr id="3" name="Content Placeholder 2">
            <a:extLst>
              <a:ext uri="{FF2B5EF4-FFF2-40B4-BE49-F238E27FC236}">
                <a16:creationId xmlns:a16="http://schemas.microsoft.com/office/drawing/2014/main" id="{295E4390-6618-B126-0795-B9A11951A68F}"/>
              </a:ext>
            </a:extLst>
          </p:cNvPr>
          <p:cNvSpPr>
            <a:spLocks noGrp="1"/>
          </p:cNvSpPr>
          <p:nvPr>
            <p:ph idx="1"/>
          </p:nvPr>
        </p:nvSpPr>
        <p:spPr>
          <a:xfrm>
            <a:off x="862366" y="2194102"/>
            <a:ext cx="3427001" cy="3908586"/>
          </a:xfrm>
        </p:spPr>
        <p:txBody>
          <a:bodyPr>
            <a:normAutofit/>
          </a:bodyPr>
          <a:lstStyle/>
          <a:p>
            <a:pPr marL="0" indent="0">
              <a:buNone/>
            </a:pPr>
            <a:r>
              <a:rPr lang="en-US" sz="1900" dirty="0"/>
              <a:t>A destructor works opposite to constructor, It destructs the objects of classes. It can be defined only once in a class. Like constructors, it is invoked automatically.</a:t>
            </a:r>
          </a:p>
          <a:p>
            <a:pPr marL="0" indent="0">
              <a:buNone/>
            </a:pPr>
            <a:r>
              <a:rPr lang="en-US" sz="1900" b="0" i="0" dirty="0">
                <a:effectLst/>
                <a:latin typeface="Arial" panose="020B0604020202020204" pitchFamily="34" charset="0"/>
              </a:rPr>
              <a:t>C# destructor cannot have parameters. Moreover, modifiers can't be applied on destructors.</a:t>
            </a:r>
          </a:p>
          <a:p>
            <a:pPr marL="0" indent="0">
              <a:buNone/>
            </a:pPr>
            <a:r>
              <a:rPr lang="en-US" sz="1900" b="0" i="0" dirty="0">
                <a:effectLst/>
                <a:latin typeface="Arial" panose="020B0604020202020204" pitchFamily="34" charset="0"/>
              </a:rPr>
              <a:t>Destructor can't be public. We can't apply any modifier on destructors.</a:t>
            </a:r>
          </a:p>
          <a:p>
            <a:pPr marL="0" indent="0">
              <a:buNone/>
            </a:pPr>
            <a:endParaRPr lang="en-US" sz="1900" b="0" i="0" dirty="0">
              <a:effectLst/>
              <a:latin typeface="Arial" panose="020B0604020202020204" pitchFamily="34" charset="0"/>
            </a:endParaRPr>
          </a:p>
          <a:p>
            <a:pPr marL="0" indent="0">
              <a:buNone/>
            </a:pPr>
            <a:endParaRPr lang="en-IN" sz="1900" dirty="0"/>
          </a:p>
        </p:txBody>
      </p:sp>
      <p:pic>
        <p:nvPicPr>
          <p:cNvPr id="5" name="Picture 4">
            <a:extLst>
              <a:ext uri="{FF2B5EF4-FFF2-40B4-BE49-F238E27FC236}">
                <a16:creationId xmlns:a16="http://schemas.microsoft.com/office/drawing/2014/main" id="{DBDA5901-C856-E735-265C-12CD8BB3C654}"/>
              </a:ext>
            </a:extLst>
          </p:cNvPr>
          <p:cNvPicPr>
            <a:picLocks noChangeAspect="1"/>
          </p:cNvPicPr>
          <p:nvPr/>
        </p:nvPicPr>
        <p:blipFill>
          <a:blip r:embed="rId3"/>
          <a:stretch>
            <a:fillRect/>
          </a:stretch>
        </p:blipFill>
        <p:spPr>
          <a:xfrm>
            <a:off x="5445457" y="671057"/>
            <a:ext cx="6155141" cy="5539627"/>
          </a:xfrm>
          <a:prstGeom prst="rect">
            <a:avLst/>
          </a:prstGeom>
        </p:spPr>
      </p:pic>
    </p:spTree>
    <p:extLst>
      <p:ext uri="{BB962C8B-B14F-4D97-AF65-F5344CB8AC3E}">
        <p14:creationId xmlns:p14="http://schemas.microsoft.com/office/powerpoint/2010/main" val="38286949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9CB3-B5E4-087F-BD3C-D569C125D2E1}"/>
              </a:ext>
            </a:extLst>
          </p:cNvPr>
          <p:cNvSpPr>
            <a:spLocks noGrp="1"/>
          </p:cNvSpPr>
          <p:nvPr>
            <p:ph type="title"/>
          </p:nvPr>
        </p:nvSpPr>
        <p:spPr/>
        <p:txBody>
          <a:bodyPr/>
          <a:lstStyle/>
          <a:p>
            <a:r>
              <a:rPr lang="en-IN" dirty="0"/>
              <a:t>Constructor VS Destructor</a:t>
            </a:r>
          </a:p>
        </p:txBody>
      </p:sp>
      <p:graphicFrame>
        <p:nvGraphicFramePr>
          <p:cNvPr id="6" name="Content Placeholder 5">
            <a:extLst>
              <a:ext uri="{FF2B5EF4-FFF2-40B4-BE49-F238E27FC236}">
                <a16:creationId xmlns:a16="http://schemas.microsoft.com/office/drawing/2014/main" id="{39B22F4F-FDA8-AC49-5BD8-6F326D9DB948}"/>
              </a:ext>
            </a:extLst>
          </p:cNvPr>
          <p:cNvGraphicFramePr>
            <a:graphicFrameLocks noGrp="1"/>
          </p:cNvGraphicFramePr>
          <p:nvPr>
            <p:ph idx="1"/>
            <p:extLst>
              <p:ext uri="{D42A27DB-BD31-4B8C-83A1-F6EECF244321}">
                <p14:modId xmlns:p14="http://schemas.microsoft.com/office/powerpoint/2010/main" val="258585257"/>
              </p:ext>
            </p:extLst>
          </p:nvPr>
        </p:nvGraphicFramePr>
        <p:xfrm>
          <a:off x="1022555" y="1936955"/>
          <a:ext cx="9664496" cy="2244520"/>
        </p:xfrm>
        <a:graphic>
          <a:graphicData uri="http://schemas.openxmlformats.org/drawingml/2006/table">
            <a:tbl>
              <a:tblPr firstRow="1" firstCol="1" bandRow="1">
                <a:tableStyleId>{5C22544A-7EE6-4342-B048-85BDC9FD1C3A}</a:tableStyleId>
              </a:tblPr>
              <a:tblGrid>
                <a:gridCol w="4832248">
                  <a:extLst>
                    <a:ext uri="{9D8B030D-6E8A-4147-A177-3AD203B41FA5}">
                      <a16:colId xmlns:a16="http://schemas.microsoft.com/office/drawing/2014/main" val="2637055086"/>
                    </a:ext>
                  </a:extLst>
                </a:gridCol>
                <a:gridCol w="4832248">
                  <a:extLst>
                    <a:ext uri="{9D8B030D-6E8A-4147-A177-3AD203B41FA5}">
                      <a16:colId xmlns:a16="http://schemas.microsoft.com/office/drawing/2014/main" val="444701572"/>
                    </a:ext>
                  </a:extLst>
                </a:gridCol>
              </a:tblGrid>
              <a:tr h="365603">
                <a:tc>
                  <a:txBody>
                    <a:bodyPr/>
                    <a:lstStyle/>
                    <a:p>
                      <a:pPr>
                        <a:lnSpc>
                          <a:spcPct val="107000"/>
                        </a:lnSpc>
                        <a:spcAft>
                          <a:spcPts val="800"/>
                        </a:spcAft>
                      </a:pPr>
                      <a:r>
                        <a:rPr lang="en-IN" sz="1800" kern="100" dirty="0">
                          <a:effectLst/>
                        </a:rPr>
                        <a:t>Constructor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a:effectLst/>
                        </a:rPr>
                        <a:t>Destructor</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7116437"/>
                  </a:ext>
                </a:extLst>
              </a:tr>
              <a:tr h="748174">
                <a:tc>
                  <a:txBody>
                    <a:bodyPr/>
                    <a:lstStyle/>
                    <a:p>
                      <a:pPr>
                        <a:lnSpc>
                          <a:spcPct val="107000"/>
                        </a:lnSpc>
                        <a:spcAft>
                          <a:spcPts val="800"/>
                        </a:spcAft>
                      </a:pPr>
                      <a:r>
                        <a:rPr lang="en-IN" sz="1800" kern="100" dirty="0">
                          <a:effectLst/>
                        </a:rPr>
                        <a:t>Invoked when an object is created.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effectLst/>
                        </a:rPr>
                        <a:t>Invoked when an object is about to be destroyed.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1037035"/>
                  </a:ext>
                </a:extLst>
              </a:tr>
              <a:tr h="1130743">
                <a:tc>
                  <a:txBody>
                    <a:bodyPr/>
                    <a:lstStyle/>
                    <a:p>
                      <a:pPr>
                        <a:lnSpc>
                          <a:spcPct val="107000"/>
                        </a:lnSpc>
                        <a:spcAft>
                          <a:spcPts val="800"/>
                        </a:spcAft>
                      </a:pPr>
                      <a:r>
                        <a:rPr lang="en-IN" sz="1800" kern="100">
                          <a:effectLst/>
                        </a:rPr>
                        <a:t>Mainly used for initializing object attributes, allocating resources, and performing setup task.</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100" dirty="0">
                          <a:effectLst/>
                        </a:rPr>
                        <a:t>Used for releasing resources, performing cleanup task, and finalizing operations before an object is destroyed.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1588230"/>
                  </a:ext>
                </a:extLst>
              </a:tr>
            </a:tbl>
          </a:graphicData>
        </a:graphic>
      </p:graphicFrame>
      <p:sp>
        <p:nvSpPr>
          <p:cNvPr id="8" name="TextBox 7">
            <a:extLst>
              <a:ext uri="{FF2B5EF4-FFF2-40B4-BE49-F238E27FC236}">
                <a16:creationId xmlns:a16="http://schemas.microsoft.com/office/drawing/2014/main" id="{4620B5B3-B7CF-FA8F-0C08-BA8DC2932772}"/>
              </a:ext>
            </a:extLst>
          </p:cNvPr>
          <p:cNvSpPr txBox="1"/>
          <p:nvPr/>
        </p:nvSpPr>
        <p:spPr>
          <a:xfrm>
            <a:off x="1312505" y="4327573"/>
            <a:ext cx="4695005" cy="923330"/>
          </a:xfrm>
          <a:prstGeom prst="rect">
            <a:avLst/>
          </a:prstGeom>
          <a:noFill/>
        </p:spPr>
        <p:txBody>
          <a:bodyPr wrap="square">
            <a:spAutoFit/>
          </a:bodyPr>
          <a:lstStyle/>
          <a:p>
            <a:r>
              <a:rPr lang="en-US" dirty="0"/>
              <a:t>Constructor mainly used for:</a:t>
            </a:r>
          </a:p>
          <a:p>
            <a:r>
              <a:rPr lang="en-US" dirty="0"/>
              <a:t>- Initialization</a:t>
            </a:r>
          </a:p>
          <a:p>
            <a:r>
              <a:rPr lang="en-US" dirty="0"/>
              <a:t>- Resource allocation</a:t>
            </a:r>
          </a:p>
        </p:txBody>
      </p:sp>
      <p:sp>
        <p:nvSpPr>
          <p:cNvPr id="10" name="TextBox 9">
            <a:extLst>
              <a:ext uri="{FF2B5EF4-FFF2-40B4-BE49-F238E27FC236}">
                <a16:creationId xmlns:a16="http://schemas.microsoft.com/office/drawing/2014/main" id="{FB7B88BF-9898-6596-CCD6-4DF886F944E8}"/>
              </a:ext>
            </a:extLst>
          </p:cNvPr>
          <p:cNvSpPr txBox="1"/>
          <p:nvPr/>
        </p:nvSpPr>
        <p:spPr>
          <a:xfrm>
            <a:off x="6096000" y="4401744"/>
            <a:ext cx="6097554" cy="1200329"/>
          </a:xfrm>
          <a:prstGeom prst="rect">
            <a:avLst/>
          </a:prstGeom>
          <a:noFill/>
        </p:spPr>
        <p:txBody>
          <a:bodyPr wrap="square">
            <a:spAutoFit/>
          </a:bodyPr>
          <a:lstStyle/>
          <a:p>
            <a:r>
              <a:rPr lang="en-US" dirty="0"/>
              <a:t>Destructor mainly used for:</a:t>
            </a:r>
          </a:p>
          <a:p>
            <a:r>
              <a:rPr lang="en-US" dirty="0"/>
              <a:t>- Resource deallocation</a:t>
            </a:r>
          </a:p>
          <a:p>
            <a:r>
              <a:rPr lang="en-US" dirty="0"/>
              <a:t>- Cleanup</a:t>
            </a:r>
          </a:p>
          <a:p>
            <a:r>
              <a:rPr lang="en-US" dirty="0"/>
              <a:t>- Finalization</a:t>
            </a:r>
          </a:p>
        </p:txBody>
      </p:sp>
    </p:spTree>
    <p:extLst>
      <p:ext uri="{BB962C8B-B14F-4D97-AF65-F5344CB8AC3E}">
        <p14:creationId xmlns:p14="http://schemas.microsoft.com/office/powerpoint/2010/main" val="8977026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CD4F6-188D-273D-5492-77B5E01E4B7B}"/>
              </a:ext>
            </a:extLst>
          </p:cNvPr>
          <p:cNvSpPr>
            <a:spLocks noGrp="1"/>
          </p:cNvSpPr>
          <p:nvPr>
            <p:ph type="title"/>
          </p:nvPr>
        </p:nvSpPr>
        <p:spPr/>
        <p:txBody>
          <a:bodyPr>
            <a:normAutofit/>
          </a:bodyPr>
          <a:lstStyle/>
          <a:p>
            <a:r>
              <a:rPr lang="en-IN" sz="3200" dirty="0"/>
              <a:t>Parameterized VS Non-Parameterized Constructor</a:t>
            </a:r>
          </a:p>
        </p:txBody>
      </p:sp>
      <p:pic>
        <p:nvPicPr>
          <p:cNvPr id="7" name="Picture 6">
            <a:extLst>
              <a:ext uri="{FF2B5EF4-FFF2-40B4-BE49-F238E27FC236}">
                <a16:creationId xmlns:a16="http://schemas.microsoft.com/office/drawing/2014/main" id="{AE133A66-5831-FEC6-7FA8-445F17770139}"/>
              </a:ext>
            </a:extLst>
          </p:cNvPr>
          <p:cNvPicPr>
            <a:picLocks noChangeAspect="1"/>
          </p:cNvPicPr>
          <p:nvPr/>
        </p:nvPicPr>
        <p:blipFill>
          <a:blip r:embed="rId2"/>
          <a:stretch>
            <a:fillRect/>
          </a:stretch>
        </p:blipFill>
        <p:spPr>
          <a:xfrm>
            <a:off x="838200" y="1445111"/>
            <a:ext cx="4988569" cy="5047764"/>
          </a:xfrm>
          <a:prstGeom prst="rect">
            <a:avLst/>
          </a:prstGeom>
        </p:spPr>
      </p:pic>
      <p:pic>
        <p:nvPicPr>
          <p:cNvPr id="8" name="Picture 7">
            <a:extLst>
              <a:ext uri="{FF2B5EF4-FFF2-40B4-BE49-F238E27FC236}">
                <a16:creationId xmlns:a16="http://schemas.microsoft.com/office/drawing/2014/main" id="{B50F65E0-4B44-F937-41F3-E2D63BA94CA6}"/>
              </a:ext>
            </a:extLst>
          </p:cNvPr>
          <p:cNvPicPr>
            <a:picLocks noChangeAspect="1"/>
          </p:cNvPicPr>
          <p:nvPr/>
        </p:nvPicPr>
        <p:blipFill>
          <a:blip r:embed="rId3"/>
          <a:stretch>
            <a:fillRect/>
          </a:stretch>
        </p:blipFill>
        <p:spPr>
          <a:xfrm>
            <a:off x="6096000" y="1445111"/>
            <a:ext cx="5592176" cy="4939647"/>
          </a:xfrm>
          <a:prstGeom prst="rect">
            <a:avLst/>
          </a:prstGeom>
        </p:spPr>
      </p:pic>
    </p:spTree>
    <p:extLst>
      <p:ext uri="{BB962C8B-B14F-4D97-AF65-F5344CB8AC3E}">
        <p14:creationId xmlns:p14="http://schemas.microsoft.com/office/powerpoint/2010/main" val="1301659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2CD9F-A7FE-D1CC-3917-2D719BFF4DE4}"/>
              </a:ext>
            </a:extLst>
          </p:cNvPr>
          <p:cNvSpPr>
            <a:spLocks noGrp="1"/>
          </p:cNvSpPr>
          <p:nvPr>
            <p:ph type="title"/>
          </p:nvPr>
        </p:nvSpPr>
        <p:spPr/>
        <p:txBody>
          <a:bodyPr/>
          <a:lstStyle/>
          <a:p>
            <a:r>
              <a:rPr lang="en-IN" dirty="0"/>
              <a:t>C# static keyword</a:t>
            </a:r>
          </a:p>
        </p:txBody>
      </p:sp>
      <p:sp>
        <p:nvSpPr>
          <p:cNvPr id="3" name="Content Placeholder 2">
            <a:extLst>
              <a:ext uri="{FF2B5EF4-FFF2-40B4-BE49-F238E27FC236}">
                <a16:creationId xmlns:a16="http://schemas.microsoft.com/office/drawing/2014/main" id="{02908AF4-D2EA-724E-5566-B9A85D9A16C9}"/>
              </a:ext>
            </a:extLst>
          </p:cNvPr>
          <p:cNvSpPr>
            <a:spLocks noGrp="1"/>
          </p:cNvSpPr>
          <p:nvPr>
            <p:ph idx="1"/>
          </p:nvPr>
        </p:nvSpPr>
        <p:spPr>
          <a:xfrm>
            <a:off x="651387" y="1825625"/>
            <a:ext cx="4396273" cy="3179512"/>
          </a:xfrm>
        </p:spPr>
        <p:txBody>
          <a:bodyPr>
            <a:normAutofit fontScale="77500" lnSpcReduction="20000"/>
          </a:bodyPr>
          <a:lstStyle/>
          <a:p>
            <a:r>
              <a:rPr lang="en-IN" dirty="0"/>
              <a:t>Static keyword is used for memory management mainly. We can apply static keyword with variables, methods, blocks and nested class.</a:t>
            </a:r>
          </a:p>
          <a:p>
            <a:r>
              <a:rPr lang="en-IN" dirty="0"/>
              <a:t>It belongs to the class than an instance of the class</a:t>
            </a:r>
          </a:p>
          <a:p>
            <a:r>
              <a:rPr lang="en-IN" dirty="0"/>
              <a:t>It gets memory only once at the time of class loading.</a:t>
            </a:r>
          </a:p>
          <a:p>
            <a:r>
              <a:rPr lang="en-IN" dirty="0"/>
              <a:t>Used to refer to the common properties of all object.</a:t>
            </a:r>
          </a:p>
          <a:p>
            <a:pPr marL="0" indent="0">
              <a:buNone/>
            </a:pPr>
            <a:endParaRPr lang="en-IN" dirty="0"/>
          </a:p>
          <a:p>
            <a:pPr marL="0" indent="0">
              <a:buNone/>
            </a:pPr>
            <a:endParaRPr lang="en-IN" dirty="0"/>
          </a:p>
        </p:txBody>
      </p:sp>
      <p:sp>
        <p:nvSpPr>
          <p:cNvPr id="4" name="Content Placeholder 2">
            <a:extLst>
              <a:ext uri="{FF2B5EF4-FFF2-40B4-BE49-F238E27FC236}">
                <a16:creationId xmlns:a16="http://schemas.microsoft.com/office/drawing/2014/main" id="{3BBEB8FC-6ADD-C2FB-F629-8E87D2FF3FD1}"/>
              </a:ext>
            </a:extLst>
          </p:cNvPr>
          <p:cNvSpPr txBox="1">
            <a:spLocks/>
          </p:cNvSpPr>
          <p:nvPr/>
        </p:nvSpPr>
        <p:spPr>
          <a:xfrm>
            <a:off x="990600" y="1978025"/>
            <a:ext cx="5129464" cy="3179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dirty="0"/>
          </a:p>
        </p:txBody>
      </p:sp>
      <p:sp>
        <p:nvSpPr>
          <p:cNvPr id="5" name="Content Placeholder 2">
            <a:extLst>
              <a:ext uri="{FF2B5EF4-FFF2-40B4-BE49-F238E27FC236}">
                <a16:creationId xmlns:a16="http://schemas.microsoft.com/office/drawing/2014/main" id="{057FE120-52C3-C092-190B-EEB7ECC02175}"/>
              </a:ext>
            </a:extLst>
          </p:cNvPr>
          <p:cNvSpPr txBox="1">
            <a:spLocks/>
          </p:cNvSpPr>
          <p:nvPr/>
        </p:nvSpPr>
        <p:spPr>
          <a:xfrm>
            <a:off x="651387" y="5429815"/>
            <a:ext cx="11142306" cy="126929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dirty="0"/>
              <a:t>Advantage</a:t>
            </a:r>
          </a:p>
          <a:p>
            <a:pPr marL="0" indent="0">
              <a:buFont typeface="Arial" panose="020B0604020202020204" pitchFamily="34" charset="0"/>
              <a:buNone/>
            </a:pPr>
            <a:r>
              <a:rPr lang="en-IN" dirty="0"/>
              <a:t>There is only one copy of static field created in the memory. It is shared to all the objects. We need not create instance for accessing the static members, so it saves memory.</a:t>
            </a:r>
          </a:p>
        </p:txBody>
      </p:sp>
      <p:pic>
        <p:nvPicPr>
          <p:cNvPr id="7" name="Picture 6">
            <a:extLst>
              <a:ext uri="{FF2B5EF4-FFF2-40B4-BE49-F238E27FC236}">
                <a16:creationId xmlns:a16="http://schemas.microsoft.com/office/drawing/2014/main" id="{8C2FFDEC-4656-1214-35D5-9347BDBDBAAD}"/>
              </a:ext>
            </a:extLst>
          </p:cNvPr>
          <p:cNvPicPr>
            <a:picLocks noChangeAspect="1"/>
          </p:cNvPicPr>
          <p:nvPr/>
        </p:nvPicPr>
        <p:blipFill>
          <a:blip r:embed="rId2"/>
          <a:stretch>
            <a:fillRect/>
          </a:stretch>
        </p:blipFill>
        <p:spPr>
          <a:xfrm>
            <a:off x="5676696" y="171431"/>
            <a:ext cx="6303810" cy="5109696"/>
          </a:xfrm>
          <a:prstGeom prst="rect">
            <a:avLst/>
          </a:prstGeom>
        </p:spPr>
      </p:pic>
    </p:spTree>
    <p:extLst>
      <p:ext uri="{BB962C8B-B14F-4D97-AF65-F5344CB8AC3E}">
        <p14:creationId xmlns:p14="http://schemas.microsoft.com/office/powerpoint/2010/main" val="1953314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2693-3B18-34CA-DF75-60DC9BA47CCE}"/>
              </a:ext>
            </a:extLst>
          </p:cNvPr>
          <p:cNvSpPr>
            <a:spLocks noGrp="1"/>
          </p:cNvSpPr>
          <p:nvPr>
            <p:ph type="title"/>
          </p:nvPr>
        </p:nvSpPr>
        <p:spPr/>
        <p:txBody>
          <a:bodyPr/>
          <a:lstStyle/>
          <a:p>
            <a:r>
              <a:rPr lang="en-IN" dirty="0"/>
              <a:t>What is Programming Paradigm</a:t>
            </a:r>
          </a:p>
        </p:txBody>
      </p:sp>
      <p:sp>
        <p:nvSpPr>
          <p:cNvPr id="3" name="Content Placeholder 2">
            <a:extLst>
              <a:ext uri="{FF2B5EF4-FFF2-40B4-BE49-F238E27FC236}">
                <a16:creationId xmlns:a16="http://schemas.microsoft.com/office/drawing/2014/main" id="{07EE032B-749D-4DB1-F81D-46825F66C058}"/>
              </a:ext>
            </a:extLst>
          </p:cNvPr>
          <p:cNvSpPr>
            <a:spLocks noGrp="1"/>
          </p:cNvSpPr>
          <p:nvPr>
            <p:ph idx="1"/>
          </p:nvPr>
        </p:nvSpPr>
        <p:spPr/>
        <p:txBody>
          <a:bodyPr/>
          <a:lstStyle/>
          <a:p>
            <a:r>
              <a:rPr lang="en-US" dirty="0"/>
              <a:t>In simple words it means coding style, or fundamental style, or approach to program a given problem statement. Different paradigm has different type of approaches and solution to the problem statement.</a:t>
            </a:r>
            <a:endParaRPr lang="en-IN" dirty="0"/>
          </a:p>
        </p:txBody>
      </p:sp>
    </p:spTree>
    <p:extLst>
      <p:ext uri="{BB962C8B-B14F-4D97-AF65-F5344CB8AC3E}">
        <p14:creationId xmlns:p14="http://schemas.microsoft.com/office/powerpoint/2010/main" val="18377517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864C-3C83-AA72-3BBC-821BF57B898D}"/>
              </a:ext>
            </a:extLst>
          </p:cNvPr>
          <p:cNvSpPr>
            <a:spLocks noGrp="1"/>
          </p:cNvSpPr>
          <p:nvPr>
            <p:ph type="title"/>
          </p:nvPr>
        </p:nvSpPr>
        <p:spPr/>
        <p:txBody>
          <a:bodyPr/>
          <a:lstStyle/>
          <a:p>
            <a:r>
              <a:rPr lang="en-IN" dirty="0"/>
              <a:t>C# this keyword</a:t>
            </a:r>
          </a:p>
        </p:txBody>
      </p:sp>
      <p:sp>
        <p:nvSpPr>
          <p:cNvPr id="3" name="Content Placeholder 2">
            <a:extLst>
              <a:ext uri="{FF2B5EF4-FFF2-40B4-BE49-F238E27FC236}">
                <a16:creationId xmlns:a16="http://schemas.microsoft.com/office/drawing/2014/main" id="{67F1AE74-2728-5B81-3B5E-577FAA8DFFC3}"/>
              </a:ext>
            </a:extLst>
          </p:cNvPr>
          <p:cNvSpPr>
            <a:spLocks noGrp="1"/>
          </p:cNvSpPr>
          <p:nvPr>
            <p:ph idx="1"/>
          </p:nvPr>
        </p:nvSpPr>
        <p:spPr>
          <a:xfrm>
            <a:off x="838200" y="1499814"/>
            <a:ext cx="5375988" cy="4351338"/>
          </a:xfrm>
        </p:spPr>
        <p:txBody>
          <a:bodyPr/>
          <a:lstStyle/>
          <a:p>
            <a:r>
              <a:rPr lang="en-IN" dirty="0"/>
              <a:t>this is a keyword that refers to the current instance of the class.</a:t>
            </a:r>
          </a:p>
          <a:p>
            <a:r>
              <a:rPr lang="en-IN" dirty="0"/>
              <a:t>Used to refer to the current class instance variable.</a:t>
            </a:r>
          </a:p>
          <a:p>
            <a:r>
              <a:rPr lang="en-IN" dirty="0"/>
              <a:t>Used to refer to the current class method.</a:t>
            </a:r>
          </a:p>
          <a:p>
            <a:r>
              <a:rPr lang="en-IN" dirty="0"/>
              <a:t>Used to pass current object as a parameter to another method</a:t>
            </a:r>
          </a:p>
          <a:p>
            <a:r>
              <a:rPr lang="en-IN" dirty="0"/>
              <a:t>Used to declare indexers</a:t>
            </a:r>
          </a:p>
          <a:p>
            <a:endParaRPr lang="en-IN" dirty="0"/>
          </a:p>
        </p:txBody>
      </p:sp>
      <p:pic>
        <p:nvPicPr>
          <p:cNvPr id="5" name="Picture 4">
            <a:extLst>
              <a:ext uri="{FF2B5EF4-FFF2-40B4-BE49-F238E27FC236}">
                <a16:creationId xmlns:a16="http://schemas.microsoft.com/office/drawing/2014/main" id="{A2FB1421-28C0-B401-C684-BF0544BA2134}"/>
              </a:ext>
            </a:extLst>
          </p:cNvPr>
          <p:cNvPicPr>
            <a:picLocks noChangeAspect="1"/>
          </p:cNvPicPr>
          <p:nvPr/>
        </p:nvPicPr>
        <p:blipFill>
          <a:blip r:embed="rId2"/>
          <a:stretch>
            <a:fillRect/>
          </a:stretch>
        </p:blipFill>
        <p:spPr>
          <a:xfrm>
            <a:off x="6305004" y="1333500"/>
            <a:ext cx="5257198" cy="4683967"/>
          </a:xfrm>
          <a:prstGeom prst="rect">
            <a:avLst/>
          </a:prstGeom>
        </p:spPr>
      </p:pic>
    </p:spTree>
    <p:extLst>
      <p:ext uri="{BB962C8B-B14F-4D97-AF65-F5344CB8AC3E}">
        <p14:creationId xmlns:p14="http://schemas.microsoft.com/office/powerpoint/2010/main" val="4553966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246C-560F-6599-D93A-FA09F24E2F8B}"/>
              </a:ext>
            </a:extLst>
          </p:cNvPr>
          <p:cNvSpPr>
            <a:spLocks noGrp="1"/>
          </p:cNvSpPr>
          <p:nvPr>
            <p:ph type="title"/>
          </p:nvPr>
        </p:nvSpPr>
        <p:spPr/>
        <p:txBody>
          <a:bodyPr/>
          <a:lstStyle/>
          <a:p>
            <a:r>
              <a:rPr lang="en-IN" dirty="0"/>
              <a:t>C# this()</a:t>
            </a:r>
          </a:p>
        </p:txBody>
      </p:sp>
      <p:pic>
        <p:nvPicPr>
          <p:cNvPr id="5" name="Content Placeholder 4">
            <a:extLst>
              <a:ext uri="{FF2B5EF4-FFF2-40B4-BE49-F238E27FC236}">
                <a16:creationId xmlns:a16="http://schemas.microsoft.com/office/drawing/2014/main" id="{506EF317-E4A4-935A-F185-4AC3E91FB764}"/>
              </a:ext>
            </a:extLst>
          </p:cNvPr>
          <p:cNvPicPr>
            <a:picLocks noGrp="1" noChangeAspect="1"/>
          </p:cNvPicPr>
          <p:nvPr>
            <p:ph idx="1"/>
          </p:nvPr>
        </p:nvPicPr>
        <p:blipFill>
          <a:blip r:embed="rId2"/>
          <a:stretch>
            <a:fillRect/>
          </a:stretch>
        </p:blipFill>
        <p:spPr>
          <a:xfrm>
            <a:off x="5938684" y="671129"/>
            <a:ext cx="5847735" cy="5821746"/>
          </a:xfrm>
        </p:spPr>
      </p:pic>
      <p:sp>
        <p:nvSpPr>
          <p:cNvPr id="7" name="TextBox 6">
            <a:extLst>
              <a:ext uri="{FF2B5EF4-FFF2-40B4-BE49-F238E27FC236}">
                <a16:creationId xmlns:a16="http://schemas.microsoft.com/office/drawing/2014/main" id="{EF134F10-9107-50FB-2F27-0CF5B4D2260F}"/>
              </a:ext>
            </a:extLst>
          </p:cNvPr>
          <p:cNvSpPr txBox="1"/>
          <p:nvPr/>
        </p:nvSpPr>
        <p:spPr>
          <a:xfrm>
            <a:off x="838200" y="1596705"/>
            <a:ext cx="4127090" cy="2339102"/>
          </a:xfrm>
          <a:prstGeom prst="rect">
            <a:avLst/>
          </a:prstGeom>
          <a:noFill/>
        </p:spPr>
        <p:txBody>
          <a:bodyPr wrap="square">
            <a:spAutoFit/>
          </a:bodyPr>
          <a:lstStyle/>
          <a:p>
            <a:pPr algn="l"/>
            <a:endParaRPr lang="en-IN" sz="2000" b="0" i="0" u="none" strike="noStrike" baseline="0" dirty="0">
              <a:solidFill>
                <a:srgbClr val="000000"/>
              </a:solidFill>
              <a:latin typeface="Ebrima" panose="02000000000000000000" pitchFamily="2" charset="0"/>
            </a:endParaRPr>
          </a:p>
          <a:p>
            <a:r>
              <a:rPr lang="en-US" dirty="0">
                <a:solidFill>
                  <a:srgbClr val="000000"/>
                </a:solidFill>
                <a:latin typeface="Ebrima" panose="02000000000000000000" pitchFamily="2" charset="0"/>
              </a:rPr>
              <a:t>This() is same as constructor chaining</a:t>
            </a:r>
          </a:p>
          <a:p>
            <a:endParaRPr lang="en-US" sz="1800" b="0" i="0" u="none" strike="noStrike" baseline="0" dirty="0">
              <a:solidFill>
                <a:srgbClr val="000000"/>
              </a:solidFill>
              <a:latin typeface="Ebrima" panose="02000000000000000000" pitchFamily="2" charset="0"/>
            </a:endParaRPr>
          </a:p>
          <a:p>
            <a:r>
              <a:rPr lang="en-US" sz="1800" b="0" i="0" u="none" strike="noStrike" baseline="0" dirty="0">
                <a:solidFill>
                  <a:srgbClr val="000000"/>
                </a:solidFill>
                <a:latin typeface="Ebrima" panose="02000000000000000000" pitchFamily="2" charset="0"/>
              </a:rPr>
              <a:t>Invoking constructor from another constructor is called Chaining. </a:t>
            </a:r>
          </a:p>
          <a:p>
            <a:endParaRPr lang="en-US" sz="1800" b="0" i="0" u="none" strike="noStrike" baseline="0" dirty="0">
              <a:solidFill>
                <a:srgbClr val="000000"/>
              </a:solidFill>
              <a:latin typeface="Ebrima" panose="02000000000000000000" pitchFamily="2" charset="0"/>
            </a:endParaRPr>
          </a:p>
          <a:p>
            <a:r>
              <a:rPr lang="en-US" sz="1800" b="0" i="0" u="none" strike="noStrike" baseline="0" dirty="0">
                <a:solidFill>
                  <a:srgbClr val="000000"/>
                </a:solidFill>
                <a:latin typeface="Ebrima" panose="02000000000000000000" pitchFamily="2" charset="0"/>
              </a:rPr>
              <a:t>this() method is used to invoke constructor </a:t>
            </a:r>
          </a:p>
        </p:txBody>
      </p:sp>
    </p:spTree>
    <p:extLst>
      <p:ext uri="{BB962C8B-B14F-4D97-AF65-F5344CB8AC3E}">
        <p14:creationId xmlns:p14="http://schemas.microsoft.com/office/powerpoint/2010/main" val="25319688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14E6-1254-98D3-E044-0DE85DBBCC62}"/>
              </a:ext>
            </a:extLst>
          </p:cNvPr>
          <p:cNvSpPr>
            <a:spLocks noGrp="1"/>
          </p:cNvSpPr>
          <p:nvPr>
            <p:ph type="title"/>
          </p:nvPr>
        </p:nvSpPr>
        <p:spPr/>
        <p:txBody>
          <a:bodyPr/>
          <a:lstStyle/>
          <a:p>
            <a:r>
              <a:rPr lang="en-IN" dirty="0"/>
              <a:t>This and this() difference</a:t>
            </a:r>
          </a:p>
        </p:txBody>
      </p:sp>
      <p:graphicFrame>
        <p:nvGraphicFramePr>
          <p:cNvPr id="4" name="Content Placeholder 3">
            <a:extLst>
              <a:ext uri="{FF2B5EF4-FFF2-40B4-BE49-F238E27FC236}">
                <a16:creationId xmlns:a16="http://schemas.microsoft.com/office/drawing/2014/main" id="{C8DB7E3F-6D7E-920B-7630-EFAB71CD117E}"/>
              </a:ext>
            </a:extLst>
          </p:cNvPr>
          <p:cNvGraphicFramePr>
            <a:graphicFrameLocks noGrp="1"/>
          </p:cNvGraphicFramePr>
          <p:nvPr>
            <p:ph idx="1"/>
            <p:extLst>
              <p:ext uri="{D42A27DB-BD31-4B8C-83A1-F6EECF244321}">
                <p14:modId xmlns:p14="http://schemas.microsoft.com/office/powerpoint/2010/main" val="593920482"/>
              </p:ext>
            </p:extLst>
          </p:nvPr>
        </p:nvGraphicFramePr>
        <p:xfrm>
          <a:off x="838200" y="1825625"/>
          <a:ext cx="10515600" cy="3759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159596522"/>
                    </a:ext>
                  </a:extLst>
                </a:gridCol>
                <a:gridCol w="5257800">
                  <a:extLst>
                    <a:ext uri="{9D8B030D-6E8A-4147-A177-3AD203B41FA5}">
                      <a16:colId xmlns:a16="http://schemas.microsoft.com/office/drawing/2014/main" val="3261252668"/>
                    </a:ext>
                  </a:extLst>
                </a:gridCol>
              </a:tblGrid>
              <a:tr h="370840">
                <a:tc>
                  <a:txBody>
                    <a:bodyPr/>
                    <a:lstStyle/>
                    <a:p>
                      <a:r>
                        <a:rPr lang="en-IN" dirty="0"/>
                        <a:t>This</a:t>
                      </a:r>
                    </a:p>
                  </a:txBody>
                  <a:tcPr/>
                </a:tc>
                <a:tc>
                  <a:txBody>
                    <a:bodyPr/>
                    <a:lstStyle/>
                    <a:p>
                      <a:r>
                        <a:rPr lang="en-IN" dirty="0"/>
                        <a:t>This()</a:t>
                      </a:r>
                    </a:p>
                  </a:txBody>
                  <a:tcPr/>
                </a:tc>
                <a:extLst>
                  <a:ext uri="{0D108BD9-81ED-4DB2-BD59-A6C34878D82A}">
                    <a16:rowId xmlns:a16="http://schemas.microsoft.com/office/drawing/2014/main" val="3237714242"/>
                  </a:ext>
                </a:extLst>
              </a:tr>
              <a:tr h="370840">
                <a:tc>
                  <a:txBody>
                    <a:bodyPr/>
                    <a:lstStyle/>
                    <a:p>
                      <a:r>
                        <a:rPr lang="en-IN" dirty="0"/>
                        <a:t>This keyword is used with the objects only.</a:t>
                      </a:r>
                    </a:p>
                  </a:txBody>
                  <a:tcPr/>
                </a:tc>
                <a:tc>
                  <a:txBody>
                    <a:bodyPr/>
                    <a:lstStyle/>
                    <a:p>
                      <a:r>
                        <a:rPr lang="en-IN" dirty="0"/>
                        <a:t>This() is used with constructors only. </a:t>
                      </a:r>
                    </a:p>
                  </a:txBody>
                  <a:tcPr/>
                </a:tc>
                <a:extLst>
                  <a:ext uri="{0D108BD9-81ED-4DB2-BD59-A6C34878D82A}">
                    <a16:rowId xmlns:a16="http://schemas.microsoft.com/office/drawing/2014/main" val="3645792351"/>
                  </a:ext>
                </a:extLst>
              </a:tr>
              <a:tr h="370840">
                <a:tc>
                  <a:txBody>
                    <a:bodyPr/>
                    <a:lstStyle/>
                    <a:p>
                      <a:r>
                        <a:rPr lang="en-IN" dirty="0"/>
                        <a:t>It refers to the current object.</a:t>
                      </a:r>
                    </a:p>
                  </a:txBody>
                  <a:tcPr/>
                </a:tc>
                <a:tc>
                  <a:txBody>
                    <a:bodyPr/>
                    <a:lstStyle/>
                    <a:p>
                      <a:r>
                        <a:rPr lang="en-IN" dirty="0"/>
                        <a:t>It refers to the constructor of the same class whose parameters matches with the parameters passed to this(</a:t>
                      </a:r>
                      <a:r>
                        <a:rPr lang="en-IN" b="1" dirty="0"/>
                        <a:t>parameters</a:t>
                      </a:r>
                      <a:r>
                        <a:rPr lang="en-IN" dirty="0"/>
                        <a:t>).</a:t>
                      </a:r>
                    </a:p>
                    <a:p>
                      <a:endParaRPr lang="en-IN" dirty="0"/>
                    </a:p>
                  </a:txBody>
                  <a:tcPr/>
                </a:tc>
                <a:extLst>
                  <a:ext uri="{0D108BD9-81ED-4DB2-BD59-A6C34878D82A}">
                    <a16:rowId xmlns:a16="http://schemas.microsoft.com/office/drawing/2014/main" val="2264358776"/>
                  </a:ext>
                </a:extLst>
              </a:tr>
              <a:tr h="370840">
                <a:tc>
                  <a:txBody>
                    <a:bodyPr/>
                    <a:lstStyle/>
                    <a:p>
                      <a:r>
                        <a:rPr lang="en-IN" dirty="0"/>
                        <a:t>Dot(.) operator is used to access the members.</a:t>
                      </a:r>
                    </a:p>
                    <a:p>
                      <a:endParaRPr lang="en-IN" dirty="0"/>
                    </a:p>
                    <a:p>
                      <a:r>
                        <a:rPr lang="en-IN" dirty="0"/>
                        <a:t>For EG:</a:t>
                      </a:r>
                    </a:p>
                    <a:p>
                      <a:r>
                        <a:rPr lang="en-IN" dirty="0" err="1"/>
                        <a:t>This.variableName</a:t>
                      </a:r>
                      <a:r>
                        <a:rPr lang="en-IN" dirty="0"/>
                        <a:t>;</a:t>
                      </a:r>
                    </a:p>
                  </a:txBody>
                  <a:tcPr/>
                </a:tc>
                <a:tc>
                  <a:txBody>
                    <a:bodyPr/>
                    <a:lstStyle/>
                    <a:p>
                      <a:r>
                        <a:rPr lang="en-IN" dirty="0"/>
                        <a:t>No Dot(.) operator is used. Only the matching parameters are passed.</a:t>
                      </a:r>
                    </a:p>
                  </a:txBody>
                  <a:tcPr/>
                </a:tc>
                <a:extLst>
                  <a:ext uri="{0D108BD9-81ED-4DB2-BD59-A6C34878D82A}">
                    <a16:rowId xmlns:a16="http://schemas.microsoft.com/office/drawing/2014/main" val="2260837229"/>
                  </a:ext>
                </a:extLst>
              </a:tr>
              <a:tr h="220813">
                <a:tc>
                  <a:txBody>
                    <a:bodyPr/>
                    <a:lstStyle/>
                    <a:p>
                      <a:r>
                        <a:rPr lang="en-IN" dirty="0"/>
                        <a:t>It is used to differentiate between the local variable and the instance variable in the method.</a:t>
                      </a:r>
                    </a:p>
                  </a:txBody>
                  <a:tcPr/>
                </a:tc>
                <a:tc>
                  <a:txBody>
                    <a:bodyPr/>
                    <a:lstStyle/>
                    <a:p>
                      <a:r>
                        <a:rPr lang="en-IN" dirty="0"/>
                        <a:t>It is used to refer to the constructor belonging to the same class.</a:t>
                      </a:r>
                    </a:p>
                  </a:txBody>
                  <a:tcPr/>
                </a:tc>
                <a:extLst>
                  <a:ext uri="{0D108BD9-81ED-4DB2-BD59-A6C34878D82A}">
                    <a16:rowId xmlns:a16="http://schemas.microsoft.com/office/drawing/2014/main" val="202977628"/>
                  </a:ext>
                </a:extLst>
              </a:tr>
            </a:tbl>
          </a:graphicData>
        </a:graphic>
      </p:graphicFrame>
    </p:spTree>
    <p:extLst>
      <p:ext uri="{BB962C8B-B14F-4D97-AF65-F5344CB8AC3E}">
        <p14:creationId xmlns:p14="http://schemas.microsoft.com/office/powerpoint/2010/main" val="14087704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2A07-5C8C-A474-30B8-2BAF3509CE95}"/>
              </a:ext>
            </a:extLst>
          </p:cNvPr>
          <p:cNvSpPr>
            <a:spLocks noGrp="1"/>
          </p:cNvSpPr>
          <p:nvPr>
            <p:ph type="title"/>
          </p:nvPr>
        </p:nvSpPr>
        <p:spPr/>
        <p:txBody>
          <a:bodyPr/>
          <a:lstStyle/>
          <a:p>
            <a:r>
              <a:rPr lang="en-IN" dirty="0"/>
              <a:t>C# boxing and unboxing</a:t>
            </a:r>
          </a:p>
        </p:txBody>
      </p:sp>
      <p:sp>
        <p:nvSpPr>
          <p:cNvPr id="3" name="Content Placeholder 2">
            <a:extLst>
              <a:ext uri="{FF2B5EF4-FFF2-40B4-BE49-F238E27FC236}">
                <a16:creationId xmlns:a16="http://schemas.microsoft.com/office/drawing/2014/main" id="{B79FE9B7-FEE3-997A-1805-627A12FF29A5}"/>
              </a:ext>
            </a:extLst>
          </p:cNvPr>
          <p:cNvSpPr>
            <a:spLocks noGrp="1"/>
          </p:cNvSpPr>
          <p:nvPr>
            <p:ph idx="1"/>
          </p:nvPr>
        </p:nvSpPr>
        <p:spPr>
          <a:xfrm>
            <a:off x="838200" y="1825625"/>
            <a:ext cx="5493774" cy="4351338"/>
          </a:xfrm>
        </p:spPr>
        <p:txBody>
          <a:bodyPr>
            <a:normAutofit fontScale="70000" lnSpcReduction="20000"/>
          </a:bodyPr>
          <a:lstStyle/>
          <a:p>
            <a:pPr marL="0" indent="0">
              <a:buNone/>
            </a:pPr>
            <a:r>
              <a:rPr lang="en-US" dirty="0"/>
              <a:t>There are 2 types in C# one is value type and other is reference type. Object is the base class of all the types in C#.</a:t>
            </a:r>
          </a:p>
          <a:p>
            <a:pPr marL="0" indent="0">
              <a:buNone/>
            </a:pPr>
            <a:r>
              <a:rPr lang="en-US" dirty="0"/>
              <a:t>When a value type is converted into object type then this implicitly conversion process is called boxing. On the other hand, when an object type is converted back to its value type explicitly then it is called as unboxing.</a:t>
            </a:r>
          </a:p>
          <a:p>
            <a:pPr marL="0" indent="0">
              <a:buNone/>
            </a:pPr>
            <a:r>
              <a:rPr lang="en-US" dirty="0"/>
              <a:t>Value Type variables are always stored in Stack memory, while Reference Type variables are stored in Heap memory.</a:t>
            </a:r>
          </a:p>
          <a:p>
            <a:pPr marL="0" indent="0">
              <a:buNone/>
            </a:pPr>
            <a:endParaRPr lang="en-US" dirty="0"/>
          </a:p>
          <a:p>
            <a:pPr marL="0" indent="0">
              <a:buNone/>
            </a:pPr>
            <a:r>
              <a:rPr lang="en-US" b="1" i="0" dirty="0">
                <a:solidFill>
                  <a:srgbClr val="4D5156"/>
                </a:solidFill>
                <a:effectLst/>
                <a:latin typeface="Google Sans"/>
              </a:rPr>
              <a:t>Boxing is typically used </a:t>
            </a:r>
            <a:r>
              <a:rPr lang="en-US" b="1" i="0" dirty="0">
                <a:solidFill>
                  <a:srgbClr val="040C28"/>
                </a:solidFill>
                <a:effectLst/>
                <a:latin typeface="Google Sans"/>
              </a:rPr>
              <a:t>when you need to store value types in a collection that requires objects, such as </a:t>
            </a:r>
            <a:r>
              <a:rPr lang="en-US" b="1" i="0" dirty="0" err="1">
                <a:solidFill>
                  <a:srgbClr val="040C28"/>
                </a:solidFill>
                <a:effectLst/>
                <a:latin typeface="Google Sans"/>
              </a:rPr>
              <a:t>ArrayList</a:t>
            </a:r>
            <a:r>
              <a:rPr lang="en-US" b="1" i="0" dirty="0">
                <a:solidFill>
                  <a:srgbClr val="040C28"/>
                </a:solidFill>
                <a:effectLst/>
                <a:latin typeface="Google Sans"/>
              </a:rPr>
              <a:t> or List</a:t>
            </a:r>
            <a:r>
              <a:rPr lang="en-US" b="1" i="0" dirty="0">
                <a:solidFill>
                  <a:srgbClr val="4D5156"/>
                </a:solidFill>
                <a:effectLst/>
                <a:latin typeface="Google Sans"/>
              </a:rPr>
              <a:t>. Unboxing is used when retrieving the value type from the object.</a:t>
            </a:r>
            <a:endParaRPr lang="en-US" b="1" dirty="0"/>
          </a:p>
          <a:p>
            <a:pPr marL="0" indent="0">
              <a:buNone/>
            </a:pPr>
            <a:endParaRPr lang="en-IN" dirty="0"/>
          </a:p>
        </p:txBody>
      </p:sp>
      <p:pic>
        <p:nvPicPr>
          <p:cNvPr id="5" name="Picture 4">
            <a:extLst>
              <a:ext uri="{FF2B5EF4-FFF2-40B4-BE49-F238E27FC236}">
                <a16:creationId xmlns:a16="http://schemas.microsoft.com/office/drawing/2014/main" id="{29257BB7-5A59-BE06-ECA0-D43BDCEC3C0E}"/>
              </a:ext>
            </a:extLst>
          </p:cNvPr>
          <p:cNvPicPr>
            <a:picLocks noChangeAspect="1"/>
          </p:cNvPicPr>
          <p:nvPr/>
        </p:nvPicPr>
        <p:blipFill>
          <a:blip r:embed="rId2"/>
          <a:stretch>
            <a:fillRect/>
          </a:stretch>
        </p:blipFill>
        <p:spPr>
          <a:xfrm>
            <a:off x="6977896" y="102992"/>
            <a:ext cx="4973627" cy="2015552"/>
          </a:xfrm>
          <a:prstGeom prst="rect">
            <a:avLst/>
          </a:prstGeom>
        </p:spPr>
      </p:pic>
      <p:pic>
        <p:nvPicPr>
          <p:cNvPr id="7" name="Picture 6">
            <a:extLst>
              <a:ext uri="{FF2B5EF4-FFF2-40B4-BE49-F238E27FC236}">
                <a16:creationId xmlns:a16="http://schemas.microsoft.com/office/drawing/2014/main" id="{198D17D9-072A-AA4B-E65C-3D0C2A8F18A8}"/>
              </a:ext>
            </a:extLst>
          </p:cNvPr>
          <p:cNvPicPr>
            <a:picLocks noChangeAspect="1"/>
          </p:cNvPicPr>
          <p:nvPr/>
        </p:nvPicPr>
        <p:blipFill>
          <a:blip r:embed="rId3"/>
          <a:stretch>
            <a:fillRect/>
          </a:stretch>
        </p:blipFill>
        <p:spPr>
          <a:xfrm>
            <a:off x="6977896" y="2118544"/>
            <a:ext cx="5063474" cy="4739456"/>
          </a:xfrm>
          <a:prstGeom prst="rect">
            <a:avLst/>
          </a:prstGeom>
        </p:spPr>
      </p:pic>
    </p:spTree>
    <p:extLst>
      <p:ext uri="{BB962C8B-B14F-4D97-AF65-F5344CB8AC3E}">
        <p14:creationId xmlns:p14="http://schemas.microsoft.com/office/powerpoint/2010/main" val="9276911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D873A01-BE28-2AF2-4C2D-E2F2C0FEAE10}"/>
              </a:ext>
            </a:extLst>
          </p:cNvPr>
          <p:cNvPicPr>
            <a:picLocks noChangeAspect="1"/>
          </p:cNvPicPr>
          <p:nvPr/>
        </p:nvPicPr>
        <p:blipFill>
          <a:blip r:embed="rId2"/>
          <a:stretch>
            <a:fillRect/>
          </a:stretch>
        </p:blipFill>
        <p:spPr>
          <a:xfrm>
            <a:off x="8089866" y="4632675"/>
            <a:ext cx="3502586" cy="1873740"/>
          </a:xfrm>
          <a:prstGeom prst="rect">
            <a:avLst/>
          </a:prstGeom>
        </p:spPr>
      </p:pic>
      <p:sp>
        <p:nvSpPr>
          <p:cNvPr id="2" name="Title 1">
            <a:extLst>
              <a:ext uri="{FF2B5EF4-FFF2-40B4-BE49-F238E27FC236}">
                <a16:creationId xmlns:a16="http://schemas.microsoft.com/office/drawing/2014/main" id="{2C389BDA-24DF-0F02-ECCD-48AFC1B48900}"/>
              </a:ext>
            </a:extLst>
          </p:cNvPr>
          <p:cNvSpPr>
            <a:spLocks noGrp="1"/>
          </p:cNvSpPr>
          <p:nvPr>
            <p:ph type="title"/>
          </p:nvPr>
        </p:nvSpPr>
        <p:spPr>
          <a:xfrm>
            <a:off x="838200" y="330630"/>
            <a:ext cx="10515600" cy="1325563"/>
          </a:xfrm>
        </p:spPr>
        <p:txBody>
          <a:bodyPr/>
          <a:lstStyle/>
          <a:p>
            <a:r>
              <a:rPr lang="en-IN" dirty="0"/>
              <a:t>C# Encapsulation</a:t>
            </a:r>
          </a:p>
        </p:txBody>
      </p:sp>
      <p:sp>
        <p:nvSpPr>
          <p:cNvPr id="3" name="Content Placeholder 2">
            <a:extLst>
              <a:ext uri="{FF2B5EF4-FFF2-40B4-BE49-F238E27FC236}">
                <a16:creationId xmlns:a16="http://schemas.microsoft.com/office/drawing/2014/main" id="{2241057F-6684-755C-501D-BBFA1A770A0F}"/>
              </a:ext>
            </a:extLst>
          </p:cNvPr>
          <p:cNvSpPr>
            <a:spLocks noGrp="1"/>
          </p:cNvSpPr>
          <p:nvPr>
            <p:ph idx="1"/>
          </p:nvPr>
        </p:nvSpPr>
        <p:spPr>
          <a:xfrm>
            <a:off x="838200" y="1825625"/>
            <a:ext cx="4733925" cy="1603375"/>
          </a:xfrm>
        </p:spPr>
        <p:txBody>
          <a:bodyPr>
            <a:normAutofit fontScale="62500" lnSpcReduction="20000"/>
          </a:bodyPr>
          <a:lstStyle/>
          <a:p>
            <a:r>
              <a:rPr lang="en-IN" dirty="0"/>
              <a:t>Binding or wrapping up of code, into a single unit.</a:t>
            </a:r>
          </a:p>
          <a:p>
            <a:r>
              <a:rPr lang="en-US" dirty="0"/>
              <a:t>The concept of protecting the data within the class itself.</a:t>
            </a:r>
          </a:p>
          <a:p>
            <a:r>
              <a:rPr lang="en-US" dirty="0"/>
              <a:t>We implement Encapsulation through POCO rules. (Plain old CLR Object)</a:t>
            </a:r>
            <a:endParaRPr lang="en-IN" dirty="0"/>
          </a:p>
        </p:txBody>
      </p:sp>
      <p:pic>
        <p:nvPicPr>
          <p:cNvPr id="5" name="Picture 4">
            <a:extLst>
              <a:ext uri="{FF2B5EF4-FFF2-40B4-BE49-F238E27FC236}">
                <a16:creationId xmlns:a16="http://schemas.microsoft.com/office/drawing/2014/main" id="{5FA0D9AB-FC4F-7B06-D8F5-FB7DDE681B44}"/>
              </a:ext>
            </a:extLst>
          </p:cNvPr>
          <p:cNvPicPr>
            <a:picLocks noChangeAspect="1"/>
          </p:cNvPicPr>
          <p:nvPr/>
        </p:nvPicPr>
        <p:blipFill>
          <a:blip r:embed="rId3"/>
          <a:stretch>
            <a:fillRect/>
          </a:stretch>
        </p:blipFill>
        <p:spPr>
          <a:xfrm>
            <a:off x="993759" y="3435156"/>
            <a:ext cx="3736862" cy="1873739"/>
          </a:xfrm>
          <a:prstGeom prst="rect">
            <a:avLst/>
          </a:prstGeom>
        </p:spPr>
      </p:pic>
      <p:sp>
        <p:nvSpPr>
          <p:cNvPr id="7" name="TextBox 6">
            <a:extLst>
              <a:ext uri="{FF2B5EF4-FFF2-40B4-BE49-F238E27FC236}">
                <a16:creationId xmlns:a16="http://schemas.microsoft.com/office/drawing/2014/main" id="{ADA4D586-B1A6-60E9-7A3A-9C8C1AF19F79}"/>
              </a:ext>
            </a:extLst>
          </p:cNvPr>
          <p:cNvSpPr txBox="1"/>
          <p:nvPr/>
        </p:nvSpPr>
        <p:spPr>
          <a:xfrm>
            <a:off x="838200" y="5569545"/>
            <a:ext cx="7354855" cy="923330"/>
          </a:xfrm>
          <a:prstGeom prst="rect">
            <a:avLst/>
          </a:prstGeom>
          <a:noFill/>
        </p:spPr>
        <p:txBody>
          <a:bodyPr wrap="square">
            <a:spAutoFit/>
          </a:bodyPr>
          <a:lstStyle/>
          <a:p>
            <a:r>
              <a:rPr lang="en-US" dirty="0"/>
              <a:t>Class is Public (to make the object visible in communication).</a:t>
            </a:r>
          </a:p>
          <a:p>
            <a:r>
              <a:rPr lang="en-US" dirty="0"/>
              <a:t>Variables are Private (other objects cannot access the data directly).</a:t>
            </a:r>
          </a:p>
          <a:p>
            <a:r>
              <a:rPr lang="en-US" dirty="0"/>
              <a:t>Methods are public (to send and receive the data).</a:t>
            </a:r>
            <a:endParaRPr lang="en-IN" dirty="0"/>
          </a:p>
        </p:txBody>
      </p:sp>
      <p:pic>
        <p:nvPicPr>
          <p:cNvPr id="9" name="Picture 8">
            <a:extLst>
              <a:ext uri="{FF2B5EF4-FFF2-40B4-BE49-F238E27FC236}">
                <a16:creationId xmlns:a16="http://schemas.microsoft.com/office/drawing/2014/main" id="{DC5F0EB2-CA84-A7C8-4260-5596E86DB46C}"/>
              </a:ext>
            </a:extLst>
          </p:cNvPr>
          <p:cNvPicPr>
            <a:picLocks noChangeAspect="1"/>
          </p:cNvPicPr>
          <p:nvPr/>
        </p:nvPicPr>
        <p:blipFill>
          <a:blip r:embed="rId4"/>
          <a:stretch>
            <a:fillRect/>
          </a:stretch>
        </p:blipFill>
        <p:spPr>
          <a:xfrm>
            <a:off x="8086153" y="372258"/>
            <a:ext cx="3506299" cy="4525347"/>
          </a:xfrm>
          <a:prstGeom prst="rect">
            <a:avLst/>
          </a:prstGeom>
        </p:spPr>
      </p:pic>
    </p:spTree>
    <p:extLst>
      <p:ext uri="{BB962C8B-B14F-4D97-AF65-F5344CB8AC3E}">
        <p14:creationId xmlns:p14="http://schemas.microsoft.com/office/powerpoint/2010/main" val="10903795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4D33-1C3A-4AC2-1BA1-ABB3DD7291C7}"/>
              </a:ext>
            </a:extLst>
          </p:cNvPr>
          <p:cNvSpPr>
            <a:spLocks noGrp="1"/>
          </p:cNvSpPr>
          <p:nvPr>
            <p:ph type="title"/>
          </p:nvPr>
        </p:nvSpPr>
        <p:spPr/>
        <p:txBody>
          <a:bodyPr/>
          <a:lstStyle/>
          <a:p>
            <a:r>
              <a:rPr lang="en-IN" dirty="0"/>
              <a:t>Purpose of encapsulation</a:t>
            </a:r>
          </a:p>
        </p:txBody>
      </p:sp>
      <p:sp>
        <p:nvSpPr>
          <p:cNvPr id="3" name="Content Placeholder 2">
            <a:extLst>
              <a:ext uri="{FF2B5EF4-FFF2-40B4-BE49-F238E27FC236}">
                <a16:creationId xmlns:a16="http://schemas.microsoft.com/office/drawing/2014/main" id="{A47E8E10-F586-D246-D221-D0820C2A9DDB}"/>
              </a:ext>
            </a:extLst>
          </p:cNvPr>
          <p:cNvSpPr>
            <a:spLocks noGrp="1"/>
          </p:cNvSpPr>
          <p:nvPr>
            <p:ph idx="1"/>
          </p:nvPr>
        </p:nvSpPr>
        <p:spPr/>
        <p:txBody>
          <a:bodyPr/>
          <a:lstStyle/>
          <a:p>
            <a:pPr algn="just"/>
            <a:r>
              <a:rPr lang="en-US" b="0" i="0" dirty="0">
                <a:solidFill>
                  <a:srgbClr val="333333"/>
                </a:solidFill>
                <a:effectLst/>
                <a:latin typeface="inter-regular"/>
              </a:rPr>
              <a:t>The purpose of encapsulation is to prevent alteration of data from outside. This data can only be accessed by getter functions of the class.</a:t>
            </a:r>
          </a:p>
          <a:p>
            <a:pPr algn="just"/>
            <a:r>
              <a:rPr lang="en-US" b="0" i="0" dirty="0">
                <a:solidFill>
                  <a:srgbClr val="333333"/>
                </a:solidFill>
                <a:effectLst/>
                <a:latin typeface="inter-regular"/>
              </a:rPr>
              <a:t>A fully encapsulated class has getter and setter functions that are used to read and write data. This class does not allow data access directly.</a:t>
            </a:r>
          </a:p>
          <a:p>
            <a:pPr marL="0" indent="0">
              <a:buNone/>
            </a:pPr>
            <a:endParaRPr lang="en-IN" dirty="0"/>
          </a:p>
        </p:txBody>
      </p:sp>
    </p:spTree>
    <p:extLst>
      <p:ext uri="{BB962C8B-B14F-4D97-AF65-F5344CB8AC3E}">
        <p14:creationId xmlns:p14="http://schemas.microsoft.com/office/powerpoint/2010/main" val="26184303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8960-B64C-A828-E4BA-C8522BEC73B2}"/>
              </a:ext>
            </a:extLst>
          </p:cNvPr>
          <p:cNvSpPr>
            <a:spLocks noGrp="1"/>
          </p:cNvSpPr>
          <p:nvPr>
            <p:ph type="title"/>
          </p:nvPr>
        </p:nvSpPr>
        <p:spPr/>
        <p:txBody>
          <a:bodyPr/>
          <a:lstStyle/>
          <a:p>
            <a:r>
              <a:rPr lang="en-IN" dirty="0"/>
              <a:t>C# Get and Set</a:t>
            </a:r>
          </a:p>
        </p:txBody>
      </p:sp>
      <p:sp>
        <p:nvSpPr>
          <p:cNvPr id="3" name="Content Placeholder 2">
            <a:extLst>
              <a:ext uri="{FF2B5EF4-FFF2-40B4-BE49-F238E27FC236}">
                <a16:creationId xmlns:a16="http://schemas.microsoft.com/office/drawing/2014/main" id="{A945B364-EB1D-21E5-1B3D-8421DB731A09}"/>
              </a:ext>
            </a:extLst>
          </p:cNvPr>
          <p:cNvSpPr>
            <a:spLocks noGrp="1"/>
          </p:cNvSpPr>
          <p:nvPr>
            <p:ph idx="1"/>
          </p:nvPr>
        </p:nvSpPr>
        <p:spPr>
          <a:xfrm>
            <a:off x="838200" y="1825625"/>
            <a:ext cx="4424265" cy="1076195"/>
          </a:xfrm>
        </p:spPr>
        <p:txBody>
          <a:bodyPr/>
          <a:lstStyle/>
          <a:p>
            <a:pPr marL="0" indent="0">
              <a:buNone/>
            </a:pPr>
            <a:r>
              <a:rPr lang="en-IN" dirty="0"/>
              <a:t>Alternative way to achieve encapsulation</a:t>
            </a:r>
          </a:p>
          <a:p>
            <a:endParaRPr lang="en-IN" dirty="0"/>
          </a:p>
        </p:txBody>
      </p:sp>
      <p:pic>
        <p:nvPicPr>
          <p:cNvPr id="5" name="Picture 4">
            <a:extLst>
              <a:ext uri="{FF2B5EF4-FFF2-40B4-BE49-F238E27FC236}">
                <a16:creationId xmlns:a16="http://schemas.microsoft.com/office/drawing/2014/main" id="{9910C745-0D33-67D7-FFBF-E9B6EA2852E4}"/>
              </a:ext>
            </a:extLst>
          </p:cNvPr>
          <p:cNvPicPr>
            <a:picLocks noChangeAspect="1"/>
          </p:cNvPicPr>
          <p:nvPr/>
        </p:nvPicPr>
        <p:blipFill>
          <a:blip r:embed="rId2"/>
          <a:stretch>
            <a:fillRect/>
          </a:stretch>
        </p:blipFill>
        <p:spPr>
          <a:xfrm>
            <a:off x="5668801" y="262615"/>
            <a:ext cx="6238738" cy="6157235"/>
          </a:xfrm>
          <a:prstGeom prst="rect">
            <a:avLst/>
          </a:prstGeom>
        </p:spPr>
      </p:pic>
      <p:sp>
        <p:nvSpPr>
          <p:cNvPr id="6" name="TextBox 5">
            <a:extLst>
              <a:ext uri="{FF2B5EF4-FFF2-40B4-BE49-F238E27FC236}">
                <a16:creationId xmlns:a16="http://schemas.microsoft.com/office/drawing/2014/main" id="{DFB77882-AE4A-1D40-D469-EBA6F66EFE61}"/>
              </a:ext>
            </a:extLst>
          </p:cNvPr>
          <p:cNvSpPr txBox="1"/>
          <p:nvPr/>
        </p:nvSpPr>
        <p:spPr>
          <a:xfrm>
            <a:off x="1035794" y="2799556"/>
            <a:ext cx="4029075" cy="3693319"/>
          </a:xfrm>
          <a:prstGeom prst="rect">
            <a:avLst/>
          </a:prstGeom>
          <a:noFill/>
        </p:spPr>
        <p:txBody>
          <a:bodyPr wrap="square" rtlCol="0">
            <a:spAutoFit/>
          </a:bodyPr>
          <a:lstStyle/>
          <a:p>
            <a:r>
              <a:rPr lang="en-US" dirty="0"/>
              <a:t>The Name property is associated with the name field. It is a good practice to use the same name for both the property and the private field, but with an uppercase first letter.</a:t>
            </a:r>
          </a:p>
          <a:p>
            <a:endParaRPr lang="en-US" dirty="0"/>
          </a:p>
          <a:p>
            <a:r>
              <a:rPr lang="en-US" dirty="0"/>
              <a:t>The get method returns the value of the variable name.</a:t>
            </a:r>
          </a:p>
          <a:p>
            <a:endParaRPr lang="en-US" dirty="0"/>
          </a:p>
          <a:p>
            <a:r>
              <a:rPr lang="en-US" dirty="0"/>
              <a:t>The set method assigns a value to the name variable. The value keyword represents the value we assign to the property.</a:t>
            </a:r>
            <a:endParaRPr lang="en-IN" dirty="0"/>
          </a:p>
        </p:txBody>
      </p:sp>
    </p:spTree>
    <p:extLst>
      <p:ext uri="{BB962C8B-B14F-4D97-AF65-F5344CB8AC3E}">
        <p14:creationId xmlns:p14="http://schemas.microsoft.com/office/powerpoint/2010/main" val="22893020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1C2A2-9C9D-DBAA-88EE-4C15339074AF}"/>
              </a:ext>
            </a:extLst>
          </p:cNvPr>
          <p:cNvSpPr>
            <a:spLocks noGrp="1"/>
          </p:cNvSpPr>
          <p:nvPr>
            <p:ph type="title"/>
          </p:nvPr>
        </p:nvSpPr>
        <p:spPr/>
        <p:txBody>
          <a:bodyPr/>
          <a:lstStyle/>
          <a:p>
            <a:r>
              <a:rPr lang="en-IN" dirty="0"/>
              <a:t>C# Inheritance</a:t>
            </a:r>
          </a:p>
        </p:txBody>
      </p:sp>
      <p:sp>
        <p:nvSpPr>
          <p:cNvPr id="3" name="Content Placeholder 2">
            <a:extLst>
              <a:ext uri="{FF2B5EF4-FFF2-40B4-BE49-F238E27FC236}">
                <a16:creationId xmlns:a16="http://schemas.microsoft.com/office/drawing/2014/main" id="{80471EA2-2BA3-DDC7-D855-079F2D60E778}"/>
              </a:ext>
            </a:extLst>
          </p:cNvPr>
          <p:cNvSpPr>
            <a:spLocks noGrp="1"/>
          </p:cNvSpPr>
          <p:nvPr>
            <p:ph idx="1"/>
          </p:nvPr>
        </p:nvSpPr>
        <p:spPr>
          <a:xfrm>
            <a:off x="838200" y="1825625"/>
            <a:ext cx="5787189" cy="1419523"/>
          </a:xfrm>
        </p:spPr>
        <p:txBody>
          <a:bodyPr>
            <a:normAutofit fontScale="92500" lnSpcReduction="10000"/>
          </a:bodyPr>
          <a:lstStyle/>
          <a:p>
            <a:pPr marL="0" indent="0">
              <a:buNone/>
            </a:pPr>
            <a:r>
              <a:rPr lang="en-IN" dirty="0"/>
              <a:t>When one object acquires all the properties and behaviour of another object it is called inheritance. It provides code reusability.</a:t>
            </a:r>
          </a:p>
          <a:p>
            <a:pPr marL="0" indent="0">
              <a:buNone/>
            </a:pPr>
            <a:endParaRPr lang="en-IN" dirty="0"/>
          </a:p>
        </p:txBody>
      </p:sp>
      <p:sp>
        <p:nvSpPr>
          <p:cNvPr id="5" name="TextBox 4">
            <a:extLst>
              <a:ext uri="{FF2B5EF4-FFF2-40B4-BE49-F238E27FC236}">
                <a16:creationId xmlns:a16="http://schemas.microsoft.com/office/drawing/2014/main" id="{53B61DE9-DF98-C3AA-D9BC-0C0F2934AB19}"/>
              </a:ext>
            </a:extLst>
          </p:cNvPr>
          <p:cNvSpPr txBox="1"/>
          <p:nvPr/>
        </p:nvSpPr>
        <p:spPr>
          <a:xfrm>
            <a:off x="838199" y="3245148"/>
            <a:ext cx="6685547" cy="923330"/>
          </a:xfrm>
          <a:prstGeom prst="rect">
            <a:avLst/>
          </a:prstGeom>
          <a:noFill/>
        </p:spPr>
        <p:txBody>
          <a:bodyPr wrap="square">
            <a:spAutoFit/>
          </a:bodyPr>
          <a:lstStyle/>
          <a:p>
            <a:r>
              <a:rPr lang="en-US" dirty="0"/>
              <a:t>Terminology:</a:t>
            </a:r>
          </a:p>
          <a:p>
            <a:r>
              <a:rPr lang="en-US" dirty="0"/>
              <a:t>Parent/Super class: The class from which members are re-used.</a:t>
            </a:r>
          </a:p>
          <a:p>
            <a:r>
              <a:rPr lang="en-US" dirty="0"/>
              <a:t>Child/Sub class: The class which is using the members</a:t>
            </a:r>
            <a:endParaRPr lang="en-IN" dirty="0"/>
          </a:p>
        </p:txBody>
      </p:sp>
      <p:sp>
        <p:nvSpPr>
          <p:cNvPr id="7" name="TextBox 6">
            <a:extLst>
              <a:ext uri="{FF2B5EF4-FFF2-40B4-BE49-F238E27FC236}">
                <a16:creationId xmlns:a16="http://schemas.microsoft.com/office/drawing/2014/main" id="{E23B1A16-C774-C3A4-C147-5269389388EB}"/>
              </a:ext>
            </a:extLst>
          </p:cNvPr>
          <p:cNvSpPr txBox="1"/>
          <p:nvPr/>
        </p:nvSpPr>
        <p:spPr>
          <a:xfrm>
            <a:off x="838199" y="4505362"/>
            <a:ext cx="6096000" cy="1477328"/>
          </a:xfrm>
          <a:prstGeom prst="rect">
            <a:avLst/>
          </a:prstGeom>
          <a:noFill/>
        </p:spPr>
        <p:txBody>
          <a:bodyPr wrap="square">
            <a:spAutoFit/>
          </a:bodyPr>
          <a:lstStyle/>
          <a:p>
            <a:r>
              <a:rPr lang="en-US" dirty="0"/>
              <a:t>Types of Inheritance:</a:t>
            </a:r>
          </a:p>
          <a:p>
            <a:r>
              <a:rPr lang="en-US" dirty="0"/>
              <a:t>1. Single Inheritance - supported</a:t>
            </a:r>
          </a:p>
          <a:p>
            <a:r>
              <a:rPr lang="en-US" dirty="0"/>
              <a:t>2. Multi-Level Inheritance -  supported</a:t>
            </a:r>
          </a:p>
          <a:p>
            <a:r>
              <a:rPr lang="en-US" dirty="0"/>
              <a:t>3. Hierarchical Inheritance - supported</a:t>
            </a:r>
          </a:p>
          <a:p>
            <a:r>
              <a:rPr lang="en-US" dirty="0"/>
              <a:t>4. Multiple Inheritance -  not supported</a:t>
            </a:r>
            <a:endParaRPr lang="en-IN" dirty="0"/>
          </a:p>
        </p:txBody>
      </p:sp>
      <p:pic>
        <p:nvPicPr>
          <p:cNvPr id="9" name="Picture 8">
            <a:extLst>
              <a:ext uri="{FF2B5EF4-FFF2-40B4-BE49-F238E27FC236}">
                <a16:creationId xmlns:a16="http://schemas.microsoft.com/office/drawing/2014/main" id="{C6D8F777-89A2-3DAE-EBFE-D421F527DA36}"/>
              </a:ext>
            </a:extLst>
          </p:cNvPr>
          <p:cNvPicPr>
            <a:picLocks noChangeAspect="1"/>
          </p:cNvPicPr>
          <p:nvPr/>
        </p:nvPicPr>
        <p:blipFill>
          <a:blip r:embed="rId2"/>
          <a:stretch>
            <a:fillRect/>
          </a:stretch>
        </p:blipFill>
        <p:spPr>
          <a:xfrm>
            <a:off x="6883582" y="1287253"/>
            <a:ext cx="5204911" cy="4839119"/>
          </a:xfrm>
          <a:prstGeom prst="rect">
            <a:avLst/>
          </a:prstGeom>
        </p:spPr>
      </p:pic>
    </p:spTree>
    <p:extLst>
      <p:ext uri="{BB962C8B-B14F-4D97-AF65-F5344CB8AC3E}">
        <p14:creationId xmlns:p14="http://schemas.microsoft.com/office/powerpoint/2010/main" val="16117358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C31E53-0A23-7641-A48D-CCA4A12162E5}"/>
              </a:ext>
            </a:extLst>
          </p:cNvPr>
          <p:cNvSpPr>
            <a:spLocks noGrp="1"/>
          </p:cNvSpPr>
          <p:nvPr>
            <p:ph type="title"/>
          </p:nvPr>
        </p:nvSpPr>
        <p:spPr>
          <a:xfrm>
            <a:off x="838200" y="609600"/>
            <a:ext cx="3739341" cy="1330839"/>
          </a:xfrm>
        </p:spPr>
        <p:txBody>
          <a:bodyPr>
            <a:normAutofit/>
          </a:bodyPr>
          <a:lstStyle/>
          <a:p>
            <a:r>
              <a:rPr lang="en-US" dirty="0"/>
              <a:t>Single Level Inheritance</a:t>
            </a:r>
            <a:endParaRPr lang="en-IN" dirty="0"/>
          </a:p>
        </p:txBody>
      </p:sp>
      <p:sp>
        <p:nvSpPr>
          <p:cNvPr id="9" name="Content Placeholder 8">
            <a:extLst>
              <a:ext uri="{FF2B5EF4-FFF2-40B4-BE49-F238E27FC236}">
                <a16:creationId xmlns:a16="http://schemas.microsoft.com/office/drawing/2014/main" id="{3CC0EC1D-21D9-4896-CAE2-747F955C5C67}"/>
              </a:ext>
            </a:extLst>
          </p:cNvPr>
          <p:cNvSpPr>
            <a:spLocks noGrp="1"/>
          </p:cNvSpPr>
          <p:nvPr>
            <p:ph idx="1"/>
          </p:nvPr>
        </p:nvSpPr>
        <p:spPr>
          <a:xfrm>
            <a:off x="862366" y="2194102"/>
            <a:ext cx="3427001" cy="3908586"/>
          </a:xfrm>
        </p:spPr>
        <p:txBody>
          <a:bodyPr>
            <a:normAutofit/>
          </a:bodyPr>
          <a:lstStyle/>
          <a:p>
            <a:pPr marL="0" indent="0">
              <a:buNone/>
            </a:pPr>
            <a:r>
              <a:rPr lang="en-US" sz="2000" dirty="0"/>
              <a:t>When one class inherits another class, it is known as single level inheritance.</a:t>
            </a:r>
          </a:p>
        </p:txBody>
      </p:sp>
      <p:pic>
        <p:nvPicPr>
          <p:cNvPr id="5" name="Content Placeholder 4" descr="A screen shot of a computer program&#10;&#10;Description automatically generated">
            <a:extLst>
              <a:ext uri="{FF2B5EF4-FFF2-40B4-BE49-F238E27FC236}">
                <a16:creationId xmlns:a16="http://schemas.microsoft.com/office/drawing/2014/main" id="{DF95D5FC-2D99-1FDA-EDCF-F637E55263F6}"/>
              </a:ext>
            </a:extLst>
          </p:cNvPr>
          <p:cNvPicPr>
            <a:picLocks noChangeAspect="1"/>
          </p:cNvPicPr>
          <p:nvPr/>
        </p:nvPicPr>
        <p:blipFill>
          <a:blip r:embed="rId2"/>
          <a:stretch>
            <a:fillRect/>
          </a:stretch>
        </p:blipFill>
        <p:spPr>
          <a:xfrm>
            <a:off x="5445457" y="694138"/>
            <a:ext cx="6155141" cy="5493464"/>
          </a:xfrm>
          <a:prstGeom prst="rect">
            <a:avLst/>
          </a:prstGeom>
        </p:spPr>
      </p:pic>
    </p:spTree>
    <p:extLst>
      <p:ext uri="{BB962C8B-B14F-4D97-AF65-F5344CB8AC3E}">
        <p14:creationId xmlns:p14="http://schemas.microsoft.com/office/powerpoint/2010/main" val="15859296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8530DFE-6F1A-A8BD-0070-2C15E214D872}"/>
              </a:ext>
            </a:extLst>
          </p:cNvPr>
          <p:cNvSpPr>
            <a:spLocks noGrp="1"/>
          </p:cNvSpPr>
          <p:nvPr>
            <p:ph type="title"/>
          </p:nvPr>
        </p:nvSpPr>
        <p:spPr>
          <a:xfrm>
            <a:off x="838200" y="609600"/>
            <a:ext cx="3739341" cy="1330839"/>
          </a:xfrm>
        </p:spPr>
        <p:txBody>
          <a:bodyPr>
            <a:normAutofit/>
          </a:bodyPr>
          <a:lstStyle/>
          <a:p>
            <a:r>
              <a:rPr lang="en-US" dirty="0"/>
              <a:t>Multi-level Inheritance</a:t>
            </a:r>
            <a:endParaRPr lang="en-IN" dirty="0"/>
          </a:p>
        </p:txBody>
      </p:sp>
      <p:sp>
        <p:nvSpPr>
          <p:cNvPr id="9" name="Content Placeholder 8">
            <a:extLst>
              <a:ext uri="{FF2B5EF4-FFF2-40B4-BE49-F238E27FC236}">
                <a16:creationId xmlns:a16="http://schemas.microsoft.com/office/drawing/2014/main" id="{D54550AA-6F74-CC78-B5C6-918C8ABA5699}"/>
              </a:ext>
            </a:extLst>
          </p:cNvPr>
          <p:cNvSpPr>
            <a:spLocks noGrp="1"/>
          </p:cNvSpPr>
          <p:nvPr>
            <p:ph idx="1"/>
          </p:nvPr>
        </p:nvSpPr>
        <p:spPr>
          <a:xfrm>
            <a:off x="862366" y="2194102"/>
            <a:ext cx="3427001" cy="3908586"/>
          </a:xfrm>
        </p:spPr>
        <p:txBody>
          <a:bodyPr>
            <a:normAutofit/>
          </a:bodyPr>
          <a:lstStyle/>
          <a:p>
            <a:r>
              <a:rPr lang="en-US" sz="2000" dirty="0"/>
              <a:t>When there is a chain of inheritance. </a:t>
            </a:r>
          </a:p>
          <a:p>
            <a:r>
              <a:rPr lang="en-US" sz="2000" dirty="0"/>
              <a:t>When one class inherits another class which is further inherited by another class, it is known as multi level inheritance in C#.</a:t>
            </a:r>
          </a:p>
        </p:txBody>
      </p:sp>
      <p:pic>
        <p:nvPicPr>
          <p:cNvPr id="5" name="Content Placeholder 4">
            <a:extLst>
              <a:ext uri="{FF2B5EF4-FFF2-40B4-BE49-F238E27FC236}">
                <a16:creationId xmlns:a16="http://schemas.microsoft.com/office/drawing/2014/main" id="{0F693A41-DFC5-D73E-734F-26AE441C5C99}"/>
              </a:ext>
            </a:extLst>
          </p:cNvPr>
          <p:cNvPicPr>
            <a:picLocks noChangeAspect="1"/>
          </p:cNvPicPr>
          <p:nvPr/>
        </p:nvPicPr>
        <p:blipFill>
          <a:blip r:embed="rId2"/>
          <a:stretch>
            <a:fillRect/>
          </a:stretch>
        </p:blipFill>
        <p:spPr>
          <a:xfrm>
            <a:off x="6491638" y="502678"/>
            <a:ext cx="4837995" cy="5717148"/>
          </a:xfrm>
          <a:prstGeom prst="rect">
            <a:avLst/>
          </a:prstGeom>
        </p:spPr>
      </p:pic>
    </p:spTree>
    <p:extLst>
      <p:ext uri="{BB962C8B-B14F-4D97-AF65-F5344CB8AC3E}">
        <p14:creationId xmlns:p14="http://schemas.microsoft.com/office/powerpoint/2010/main" val="105184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19D8-F85C-79A9-EA29-B069189ECA4A}"/>
              </a:ext>
            </a:extLst>
          </p:cNvPr>
          <p:cNvSpPr>
            <a:spLocks noGrp="1"/>
          </p:cNvSpPr>
          <p:nvPr>
            <p:ph type="title"/>
          </p:nvPr>
        </p:nvSpPr>
        <p:spPr/>
        <p:txBody>
          <a:bodyPr/>
          <a:lstStyle/>
          <a:p>
            <a:r>
              <a:rPr lang="en-US" dirty="0"/>
              <a:t>Top-down VS Bottom-up approach</a:t>
            </a:r>
            <a:endParaRPr lang="en-IN" dirty="0"/>
          </a:p>
        </p:txBody>
      </p:sp>
      <p:graphicFrame>
        <p:nvGraphicFramePr>
          <p:cNvPr id="4" name="Content Placeholder 3">
            <a:extLst>
              <a:ext uri="{FF2B5EF4-FFF2-40B4-BE49-F238E27FC236}">
                <a16:creationId xmlns:a16="http://schemas.microsoft.com/office/drawing/2014/main" id="{98942ABC-835B-EEF2-29A3-D3BB7D057073}"/>
              </a:ext>
            </a:extLst>
          </p:cNvPr>
          <p:cNvGraphicFramePr>
            <a:graphicFrameLocks noGrp="1"/>
          </p:cNvGraphicFramePr>
          <p:nvPr>
            <p:ph idx="1"/>
            <p:extLst>
              <p:ext uri="{D42A27DB-BD31-4B8C-83A1-F6EECF244321}">
                <p14:modId xmlns:p14="http://schemas.microsoft.com/office/powerpoint/2010/main" val="2656609136"/>
              </p:ext>
            </p:extLst>
          </p:nvPr>
        </p:nvGraphicFramePr>
        <p:xfrm>
          <a:off x="838200" y="1825625"/>
          <a:ext cx="10515600" cy="2021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558931026"/>
                    </a:ext>
                  </a:extLst>
                </a:gridCol>
                <a:gridCol w="5257800">
                  <a:extLst>
                    <a:ext uri="{9D8B030D-6E8A-4147-A177-3AD203B41FA5}">
                      <a16:colId xmlns:a16="http://schemas.microsoft.com/office/drawing/2014/main" val="1135645974"/>
                    </a:ext>
                  </a:extLst>
                </a:gridCol>
              </a:tblGrid>
              <a:tr h="370840">
                <a:tc>
                  <a:txBody>
                    <a:bodyPr/>
                    <a:lstStyle/>
                    <a:p>
                      <a:r>
                        <a:rPr lang="en-US"/>
                        <a:t>TOP-DOWN APPROACH</a:t>
                      </a:r>
                      <a:endParaRPr lang="en-IN" dirty="0"/>
                    </a:p>
                  </a:txBody>
                  <a:tcPr/>
                </a:tc>
                <a:tc>
                  <a:txBody>
                    <a:bodyPr/>
                    <a:lstStyle/>
                    <a:p>
                      <a:r>
                        <a:rPr lang="en-US"/>
                        <a:t>BOTTOM-UP APPROACH</a:t>
                      </a:r>
                      <a:endParaRPr lang="en-IN" dirty="0"/>
                    </a:p>
                  </a:txBody>
                  <a:tcPr/>
                </a:tc>
                <a:extLst>
                  <a:ext uri="{0D108BD9-81ED-4DB2-BD59-A6C34878D82A}">
                    <a16:rowId xmlns:a16="http://schemas.microsoft.com/office/drawing/2014/main" val="158635448"/>
                  </a:ext>
                </a:extLst>
              </a:tr>
              <a:tr h="370840">
                <a:tc>
                  <a:txBody>
                    <a:bodyPr/>
                    <a:lstStyle/>
                    <a:p>
                      <a:r>
                        <a:rPr lang="en-US" dirty="0"/>
                        <a:t>We focus on breaking up the problem into smaller parts.</a:t>
                      </a:r>
                      <a:endParaRPr lang="en-IN" dirty="0"/>
                    </a:p>
                  </a:txBody>
                  <a:tcPr/>
                </a:tc>
                <a:tc>
                  <a:txBody>
                    <a:bodyPr/>
                    <a:lstStyle/>
                    <a:p>
                      <a:r>
                        <a:rPr lang="en-US" dirty="0"/>
                        <a:t>We solve smaller problems and integrate it as whole and complete the solution.</a:t>
                      </a:r>
                      <a:endParaRPr lang="en-IN" dirty="0"/>
                    </a:p>
                  </a:txBody>
                  <a:tcPr/>
                </a:tc>
                <a:extLst>
                  <a:ext uri="{0D108BD9-81ED-4DB2-BD59-A6C34878D82A}">
                    <a16:rowId xmlns:a16="http://schemas.microsoft.com/office/drawing/2014/main" val="3123916423"/>
                  </a:ext>
                </a:extLst>
              </a:tr>
              <a:tr h="370840">
                <a:tc>
                  <a:txBody>
                    <a:bodyPr/>
                    <a:lstStyle/>
                    <a:p>
                      <a:r>
                        <a:rPr lang="en-IN" sz="1800" b="0" i="0" kern="1200" dirty="0">
                          <a:solidFill>
                            <a:schemeClr val="dk1"/>
                          </a:solidFill>
                          <a:effectLst/>
                          <a:latin typeface="+mn-lt"/>
                          <a:ea typeface="+mn-ea"/>
                          <a:cs typeface="+mn-cs"/>
                        </a:rPr>
                        <a:t>It contains redundant information.</a:t>
                      </a:r>
                      <a:endParaRPr lang="en-IN" dirty="0"/>
                    </a:p>
                  </a:txBody>
                  <a:tcPr/>
                </a:tc>
                <a:tc>
                  <a:txBody>
                    <a:bodyPr/>
                    <a:lstStyle/>
                    <a:p>
                      <a:r>
                        <a:rPr lang="en-US" sz="1800" b="0" i="0" kern="1200" dirty="0">
                          <a:solidFill>
                            <a:schemeClr val="dk1"/>
                          </a:solidFill>
                          <a:effectLst/>
                          <a:latin typeface="+mn-lt"/>
                          <a:ea typeface="+mn-ea"/>
                          <a:cs typeface="+mn-cs"/>
                        </a:rPr>
                        <a:t>It does not contain redundant information</a:t>
                      </a:r>
                      <a:endParaRPr lang="en-IN" dirty="0"/>
                    </a:p>
                  </a:txBody>
                  <a:tcPr/>
                </a:tc>
                <a:extLst>
                  <a:ext uri="{0D108BD9-81ED-4DB2-BD59-A6C34878D82A}">
                    <a16:rowId xmlns:a16="http://schemas.microsoft.com/office/drawing/2014/main" val="4219308262"/>
                  </a:ext>
                </a:extLst>
              </a:tr>
              <a:tr h="370840">
                <a:tc>
                  <a:txBody>
                    <a:bodyPr/>
                    <a:lstStyle/>
                    <a:p>
                      <a:r>
                        <a:rPr lang="en-US" sz="1800" b="0" i="0" kern="1200" dirty="0">
                          <a:solidFill>
                            <a:schemeClr val="dk1"/>
                          </a:solidFill>
                          <a:effectLst/>
                          <a:latin typeface="+mn-lt"/>
                          <a:ea typeface="+mn-ea"/>
                          <a:cs typeface="+mn-cs"/>
                        </a:rPr>
                        <a:t>The implementation depends on the programming language and platform.</a:t>
                      </a:r>
                      <a:endParaRPr lang="en-IN" dirty="0"/>
                    </a:p>
                  </a:txBody>
                  <a:tcPr/>
                </a:tc>
                <a:tc>
                  <a:txBody>
                    <a:bodyPr/>
                    <a:lstStyle/>
                    <a:p>
                      <a:r>
                        <a:rPr lang="en-US" sz="1800" b="0" i="0" kern="1200" dirty="0">
                          <a:solidFill>
                            <a:schemeClr val="dk1"/>
                          </a:solidFill>
                          <a:effectLst/>
                          <a:latin typeface="+mn-lt"/>
                          <a:ea typeface="+mn-ea"/>
                          <a:cs typeface="+mn-cs"/>
                        </a:rPr>
                        <a:t>Data encapsulation and data hiding is implemented in this approach.</a:t>
                      </a:r>
                      <a:endParaRPr lang="en-IN" dirty="0"/>
                    </a:p>
                  </a:txBody>
                  <a:tcPr/>
                </a:tc>
                <a:extLst>
                  <a:ext uri="{0D108BD9-81ED-4DB2-BD59-A6C34878D82A}">
                    <a16:rowId xmlns:a16="http://schemas.microsoft.com/office/drawing/2014/main" val="76580428"/>
                  </a:ext>
                </a:extLst>
              </a:tr>
            </a:tbl>
          </a:graphicData>
        </a:graphic>
      </p:graphicFrame>
      <p:sp>
        <p:nvSpPr>
          <p:cNvPr id="5" name="TextBox 4">
            <a:extLst>
              <a:ext uri="{FF2B5EF4-FFF2-40B4-BE49-F238E27FC236}">
                <a16:creationId xmlns:a16="http://schemas.microsoft.com/office/drawing/2014/main" id="{A8A004CB-7036-4A6C-D7B7-47341692F79F}"/>
              </a:ext>
            </a:extLst>
          </p:cNvPr>
          <p:cNvSpPr txBox="1"/>
          <p:nvPr/>
        </p:nvSpPr>
        <p:spPr>
          <a:xfrm>
            <a:off x="838200" y="3919768"/>
            <a:ext cx="8369559" cy="1200329"/>
          </a:xfrm>
          <a:prstGeom prst="rect">
            <a:avLst/>
          </a:prstGeom>
          <a:noFill/>
        </p:spPr>
        <p:txBody>
          <a:bodyPr wrap="square" rtlCol="0">
            <a:spAutoFit/>
          </a:bodyPr>
          <a:lstStyle/>
          <a:p>
            <a:r>
              <a:rPr lang="en-US" dirty="0"/>
              <a:t>Advantages of Top-down Approach:</a:t>
            </a:r>
          </a:p>
          <a:p>
            <a:r>
              <a:rPr lang="en-US" dirty="0"/>
              <a:t>Clarity: Provides a clear understanding of the overall structure and goals.</a:t>
            </a:r>
          </a:p>
          <a:p>
            <a:r>
              <a:rPr lang="en-US" dirty="0"/>
              <a:t>Efficiency: Allows for the identification of key components early in the process.</a:t>
            </a:r>
          </a:p>
          <a:p>
            <a:r>
              <a:rPr lang="en-US" dirty="0"/>
              <a:t>Alignment: Aligns with high-level organizational objectives.</a:t>
            </a:r>
            <a:endParaRPr lang="en-IN" dirty="0"/>
          </a:p>
        </p:txBody>
      </p:sp>
      <p:sp>
        <p:nvSpPr>
          <p:cNvPr id="7" name="TextBox 6">
            <a:extLst>
              <a:ext uri="{FF2B5EF4-FFF2-40B4-BE49-F238E27FC236}">
                <a16:creationId xmlns:a16="http://schemas.microsoft.com/office/drawing/2014/main" id="{BCB1E864-6B88-D0FD-F8AA-2B8F001FBACA}"/>
              </a:ext>
            </a:extLst>
          </p:cNvPr>
          <p:cNvSpPr txBox="1"/>
          <p:nvPr/>
        </p:nvSpPr>
        <p:spPr>
          <a:xfrm>
            <a:off x="838200" y="5120097"/>
            <a:ext cx="10834396" cy="1200329"/>
          </a:xfrm>
          <a:prstGeom prst="rect">
            <a:avLst/>
          </a:prstGeom>
          <a:noFill/>
        </p:spPr>
        <p:txBody>
          <a:bodyPr wrap="square">
            <a:spAutoFit/>
          </a:bodyPr>
          <a:lstStyle/>
          <a:p>
            <a:r>
              <a:rPr lang="en-US" dirty="0"/>
              <a:t>Advantages of Bottom-up approach:</a:t>
            </a:r>
          </a:p>
          <a:p>
            <a:r>
              <a:rPr lang="en-US" dirty="0"/>
              <a:t>Detail-Oriented: Captures fine-grained details and nuances.</a:t>
            </a:r>
          </a:p>
          <a:p>
            <a:r>
              <a:rPr lang="en-US" dirty="0"/>
              <a:t>Adaptability: Allows for flexibility and adjustments as more details emerge.</a:t>
            </a:r>
          </a:p>
          <a:p>
            <a:r>
              <a:rPr lang="en-US" dirty="0"/>
              <a:t>Incremental Progress: Immediate progress on smaller components can be achieved.</a:t>
            </a:r>
            <a:endParaRPr lang="en-IN" dirty="0"/>
          </a:p>
        </p:txBody>
      </p:sp>
    </p:spTree>
    <p:extLst>
      <p:ext uri="{BB962C8B-B14F-4D97-AF65-F5344CB8AC3E}">
        <p14:creationId xmlns:p14="http://schemas.microsoft.com/office/powerpoint/2010/main" val="19967749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7D20-AA53-E1D2-4D8F-505CD60557E0}"/>
              </a:ext>
            </a:extLst>
          </p:cNvPr>
          <p:cNvSpPr>
            <a:spLocks noGrp="1"/>
          </p:cNvSpPr>
          <p:nvPr>
            <p:ph type="title"/>
          </p:nvPr>
        </p:nvSpPr>
        <p:spPr/>
        <p:txBody>
          <a:bodyPr/>
          <a:lstStyle/>
          <a:p>
            <a:r>
              <a:rPr lang="en-IN" dirty="0"/>
              <a:t>Why C# not supports Multiple inheritance?</a:t>
            </a:r>
          </a:p>
        </p:txBody>
      </p:sp>
      <p:sp>
        <p:nvSpPr>
          <p:cNvPr id="3" name="Content Placeholder 2">
            <a:extLst>
              <a:ext uri="{FF2B5EF4-FFF2-40B4-BE49-F238E27FC236}">
                <a16:creationId xmlns:a16="http://schemas.microsoft.com/office/drawing/2014/main" id="{6601E8DE-44E3-8301-42B8-FCBB64D0C2DC}"/>
              </a:ext>
            </a:extLst>
          </p:cNvPr>
          <p:cNvSpPr>
            <a:spLocks noGrp="1"/>
          </p:cNvSpPr>
          <p:nvPr>
            <p:ph idx="1"/>
          </p:nvPr>
        </p:nvSpPr>
        <p:spPr>
          <a:xfrm>
            <a:off x="838200" y="1825625"/>
            <a:ext cx="5257800" cy="1122848"/>
          </a:xfrm>
        </p:spPr>
        <p:txBody>
          <a:bodyPr>
            <a:normAutofit fontScale="77500" lnSpcReduction="20000"/>
          </a:bodyPr>
          <a:lstStyle/>
          <a:p>
            <a:pPr marL="0" indent="0">
              <a:buNone/>
            </a:pPr>
            <a:r>
              <a:rPr lang="en-US" dirty="0"/>
              <a:t>C# does not support multiple inheritance through classes to avoid certain complications and ambiguities that can arise with this programming paradigm. </a:t>
            </a:r>
            <a:endParaRPr lang="en-IN" dirty="0"/>
          </a:p>
        </p:txBody>
      </p:sp>
      <p:sp>
        <p:nvSpPr>
          <p:cNvPr id="5" name="TextBox 4">
            <a:extLst>
              <a:ext uri="{FF2B5EF4-FFF2-40B4-BE49-F238E27FC236}">
                <a16:creationId xmlns:a16="http://schemas.microsoft.com/office/drawing/2014/main" id="{8318F272-6253-725A-029B-4E00DDB13B1D}"/>
              </a:ext>
            </a:extLst>
          </p:cNvPr>
          <p:cNvSpPr txBox="1"/>
          <p:nvPr/>
        </p:nvSpPr>
        <p:spPr>
          <a:xfrm>
            <a:off x="838200" y="3083410"/>
            <a:ext cx="5840112" cy="2862322"/>
          </a:xfrm>
          <a:prstGeom prst="rect">
            <a:avLst/>
          </a:prstGeom>
          <a:noFill/>
        </p:spPr>
        <p:txBody>
          <a:bodyPr wrap="square">
            <a:spAutoFit/>
          </a:bodyPr>
          <a:lstStyle/>
          <a:p>
            <a:r>
              <a:rPr lang="en-US" b="1" i="0" dirty="0">
                <a:effectLst/>
                <a:latin typeface="Söhne"/>
              </a:rPr>
              <a:t>1. Diamond Problem</a:t>
            </a:r>
          </a:p>
          <a:p>
            <a:r>
              <a:rPr lang="en-US" dirty="0"/>
              <a:t>One of the main issues with multiple inheritance is the "diamond problem." This occurs when a class inherits from two classes that have a common ancestor. If both base classes have a method with the same name, it can create ambiguity when trying to call that method in the derived class.</a:t>
            </a:r>
          </a:p>
          <a:p>
            <a:endParaRPr lang="en-US" dirty="0"/>
          </a:p>
          <a:p>
            <a:r>
              <a:rPr lang="en-IN" b="1" i="0" dirty="0">
                <a:effectLst/>
                <a:latin typeface="Söhne"/>
              </a:rPr>
              <a:t>2. Code Complexity</a:t>
            </a:r>
            <a:endParaRPr lang="en-US" b="1" i="0" dirty="0">
              <a:effectLst/>
              <a:latin typeface="Söhne"/>
            </a:endParaRPr>
          </a:p>
          <a:p>
            <a:r>
              <a:rPr lang="en-IN" b="1" i="0" dirty="0">
                <a:effectLst/>
                <a:latin typeface="Söhne"/>
              </a:rPr>
              <a:t>3. Implementation Challenges</a:t>
            </a:r>
            <a:endParaRPr lang="en-IN" b="1" dirty="0"/>
          </a:p>
        </p:txBody>
      </p:sp>
      <p:pic>
        <p:nvPicPr>
          <p:cNvPr id="7" name="Picture 6">
            <a:extLst>
              <a:ext uri="{FF2B5EF4-FFF2-40B4-BE49-F238E27FC236}">
                <a16:creationId xmlns:a16="http://schemas.microsoft.com/office/drawing/2014/main" id="{3DE6FEEC-249B-8B8D-4948-DBABD98FC896}"/>
              </a:ext>
            </a:extLst>
          </p:cNvPr>
          <p:cNvPicPr>
            <a:picLocks noChangeAspect="1"/>
          </p:cNvPicPr>
          <p:nvPr/>
        </p:nvPicPr>
        <p:blipFill>
          <a:blip r:embed="rId2"/>
          <a:stretch>
            <a:fillRect/>
          </a:stretch>
        </p:blipFill>
        <p:spPr>
          <a:xfrm>
            <a:off x="6349600" y="1505933"/>
            <a:ext cx="5602210" cy="1675806"/>
          </a:xfrm>
          <a:prstGeom prst="rect">
            <a:avLst/>
          </a:prstGeom>
        </p:spPr>
      </p:pic>
    </p:spTree>
    <p:extLst>
      <p:ext uri="{BB962C8B-B14F-4D97-AF65-F5344CB8AC3E}">
        <p14:creationId xmlns:p14="http://schemas.microsoft.com/office/powerpoint/2010/main" val="30468033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F801-D7CC-69B6-EB11-68498860512B}"/>
              </a:ext>
            </a:extLst>
          </p:cNvPr>
          <p:cNvSpPr>
            <a:spLocks noGrp="1"/>
          </p:cNvSpPr>
          <p:nvPr>
            <p:ph type="title"/>
          </p:nvPr>
        </p:nvSpPr>
        <p:spPr>
          <a:xfrm>
            <a:off x="567612" y="952954"/>
            <a:ext cx="3948404" cy="1325563"/>
          </a:xfrm>
        </p:spPr>
        <p:txBody>
          <a:bodyPr>
            <a:normAutofit fontScale="90000"/>
          </a:bodyPr>
          <a:lstStyle/>
          <a:p>
            <a:r>
              <a:rPr lang="en-IN" dirty="0"/>
              <a:t>Multiple inheritance implementation</a:t>
            </a:r>
          </a:p>
        </p:txBody>
      </p:sp>
      <p:pic>
        <p:nvPicPr>
          <p:cNvPr id="5" name="Content Placeholder 4">
            <a:extLst>
              <a:ext uri="{FF2B5EF4-FFF2-40B4-BE49-F238E27FC236}">
                <a16:creationId xmlns:a16="http://schemas.microsoft.com/office/drawing/2014/main" id="{655E8353-46C2-FD98-C670-39F99ED5FD2C}"/>
              </a:ext>
            </a:extLst>
          </p:cNvPr>
          <p:cNvPicPr>
            <a:picLocks noGrp="1" noChangeAspect="1"/>
          </p:cNvPicPr>
          <p:nvPr>
            <p:ph idx="1"/>
          </p:nvPr>
        </p:nvPicPr>
        <p:blipFill>
          <a:blip r:embed="rId2"/>
          <a:stretch>
            <a:fillRect/>
          </a:stretch>
        </p:blipFill>
        <p:spPr>
          <a:xfrm>
            <a:off x="4960776" y="0"/>
            <a:ext cx="7231224" cy="5913785"/>
          </a:xfrm>
        </p:spPr>
      </p:pic>
      <p:pic>
        <p:nvPicPr>
          <p:cNvPr id="7" name="Picture 6">
            <a:extLst>
              <a:ext uri="{FF2B5EF4-FFF2-40B4-BE49-F238E27FC236}">
                <a16:creationId xmlns:a16="http://schemas.microsoft.com/office/drawing/2014/main" id="{8CCE18F1-FDB4-C39C-0F4C-1AEC277DD122}"/>
              </a:ext>
            </a:extLst>
          </p:cNvPr>
          <p:cNvPicPr>
            <a:picLocks noChangeAspect="1"/>
          </p:cNvPicPr>
          <p:nvPr/>
        </p:nvPicPr>
        <p:blipFill>
          <a:blip r:embed="rId3"/>
          <a:stretch>
            <a:fillRect/>
          </a:stretch>
        </p:blipFill>
        <p:spPr>
          <a:xfrm>
            <a:off x="4960776" y="5913785"/>
            <a:ext cx="7231224" cy="944215"/>
          </a:xfrm>
          <a:prstGeom prst="rect">
            <a:avLst/>
          </a:prstGeom>
        </p:spPr>
      </p:pic>
      <p:sp>
        <p:nvSpPr>
          <p:cNvPr id="8" name="TextBox 7">
            <a:extLst>
              <a:ext uri="{FF2B5EF4-FFF2-40B4-BE49-F238E27FC236}">
                <a16:creationId xmlns:a16="http://schemas.microsoft.com/office/drawing/2014/main" id="{DF0D58E5-416F-2DDE-4959-CFE2E44A336F}"/>
              </a:ext>
            </a:extLst>
          </p:cNvPr>
          <p:cNvSpPr txBox="1"/>
          <p:nvPr/>
        </p:nvSpPr>
        <p:spPr>
          <a:xfrm>
            <a:off x="567613" y="2668555"/>
            <a:ext cx="3397898" cy="646331"/>
          </a:xfrm>
          <a:prstGeom prst="rect">
            <a:avLst/>
          </a:prstGeom>
          <a:noFill/>
        </p:spPr>
        <p:txBody>
          <a:bodyPr wrap="square" rtlCol="0">
            <a:spAutoFit/>
          </a:bodyPr>
          <a:lstStyle/>
          <a:p>
            <a:r>
              <a:rPr lang="en-IN" dirty="0"/>
              <a:t>Multiple inheritance can only be achieved using interface.</a:t>
            </a:r>
          </a:p>
        </p:txBody>
      </p:sp>
    </p:spTree>
    <p:extLst>
      <p:ext uri="{BB962C8B-B14F-4D97-AF65-F5344CB8AC3E}">
        <p14:creationId xmlns:p14="http://schemas.microsoft.com/office/powerpoint/2010/main" val="27754889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19A3-03D8-B725-1DDE-EAA71FF44400}"/>
              </a:ext>
            </a:extLst>
          </p:cNvPr>
          <p:cNvSpPr>
            <a:spLocks noGrp="1"/>
          </p:cNvSpPr>
          <p:nvPr>
            <p:ph type="title"/>
          </p:nvPr>
        </p:nvSpPr>
        <p:spPr/>
        <p:txBody>
          <a:bodyPr/>
          <a:lstStyle/>
          <a:p>
            <a:r>
              <a:rPr lang="en-IN" dirty="0"/>
              <a:t>Polymorphism</a:t>
            </a:r>
          </a:p>
        </p:txBody>
      </p:sp>
      <p:sp>
        <p:nvSpPr>
          <p:cNvPr id="3" name="Content Placeholder 2">
            <a:extLst>
              <a:ext uri="{FF2B5EF4-FFF2-40B4-BE49-F238E27FC236}">
                <a16:creationId xmlns:a16="http://schemas.microsoft.com/office/drawing/2014/main" id="{61C44F47-9FBB-9304-6AE5-3F1D4B22A648}"/>
              </a:ext>
            </a:extLst>
          </p:cNvPr>
          <p:cNvSpPr>
            <a:spLocks noGrp="1"/>
          </p:cNvSpPr>
          <p:nvPr>
            <p:ph idx="1"/>
          </p:nvPr>
        </p:nvSpPr>
        <p:spPr>
          <a:xfrm>
            <a:off x="838200" y="1825625"/>
            <a:ext cx="4442927" cy="2083902"/>
          </a:xfrm>
        </p:spPr>
        <p:txBody>
          <a:bodyPr>
            <a:normAutofit fontScale="62500" lnSpcReduction="20000"/>
          </a:bodyPr>
          <a:lstStyle/>
          <a:p>
            <a:pPr marL="0" indent="0">
              <a:buNone/>
            </a:pPr>
            <a:r>
              <a:rPr lang="en-US" dirty="0"/>
              <a:t>Polymorphism is the concept where object behaves differently in different situations.</a:t>
            </a:r>
          </a:p>
          <a:p>
            <a:pPr marL="0" indent="0">
              <a:buNone/>
            </a:pPr>
            <a:endParaRPr lang="en-IN" dirty="0"/>
          </a:p>
          <a:p>
            <a:pPr marL="0" indent="0">
              <a:buNone/>
            </a:pPr>
            <a:r>
              <a:rPr lang="en-IN" dirty="0"/>
              <a:t>2 Types:</a:t>
            </a:r>
          </a:p>
          <a:p>
            <a:pPr marL="514350" indent="-514350">
              <a:buAutoNum type="arabicPeriod"/>
            </a:pPr>
            <a:r>
              <a:rPr lang="en-IN" dirty="0"/>
              <a:t>Compile time polymorphism</a:t>
            </a:r>
          </a:p>
          <a:p>
            <a:pPr marL="514350" indent="-514350">
              <a:buAutoNum type="arabicPeriod"/>
            </a:pPr>
            <a:r>
              <a:rPr lang="en-IN" dirty="0"/>
              <a:t>Run time polymorphism</a:t>
            </a:r>
          </a:p>
        </p:txBody>
      </p:sp>
      <p:graphicFrame>
        <p:nvGraphicFramePr>
          <p:cNvPr id="4" name="Table 3">
            <a:extLst>
              <a:ext uri="{FF2B5EF4-FFF2-40B4-BE49-F238E27FC236}">
                <a16:creationId xmlns:a16="http://schemas.microsoft.com/office/drawing/2014/main" id="{B515FC85-53A6-2CB0-83FE-721D80F5A059}"/>
              </a:ext>
            </a:extLst>
          </p:cNvPr>
          <p:cNvGraphicFramePr>
            <a:graphicFrameLocks noGrp="1"/>
          </p:cNvGraphicFramePr>
          <p:nvPr>
            <p:extLst>
              <p:ext uri="{D42A27DB-BD31-4B8C-83A1-F6EECF244321}">
                <p14:modId xmlns:p14="http://schemas.microsoft.com/office/powerpoint/2010/main" val="1864915453"/>
              </p:ext>
            </p:extLst>
          </p:nvPr>
        </p:nvGraphicFramePr>
        <p:xfrm>
          <a:off x="4058816" y="3292474"/>
          <a:ext cx="7827866" cy="3200400"/>
        </p:xfrm>
        <a:graphic>
          <a:graphicData uri="http://schemas.openxmlformats.org/drawingml/2006/table">
            <a:tbl>
              <a:tblPr firstRow="1" bandRow="1">
                <a:tableStyleId>{5C22544A-7EE6-4342-B048-85BDC9FD1C3A}</a:tableStyleId>
              </a:tblPr>
              <a:tblGrid>
                <a:gridCol w="3913933">
                  <a:extLst>
                    <a:ext uri="{9D8B030D-6E8A-4147-A177-3AD203B41FA5}">
                      <a16:colId xmlns:a16="http://schemas.microsoft.com/office/drawing/2014/main" val="2060830869"/>
                    </a:ext>
                  </a:extLst>
                </a:gridCol>
                <a:gridCol w="3913933">
                  <a:extLst>
                    <a:ext uri="{9D8B030D-6E8A-4147-A177-3AD203B41FA5}">
                      <a16:colId xmlns:a16="http://schemas.microsoft.com/office/drawing/2014/main" val="1894102120"/>
                    </a:ext>
                  </a:extLst>
                </a:gridCol>
              </a:tblGrid>
              <a:tr h="349602">
                <a:tc>
                  <a:txBody>
                    <a:bodyPr/>
                    <a:lstStyle/>
                    <a:p>
                      <a:r>
                        <a:rPr lang="en-IN" dirty="0"/>
                        <a:t>Compile Time Polymorphism</a:t>
                      </a:r>
                    </a:p>
                  </a:txBody>
                  <a:tcPr/>
                </a:tc>
                <a:tc>
                  <a:txBody>
                    <a:bodyPr/>
                    <a:lstStyle/>
                    <a:p>
                      <a:r>
                        <a:rPr lang="en-IN" dirty="0"/>
                        <a:t>Run time Polymorphism</a:t>
                      </a:r>
                    </a:p>
                  </a:txBody>
                  <a:tcPr/>
                </a:tc>
                <a:extLst>
                  <a:ext uri="{0D108BD9-81ED-4DB2-BD59-A6C34878D82A}">
                    <a16:rowId xmlns:a16="http://schemas.microsoft.com/office/drawing/2014/main" val="4048590057"/>
                  </a:ext>
                </a:extLst>
              </a:tr>
              <a:tr h="354458">
                <a:tc>
                  <a:txBody>
                    <a:bodyPr/>
                    <a:lstStyle/>
                    <a:p>
                      <a:r>
                        <a:rPr lang="en-IN" dirty="0"/>
                        <a:t>It is method overloading technique.</a:t>
                      </a:r>
                    </a:p>
                  </a:txBody>
                  <a:tcPr/>
                </a:tc>
                <a:tc>
                  <a:txBody>
                    <a:bodyPr/>
                    <a:lstStyle/>
                    <a:p>
                      <a:r>
                        <a:rPr lang="en-IN" dirty="0"/>
                        <a:t>It is a Method overriding technique</a:t>
                      </a:r>
                    </a:p>
                  </a:txBody>
                  <a:tcPr/>
                </a:tc>
                <a:extLst>
                  <a:ext uri="{0D108BD9-81ED-4DB2-BD59-A6C34878D82A}">
                    <a16:rowId xmlns:a16="http://schemas.microsoft.com/office/drawing/2014/main" val="3475237470"/>
                  </a:ext>
                </a:extLst>
              </a:tr>
              <a:tr h="874006">
                <a:tc>
                  <a:txBody>
                    <a:bodyPr/>
                    <a:lstStyle/>
                    <a:p>
                      <a:r>
                        <a:rPr lang="en-US" dirty="0"/>
                        <a:t>Defining multiple methods with same name and different signature(parameters).</a:t>
                      </a:r>
                      <a:endParaRPr lang="en-IN" dirty="0"/>
                    </a:p>
                  </a:txBody>
                  <a:tcPr/>
                </a:tc>
                <a:tc>
                  <a:txBody>
                    <a:bodyPr/>
                    <a:lstStyle/>
                    <a:p>
                      <a:r>
                        <a:rPr lang="en-US" dirty="0"/>
                        <a:t>Defining a method in the Child class with the same name and same signature of its Parent class.</a:t>
                      </a:r>
                      <a:endParaRPr lang="en-IN" dirty="0"/>
                    </a:p>
                  </a:txBody>
                  <a:tcPr/>
                </a:tc>
                <a:extLst>
                  <a:ext uri="{0D108BD9-81ED-4DB2-BD59-A6C34878D82A}">
                    <a16:rowId xmlns:a16="http://schemas.microsoft.com/office/drawing/2014/main" val="3405275527"/>
                  </a:ext>
                </a:extLst>
              </a:tr>
              <a:tr h="874006">
                <a:tc>
                  <a:txBody>
                    <a:bodyPr/>
                    <a:lstStyle/>
                    <a:p>
                      <a:r>
                        <a:rPr lang="en-IN" dirty="0"/>
                        <a:t>Provides fast execution since the method to be executed is known as compile time</a:t>
                      </a:r>
                    </a:p>
                  </a:txBody>
                  <a:tcPr/>
                </a:tc>
                <a:tc>
                  <a:txBody>
                    <a:bodyPr/>
                    <a:lstStyle/>
                    <a:p>
                      <a:r>
                        <a:rPr lang="en-IN" dirty="0"/>
                        <a:t>Provides slow execution since the method to be executed is known at runtime.</a:t>
                      </a:r>
                    </a:p>
                  </a:txBody>
                  <a:tcPr/>
                </a:tc>
                <a:extLst>
                  <a:ext uri="{0D108BD9-81ED-4DB2-BD59-A6C34878D82A}">
                    <a16:rowId xmlns:a16="http://schemas.microsoft.com/office/drawing/2014/main" val="870166783"/>
                  </a:ext>
                </a:extLst>
              </a:tr>
              <a:tr h="611804">
                <a:tc>
                  <a:txBody>
                    <a:bodyPr/>
                    <a:lstStyle/>
                    <a:p>
                      <a:r>
                        <a:rPr lang="en-IN" dirty="0"/>
                        <a:t>Less flexible since all things execute at compile time.</a:t>
                      </a:r>
                    </a:p>
                  </a:txBody>
                  <a:tcPr/>
                </a:tc>
                <a:tc>
                  <a:txBody>
                    <a:bodyPr/>
                    <a:lstStyle/>
                    <a:p>
                      <a:r>
                        <a:rPr lang="en-IN" dirty="0"/>
                        <a:t>More flexible since all things execute at runtime.</a:t>
                      </a:r>
                    </a:p>
                  </a:txBody>
                  <a:tcPr/>
                </a:tc>
                <a:extLst>
                  <a:ext uri="{0D108BD9-81ED-4DB2-BD59-A6C34878D82A}">
                    <a16:rowId xmlns:a16="http://schemas.microsoft.com/office/drawing/2014/main" val="3087778649"/>
                  </a:ext>
                </a:extLst>
              </a:tr>
            </a:tbl>
          </a:graphicData>
        </a:graphic>
      </p:graphicFrame>
      <p:pic>
        <p:nvPicPr>
          <p:cNvPr id="6" name="Picture 5">
            <a:extLst>
              <a:ext uri="{FF2B5EF4-FFF2-40B4-BE49-F238E27FC236}">
                <a16:creationId xmlns:a16="http://schemas.microsoft.com/office/drawing/2014/main" id="{EAFDCD5F-4B0E-34EF-B514-2AFD720A271D}"/>
              </a:ext>
            </a:extLst>
          </p:cNvPr>
          <p:cNvPicPr>
            <a:picLocks noChangeAspect="1"/>
          </p:cNvPicPr>
          <p:nvPr/>
        </p:nvPicPr>
        <p:blipFill>
          <a:blip r:embed="rId2"/>
          <a:stretch>
            <a:fillRect/>
          </a:stretch>
        </p:blipFill>
        <p:spPr>
          <a:xfrm>
            <a:off x="5453279" y="1483807"/>
            <a:ext cx="6251600" cy="1600904"/>
          </a:xfrm>
          <a:prstGeom prst="rect">
            <a:avLst/>
          </a:prstGeom>
        </p:spPr>
      </p:pic>
    </p:spTree>
    <p:extLst>
      <p:ext uri="{BB962C8B-B14F-4D97-AF65-F5344CB8AC3E}">
        <p14:creationId xmlns:p14="http://schemas.microsoft.com/office/powerpoint/2010/main" val="32610679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B6E0-66E6-1C42-4668-52541C46DF2D}"/>
              </a:ext>
            </a:extLst>
          </p:cNvPr>
          <p:cNvSpPr>
            <a:spLocks noGrp="1"/>
          </p:cNvSpPr>
          <p:nvPr>
            <p:ph type="title"/>
          </p:nvPr>
        </p:nvSpPr>
        <p:spPr>
          <a:xfrm>
            <a:off x="838200" y="365125"/>
            <a:ext cx="3892420" cy="1325563"/>
          </a:xfrm>
        </p:spPr>
        <p:txBody>
          <a:bodyPr/>
          <a:lstStyle/>
          <a:p>
            <a:r>
              <a:rPr lang="en-IN" dirty="0"/>
              <a:t>Compile Time Polymorphism</a:t>
            </a:r>
          </a:p>
        </p:txBody>
      </p:sp>
      <p:pic>
        <p:nvPicPr>
          <p:cNvPr id="5" name="Content Placeholder 4">
            <a:extLst>
              <a:ext uri="{FF2B5EF4-FFF2-40B4-BE49-F238E27FC236}">
                <a16:creationId xmlns:a16="http://schemas.microsoft.com/office/drawing/2014/main" id="{7174CD01-FF04-9822-6673-459F9A88312E}"/>
              </a:ext>
            </a:extLst>
          </p:cNvPr>
          <p:cNvPicPr>
            <a:picLocks noGrp="1" noChangeAspect="1"/>
          </p:cNvPicPr>
          <p:nvPr>
            <p:ph idx="1"/>
          </p:nvPr>
        </p:nvPicPr>
        <p:blipFill>
          <a:blip r:embed="rId2"/>
          <a:stretch>
            <a:fillRect/>
          </a:stretch>
        </p:blipFill>
        <p:spPr>
          <a:xfrm>
            <a:off x="5169159" y="0"/>
            <a:ext cx="7022842" cy="6858000"/>
          </a:xfrm>
        </p:spPr>
      </p:pic>
      <p:sp>
        <p:nvSpPr>
          <p:cNvPr id="3" name="TextBox 2">
            <a:extLst>
              <a:ext uri="{FF2B5EF4-FFF2-40B4-BE49-F238E27FC236}">
                <a16:creationId xmlns:a16="http://schemas.microsoft.com/office/drawing/2014/main" id="{B45042E6-9161-A532-3040-97FB9CF37DB5}"/>
              </a:ext>
            </a:extLst>
          </p:cNvPr>
          <p:cNvSpPr txBox="1"/>
          <p:nvPr/>
        </p:nvSpPr>
        <p:spPr>
          <a:xfrm>
            <a:off x="1012723" y="2261419"/>
            <a:ext cx="3524747" cy="369332"/>
          </a:xfrm>
          <a:prstGeom prst="rect">
            <a:avLst/>
          </a:prstGeom>
          <a:noFill/>
        </p:spPr>
        <p:txBody>
          <a:bodyPr wrap="none" rtlCol="0">
            <a:spAutoFit/>
          </a:bodyPr>
          <a:lstStyle/>
          <a:p>
            <a:r>
              <a:rPr lang="en-IN" dirty="0"/>
              <a:t>It is method overloading technique.</a:t>
            </a:r>
          </a:p>
        </p:txBody>
      </p:sp>
    </p:spTree>
    <p:extLst>
      <p:ext uri="{BB962C8B-B14F-4D97-AF65-F5344CB8AC3E}">
        <p14:creationId xmlns:p14="http://schemas.microsoft.com/office/powerpoint/2010/main" val="39281317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5584-1108-6908-D9DD-8E0C8B77D29F}"/>
              </a:ext>
            </a:extLst>
          </p:cNvPr>
          <p:cNvSpPr>
            <a:spLocks noGrp="1"/>
          </p:cNvSpPr>
          <p:nvPr>
            <p:ph type="title"/>
          </p:nvPr>
        </p:nvSpPr>
        <p:spPr>
          <a:xfrm>
            <a:off x="838200" y="365125"/>
            <a:ext cx="3976396" cy="1325563"/>
          </a:xfrm>
        </p:spPr>
        <p:txBody>
          <a:bodyPr/>
          <a:lstStyle/>
          <a:p>
            <a:r>
              <a:rPr lang="en-IN"/>
              <a:t>Run time Polymorphism</a:t>
            </a:r>
            <a:endParaRPr lang="en-IN" dirty="0"/>
          </a:p>
        </p:txBody>
      </p:sp>
      <p:pic>
        <p:nvPicPr>
          <p:cNvPr id="5" name="Content Placeholder 4">
            <a:extLst>
              <a:ext uri="{FF2B5EF4-FFF2-40B4-BE49-F238E27FC236}">
                <a16:creationId xmlns:a16="http://schemas.microsoft.com/office/drawing/2014/main" id="{4F3C4512-D629-87A8-1D26-20432193C3EA}"/>
              </a:ext>
            </a:extLst>
          </p:cNvPr>
          <p:cNvPicPr>
            <a:picLocks noGrp="1" noChangeAspect="1"/>
          </p:cNvPicPr>
          <p:nvPr>
            <p:ph idx="1"/>
          </p:nvPr>
        </p:nvPicPr>
        <p:blipFill>
          <a:blip r:embed="rId2"/>
          <a:stretch>
            <a:fillRect/>
          </a:stretch>
        </p:blipFill>
        <p:spPr>
          <a:xfrm>
            <a:off x="5019869" y="0"/>
            <a:ext cx="7172131" cy="6858000"/>
          </a:xfrm>
        </p:spPr>
      </p:pic>
      <p:sp>
        <p:nvSpPr>
          <p:cNvPr id="6" name="TextBox 5">
            <a:extLst>
              <a:ext uri="{FF2B5EF4-FFF2-40B4-BE49-F238E27FC236}">
                <a16:creationId xmlns:a16="http://schemas.microsoft.com/office/drawing/2014/main" id="{CEDC7C1B-D299-02F7-9CF6-39478F64D721}"/>
              </a:ext>
            </a:extLst>
          </p:cNvPr>
          <p:cNvSpPr txBox="1"/>
          <p:nvPr/>
        </p:nvSpPr>
        <p:spPr>
          <a:xfrm>
            <a:off x="838199" y="2164702"/>
            <a:ext cx="3715139" cy="1077218"/>
          </a:xfrm>
          <a:prstGeom prst="rect">
            <a:avLst/>
          </a:prstGeom>
          <a:noFill/>
        </p:spPr>
        <p:txBody>
          <a:bodyPr wrap="square" rtlCol="0">
            <a:spAutoFit/>
          </a:bodyPr>
          <a:lstStyle/>
          <a:p>
            <a:pPr algn="l"/>
            <a:endParaRPr lang="en-IN" sz="1600" b="0" i="0" u="none" strike="noStrike" baseline="0" dirty="0">
              <a:solidFill>
                <a:srgbClr val="000000"/>
              </a:solidFill>
              <a:latin typeface="Ebrima" panose="02000000000000000000" pitchFamily="2" charset="0"/>
            </a:endParaRPr>
          </a:p>
          <a:p>
            <a:r>
              <a:rPr lang="en-US" sz="1600" b="0" i="0" u="none" strike="noStrike" baseline="0" dirty="0">
                <a:solidFill>
                  <a:srgbClr val="000000"/>
                </a:solidFill>
                <a:latin typeface="Ebrima" panose="02000000000000000000" pitchFamily="2" charset="0"/>
              </a:rPr>
              <a:t>We can implement Method overriding only in Parent-Child (Is-A) relation. </a:t>
            </a:r>
          </a:p>
          <a:p>
            <a:endParaRPr lang="en-IN" sz="1600" dirty="0"/>
          </a:p>
        </p:txBody>
      </p:sp>
      <p:sp>
        <p:nvSpPr>
          <p:cNvPr id="4" name="TextBox 3">
            <a:extLst>
              <a:ext uri="{FF2B5EF4-FFF2-40B4-BE49-F238E27FC236}">
                <a16:creationId xmlns:a16="http://schemas.microsoft.com/office/drawing/2014/main" id="{352D4858-405B-1060-EBB1-697F31A7CBB2}"/>
              </a:ext>
            </a:extLst>
          </p:cNvPr>
          <p:cNvSpPr txBox="1"/>
          <p:nvPr/>
        </p:nvSpPr>
        <p:spPr>
          <a:xfrm>
            <a:off x="838199" y="1980036"/>
            <a:ext cx="3715139" cy="369332"/>
          </a:xfrm>
          <a:prstGeom prst="rect">
            <a:avLst/>
          </a:prstGeom>
          <a:noFill/>
        </p:spPr>
        <p:txBody>
          <a:bodyPr wrap="square">
            <a:spAutoFit/>
          </a:bodyPr>
          <a:lstStyle/>
          <a:p>
            <a:r>
              <a:rPr lang="en-IN" dirty="0"/>
              <a:t>It is method overriding technique.</a:t>
            </a:r>
          </a:p>
        </p:txBody>
      </p:sp>
    </p:spTree>
    <p:extLst>
      <p:ext uri="{BB962C8B-B14F-4D97-AF65-F5344CB8AC3E}">
        <p14:creationId xmlns:p14="http://schemas.microsoft.com/office/powerpoint/2010/main" val="24604979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16516-AE55-7139-5492-1A9E3776222E}"/>
              </a:ext>
            </a:extLst>
          </p:cNvPr>
          <p:cNvSpPr>
            <a:spLocks noGrp="1"/>
          </p:cNvSpPr>
          <p:nvPr>
            <p:ph type="title"/>
          </p:nvPr>
        </p:nvSpPr>
        <p:spPr/>
        <p:txBody>
          <a:bodyPr/>
          <a:lstStyle/>
          <a:p>
            <a:r>
              <a:rPr lang="en-IN" dirty="0"/>
              <a:t>C# Abstraction</a:t>
            </a:r>
          </a:p>
        </p:txBody>
      </p:sp>
      <p:sp>
        <p:nvSpPr>
          <p:cNvPr id="3" name="Content Placeholder 2">
            <a:extLst>
              <a:ext uri="{FF2B5EF4-FFF2-40B4-BE49-F238E27FC236}">
                <a16:creationId xmlns:a16="http://schemas.microsoft.com/office/drawing/2014/main" id="{DED4324B-E116-17E1-BCDB-603FEACB3109}"/>
              </a:ext>
            </a:extLst>
          </p:cNvPr>
          <p:cNvSpPr>
            <a:spLocks noGrp="1"/>
          </p:cNvSpPr>
          <p:nvPr>
            <p:ph idx="1"/>
          </p:nvPr>
        </p:nvSpPr>
        <p:spPr>
          <a:xfrm>
            <a:off x="838200" y="1502229"/>
            <a:ext cx="10909041" cy="961053"/>
          </a:xfrm>
        </p:spPr>
        <p:txBody>
          <a:bodyPr>
            <a:normAutofit fontScale="62500" lnSpcReduction="20000"/>
          </a:bodyPr>
          <a:lstStyle/>
          <a:p>
            <a:r>
              <a:rPr lang="en-IN" dirty="0"/>
              <a:t>Hiding internal details and showing only the functionality to the user.</a:t>
            </a:r>
          </a:p>
          <a:p>
            <a:r>
              <a:rPr lang="en-IN" dirty="0"/>
              <a:t>They cannot be instantiated.</a:t>
            </a:r>
          </a:p>
          <a:p>
            <a:r>
              <a:rPr lang="en-IN" dirty="0"/>
              <a:t>Can have constructor and static method also.</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7285BB96-61DA-260C-F0A5-F16EC4E795AC}"/>
              </a:ext>
            </a:extLst>
          </p:cNvPr>
          <p:cNvPicPr>
            <a:picLocks noChangeAspect="1"/>
          </p:cNvPicPr>
          <p:nvPr/>
        </p:nvPicPr>
        <p:blipFill>
          <a:blip r:embed="rId2"/>
          <a:stretch>
            <a:fillRect/>
          </a:stretch>
        </p:blipFill>
        <p:spPr>
          <a:xfrm>
            <a:off x="2183816" y="4666751"/>
            <a:ext cx="7674559" cy="1571707"/>
          </a:xfrm>
          <a:prstGeom prst="rect">
            <a:avLst/>
          </a:prstGeom>
        </p:spPr>
      </p:pic>
      <p:sp>
        <p:nvSpPr>
          <p:cNvPr id="6" name="TextBox 5">
            <a:extLst>
              <a:ext uri="{FF2B5EF4-FFF2-40B4-BE49-F238E27FC236}">
                <a16:creationId xmlns:a16="http://schemas.microsoft.com/office/drawing/2014/main" id="{02609CE3-6F07-3628-747A-3264DB184F2A}"/>
              </a:ext>
            </a:extLst>
          </p:cNvPr>
          <p:cNvSpPr txBox="1"/>
          <p:nvPr/>
        </p:nvSpPr>
        <p:spPr>
          <a:xfrm>
            <a:off x="838200" y="2584723"/>
            <a:ext cx="10666445" cy="2031325"/>
          </a:xfrm>
          <a:prstGeom prst="rect">
            <a:avLst/>
          </a:prstGeom>
          <a:noFill/>
        </p:spPr>
        <p:txBody>
          <a:bodyPr wrap="square" rtlCol="0">
            <a:spAutoFit/>
          </a:bodyPr>
          <a:lstStyle/>
          <a:p>
            <a:r>
              <a:rPr lang="en-US" dirty="0"/>
              <a:t>The abstract keyword is used for classes and methods:</a:t>
            </a:r>
          </a:p>
          <a:p>
            <a:endParaRPr lang="en-US" dirty="0"/>
          </a:p>
          <a:p>
            <a:r>
              <a:rPr lang="en-US" dirty="0"/>
              <a:t>Abstract class: is a restricted class that cannot be used to create objects (to access it, it must be inherited from another class).</a:t>
            </a:r>
          </a:p>
          <a:p>
            <a:endParaRPr lang="en-US" dirty="0"/>
          </a:p>
          <a:p>
            <a:r>
              <a:rPr lang="en-US" dirty="0"/>
              <a:t>Abstract method: can only be used in an abstract class, and it does not have a body. The body is provided by the derived class (inherited from).</a:t>
            </a:r>
            <a:endParaRPr lang="en-IN" dirty="0"/>
          </a:p>
        </p:txBody>
      </p:sp>
    </p:spTree>
    <p:extLst>
      <p:ext uri="{BB962C8B-B14F-4D97-AF65-F5344CB8AC3E}">
        <p14:creationId xmlns:p14="http://schemas.microsoft.com/office/powerpoint/2010/main" val="19439113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24AC7-ACD0-7069-1A23-AE9EB53F6EB1}"/>
              </a:ext>
            </a:extLst>
          </p:cNvPr>
          <p:cNvSpPr>
            <a:spLocks noGrp="1"/>
          </p:cNvSpPr>
          <p:nvPr>
            <p:ph type="title"/>
          </p:nvPr>
        </p:nvSpPr>
        <p:spPr>
          <a:xfrm>
            <a:off x="838200" y="365125"/>
            <a:ext cx="4340290" cy="1325563"/>
          </a:xfrm>
        </p:spPr>
        <p:txBody>
          <a:bodyPr/>
          <a:lstStyle/>
          <a:p>
            <a:r>
              <a:rPr lang="en-IN" dirty="0"/>
              <a:t>Abstraction Implementation</a:t>
            </a:r>
          </a:p>
        </p:txBody>
      </p:sp>
      <p:pic>
        <p:nvPicPr>
          <p:cNvPr id="5" name="Content Placeholder 4">
            <a:extLst>
              <a:ext uri="{FF2B5EF4-FFF2-40B4-BE49-F238E27FC236}">
                <a16:creationId xmlns:a16="http://schemas.microsoft.com/office/drawing/2014/main" id="{11A7269B-E816-CA61-E6E1-002CF12941D5}"/>
              </a:ext>
            </a:extLst>
          </p:cNvPr>
          <p:cNvPicPr>
            <a:picLocks noGrp="1" noChangeAspect="1"/>
          </p:cNvPicPr>
          <p:nvPr>
            <p:ph idx="1"/>
          </p:nvPr>
        </p:nvPicPr>
        <p:blipFill>
          <a:blip r:embed="rId2"/>
          <a:stretch>
            <a:fillRect/>
          </a:stretch>
        </p:blipFill>
        <p:spPr>
          <a:xfrm>
            <a:off x="5834215" y="0"/>
            <a:ext cx="6357785" cy="6858000"/>
          </a:xfrm>
        </p:spPr>
      </p:pic>
      <p:sp>
        <p:nvSpPr>
          <p:cNvPr id="6" name="TextBox 5">
            <a:extLst>
              <a:ext uri="{FF2B5EF4-FFF2-40B4-BE49-F238E27FC236}">
                <a16:creationId xmlns:a16="http://schemas.microsoft.com/office/drawing/2014/main" id="{6E389E63-3F2E-8A5C-B205-18C8773273C3}"/>
              </a:ext>
            </a:extLst>
          </p:cNvPr>
          <p:cNvSpPr txBox="1"/>
          <p:nvPr/>
        </p:nvSpPr>
        <p:spPr>
          <a:xfrm>
            <a:off x="838200" y="2034074"/>
            <a:ext cx="4405604" cy="2031325"/>
          </a:xfrm>
          <a:prstGeom prst="rect">
            <a:avLst/>
          </a:prstGeom>
          <a:noFill/>
        </p:spPr>
        <p:txBody>
          <a:bodyPr wrap="square" rtlCol="0">
            <a:spAutoFit/>
          </a:bodyPr>
          <a:lstStyle/>
          <a:p>
            <a:r>
              <a:rPr lang="en-US" dirty="0"/>
              <a:t>Abstract Class: Define a class with abstract keyword. Abstract class consists concrete methods and abstract methods.</a:t>
            </a:r>
          </a:p>
          <a:p>
            <a:endParaRPr lang="en-US" dirty="0"/>
          </a:p>
          <a:p>
            <a:r>
              <a:rPr lang="en-US" dirty="0"/>
              <a:t>Concrete Method: A Method with body</a:t>
            </a:r>
          </a:p>
          <a:p>
            <a:endParaRPr lang="en-US" dirty="0"/>
          </a:p>
          <a:p>
            <a:r>
              <a:rPr lang="en-US" dirty="0"/>
              <a:t>Abstract Method: A Method without body</a:t>
            </a:r>
            <a:endParaRPr lang="en-IN" dirty="0"/>
          </a:p>
        </p:txBody>
      </p:sp>
    </p:spTree>
    <p:extLst>
      <p:ext uri="{BB962C8B-B14F-4D97-AF65-F5344CB8AC3E}">
        <p14:creationId xmlns:p14="http://schemas.microsoft.com/office/powerpoint/2010/main" val="26840662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6F9B-90C7-8C66-0205-FC1113EC130A}"/>
              </a:ext>
            </a:extLst>
          </p:cNvPr>
          <p:cNvSpPr>
            <a:spLocks noGrp="1"/>
          </p:cNvSpPr>
          <p:nvPr>
            <p:ph type="title"/>
          </p:nvPr>
        </p:nvSpPr>
        <p:spPr/>
        <p:txBody>
          <a:bodyPr/>
          <a:lstStyle/>
          <a:p>
            <a:r>
              <a:rPr lang="en-IN" dirty="0"/>
              <a:t>C# Interface</a:t>
            </a:r>
          </a:p>
        </p:txBody>
      </p:sp>
      <p:sp>
        <p:nvSpPr>
          <p:cNvPr id="3" name="Content Placeholder 2">
            <a:extLst>
              <a:ext uri="{FF2B5EF4-FFF2-40B4-BE49-F238E27FC236}">
                <a16:creationId xmlns:a16="http://schemas.microsoft.com/office/drawing/2014/main" id="{8D1AFBEB-2979-3787-1952-BB2539F8F5F7}"/>
              </a:ext>
            </a:extLst>
          </p:cNvPr>
          <p:cNvSpPr>
            <a:spLocks noGrp="1"/>
          </p:cNvSpPr>
          <p:nvPr>
            <p:ph idx="1"/>
          </p:nvPr>
        </p:nvSpPr>
        <p:spPr>
          <a:xfrm>
            <a:off x="765110" y="1825625"/>
            <a:ext cx="5330890" cy="2279844"/>
          </a:xfrm>
        </p:spPr>
        <p:txBody>
          <a:bodyPr>
            <a:normAutofit/>
          </a:bodyPr>
          <a:lstStyle/>
          <a:p>
            <a:r>
              <a:rPr lang="en-US" sz="2200" dirty="0"/>
              <a:t>Another way to achieve abstraction in C#, is with interfaces.</a:t>
            </a:r>
          </a:p>
          <a:p>
            <a:r>
              <a:rPr lang="en-US" sz="2200" dirty="0"/>
              <a:t>An interface is a completely "abstract class", which can only contain abstract methods and properties (with empty bodies)</a:t>
            </a:r>
            <a:endParaRPr lang="en-IN" sz="2200" dirty="0"/>
          </a:p>
        </p:txBody>
      </p:sp>
      <p:sp>
        <p:nvSpPr>
          <p:cNvPr id="5" name="TextBox 4">
            <a:extLst>
              <a:ext uri="{FF2B5EF4-FFF2-40B4-BE49-F238E27FC236}">
                <a16:creationId xmlns:a16="http://schemas.microsoft.com/office/drawing/2014/main" id="{AA2DC4B5-13AA-20FE-17D7-AF0D9F8EEC16}"/>
              </a:ext>
            </a:extLst>
          </p:cNvPr>
          <p:cNvSpPr txBox="1"/>
          <p:nvPr/>
        </p:nvSpPr>
        <p:spPr>
          <a:xfrm>
            <a:off x="670248" y="3872204"/>
            <a:ext cx="5498842" cy="1200329"/>
          </a:xfrm>
          <a:prstGeom prst="rect">
            <a:avLst/>
          </a:prstGeom>
          <a:noFill/>
        </p:spPr>
        <p:txBody>
          <a:bodyPr wrap="square">
            <a:spAutoFit/>
          </a:bodyPr>
          <a:lstStyle/>
          <a:p>
            <a:r>
              <a:rPr lang="en-US" b="1" dirty="0"/>
              <a:t>Why And When To Use Interfaces?</a:t>
            </a:r>
          </a:p>
          <a:p>
            <a:endParaRPr lang="en-US" dirty="0"/>
          </a:p>
          <a:p>
            <a:r>
              <a:rPr lang="en-US" dirty="0"/>
              <a:t>To achieve security</a:t>
            </a:r>
          </a:p>
          <a:p>
            <a:r>
              <a:rPr lang="en-US" dirty="0"/>
              <a:t>And to implement multiple inheritance</a:t>
            </a:r>
          </a:p>
        </p:txBody>
      </p:sp>
      <p:sp>
        <p:nvSpPr>
          <p:cNvPr id="7" name="TextBox 6">
            <a:extLst>
              <a:ext uri="{FF2B5EF4-FFF2-40B4-BE49-F238E27FC236}">
                <a16:creationId xmlns:a16="http://schemas.microsoft.com/office/drawing/2014/main" id="{C6757036-B3D7-D9BC-0446-3AC23FAC8826}"/>
              </a:ext>
            </a:extLst>
          </p:cNvPr>
          <p:cNvSpPr txBox="1"/>
          <p:nvPr/>
        </p:nvSpPr>
        <p:spPr>
          <a:xfrm>
            <a:off x="670248" y="5107880"/>
            <a:ext cx="5257801" cy="1384995"/>
          </a:xfrm>
          <a:prstGeom prst="rect">
            <a:avLst/>
          </a:prstGeom>
          <a:noFill/>
        </p:spPr>
        <p:txBody>
          <a:bodyPr wrap="square">
            <a:spAutoFit/>
          </a:bodyPr>
          <a:lstStyle/>
          <a:p>
            <a:r>
              <a:rPr lang="en-US" sz="1400" b="1" dirty="0"/>
              <a:t>KB</a:t>
            </a:r>
          </a:p>
          <a:p>
            <a:pPr marL="285750" indent="-285750">
              <a:buFont typeface="Arial" panose="020B0604020202020204" pitchFamily="34" charset="0"/>
              <a:buChar char="•"/>
            </a:pPr>
            <a:r>
              <a:rPr lang="en-US" sz="1400" dirty="0"/>
              <a:t>Interfaces can contain properties and methods, but not fields/variables</a:t>
            </a:r>
          </a:p>
          <a:p>
            <a:pPr marL="285750" indent="-285750">
              <a:buFont typeface="Arial" panose="020B0604020202020204" pitchFamily="34" charset="0"/>
              <a:buChar char="•"/>
            </a:pPr>
            <a:r>
              <a:rPr lang="en-US" sz="1400" dirty="0"/>
              <a:t>Interface members are by default abstract and public</a:t>
            </a:r>
          </a:p>
          <a:p>
            <a:pPr marL="285750" indent="-285750">
              <a:buFont typeface="Arial" panose="020B0604020202020204" pitchFamily="34" charset="0"/>
              <a:buChar char="•"/>
            </a:pPr>
            <a:r>
              <a:rPr lang="en-US" sz="1400" dirty="0"/>
              <a:t>An interface cannot contain a constructor (as it cannot be used to create objects)</a:t>
            </a:r>
            <a:endParaRPr lang="en-IN" sz="1400" dirty="0"/>
          </a:p>
        </p:txBody>
      </p:sp>
      <p:pic>
        <p:nvPicPr>
          <p:cNvPr id="9" name="Picture 8">
            <a:extLst>
              <a:ext uri="{FF2B5EF4-FFF2-40B4-BE49-F238E27FC236}">
                <a16:creationId xmlns:a16="http://schemas.microsoft.com/office/drawing/2014/main" id="{0BA36395-C492-A815-A594-9D61648B558A}"/>
              </a:ext>
            </a:extLst>
          </p:cNvPr>
          <p:cNvPicPr>
            <a:picLocks noChangeAspect="1"/>
          </p:cNvPicPr>
          <p:nvPr/>
        </p:nvPicPr>
        <p:blipFill>
          <a:blip r:embed="rId2"/>
          <a:stretch>
            <a:fillRect/>
          </a:stretch>
        </p:blipFill>
        <p:spPr>
          <a:xfrm>
            <a:off x="6096000" y="0"/>
            <a:ext cx="6096000" cy="6858000"/>
          </a:xfrm>
          <a:prstGeom prst="rect">
            <a:avLst/>
          </a:prstGeom>
        </p:spPr>
      </p:pic>
    </p:spTree>
    <p:extLst>
      <p:ext uri="{BB962C8B-B14F-4D97-AF65-F5344CB8AC3E}">
        <p14:creationId xmlns:p14="http://schemas.microsoft.com/office/powerpoint/2010/main" val="27937836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8F5EC3-9B41-754E-BEB5-5CDBC614713A}"/>
              </a:ext>
            </a:extLst>
          </p:cNvPr>
          <p:cNvSpPr>
            <a:spLocks noGrp="1"/>
          </p:cNvSpPr>
          <p:nvPr>
            <p:ph type="title"/>
          </p:nvPr>
        </p:nvSpPr>
        <p:spPr>
          <a:xfrm>
            <a:off x="838200" y="609600"/>
            <a:ext cx="3739341" cy="1330839"/>
          </a:xfrm>
        </p:spPr>
        <p:txBody>
          <a:bodyPr>
            <a:normAutofit/>
          </a:bodyPr>
          <a:lstStyle/>
          <a:p>
            <a:r>
              <a:rPr lang="en-IN"/>
              <a:t>Object-Up Casting</a:t>
            </a:r>
            <a:endParaRPr lang="en-IN" dirty="0"/>
          </a:p>
        </p:txBody>
      </p:sp>
      <p:sp>
        <p:nvSpPr>
          <p:cNvPr id="3" name="Content Placeholder 2">
            <a:extLst>
              <a:ext uri="{FF2B5EF4-FFF2-40B4-BE49-F238E27FC236}">
                <a16:creationId xmlns:a16="http://schemas.microsoft.com/office/drawing/2014/main" id="{956CE293-B1F6-3883-82C7-A5E2BA4BDA61}"/>
              </a:ext>
            </a:extLst>
          </p:cNvPr>
          <p:cNvSpPr>
            <a:spLocks noGrp="1"/>
          </p:cNvSpPr>
          <p:nvPr>
            <p:ph idx="1"/>
          </p:nvPr>
        </p:nvSpPr>
        <p:spPr>
          <a:xfrm>
            <a:off x="862366" y="2194102"/>
            <a:ext cx="3427001" cy="3908586"/>
          </a:xfrm>
        </p:spPr>
        <p:txBody>
          <a:bodyPr>
            <a:normAutofit/>
          </a:bodyPr>
          <a:lstStyle/>
          <a:p>
            <a:r>
              <a:rPr lang="en-IN" sz="1700" dirty="0"/>
              <a:t>We can store the address of Child class into Parent type reference variable.</a:t>
            </a:r>
          </a:p>
          <a:p>
            <a:r>
              <a:rPr lang="en-US" sz="1700" dirty="0"/>
              <a:t>Using parent address reference variable, we can access the functionality of Child class.</a:t>
            </a:r>
          </a:p>
          <a:p>
            <a:endParaRPr lang="en-US" sz="1700" dirty="0"/>
          </a:p>
          <a:p>
            <a:pPr marL="0" indent="0">
              <a:buNone/>
            </a:pPr>
            <a:r>
              <a:rPr lang="en-US" sz="1700" dirty="0"/>
              <a:t>Public </a:t>
            </a:r>
            <a:r>
              <a:rPr lang="en-US" sz="1700" dirty="0" err="1"/>
              <a:t>addr</a:t>
            </a:r>
            <a:r>
              <a:rPr lang="en-US" sz="1700" dirty="0"/>
              <a:t> = new Child();</a:t>
            </a:r>
          </a:p>
          <a:p>
            <a:pPr marL="0" indent="0">
              <a:buNone/>
            </a:pPr>
            <a:r>
              <a:rPr lang="en-US" sz="1700" dirty="0"/>
              <a:t>or</a:t>
            </a:r>
          </a:p>
          <a:p>
            <a:pPr marL="0" indent="0">
              <a:buNone/>
            </a:pPr>
            <a:r>
              <a:rPr lang="en-US" sz="1700" dirty="0"/>
              <a:t>Child obj = new Child();</a:t>
            </a:r>
          </a:p>
          <a:p>
            <a:pPr marL="0" indent="0">
              <a:buNone/>
            </a:pPr>
            <a:r>
              <a:rPr lang="en-US" sz="1700" dirty="0" err="1"/>
              <a:t>Parrent</a:t>
            </a:r>
            <a:r>
              <a:rPr lang="en-US" sz="1700" dirty="0"/>
              <a:t> </a:t>
            </a:r>
            <a:r>
              <a:rPr lang="en-US" sz="1700" dirty="0" err="1"/>
              <a:t>addr</a:t>
            </a:r>
            <a:r>
              <a:rPr lang="en-US" sz="1700" dirty="0"/>
              <a:t> = obj;</a:t>
            </a:r>
            <a:endParaRPr lang="en-IN" sz="1700" dirty="0"/>
          </a:p>
        </p:txBody>
      </p:sp>
      <p:pic>
        <p:nvPicPr>
          <p:cNvPr id="5" name="Picture 4" descr="A screen shot of a computer program&#10;&#10;Description automatically generated">
            <a:extLst>
              <a:ext uri="{FF2B5EF4-FFF2-40B4-BE49-F238E27FC236}">
                <a16:creationId xmlns:a16="http://schemas.microsoft.com/office/drawing/2014/main" id="{2D70C4DE-DF42-CB00-E08C-05A26A449925}"/>
              </a:ext>
            </a:extLst>
          </p:cNvPr>
          <p:cNvPicPr>
            <a:picLocks noChangeAspect="1"/>
          </p:cNvPicPr>
          <p:nvPr/>
        </p:nvPicPr>
        <p:blipFill>
          <a:blip r:embed="rId2"/>
          <a:stretch>
            <a:fillRect/>
          </a:stretch>
        </p:blipFill>
        <p:spPr>
          <a:xfrm>
            <a:off x="5550884" y="661916"/>
            <a:ext cx="5944287" cy="5557909"/>
          </a:xfrm>
          <a:prstGeom prst="rect">
            <a:avLst/>
          </a:prstGeom>
        </p:spPr>
      </p:pic>
    </p:spTree>
    <p:extLst>
      <p:ext uri="{BB962C8B-B14F-4D97-AF65-F5344CB8AC3E}">
        <p14:creationId xmlns:p14="http://schemas.microsoft.com/office/powerpoint/2010/main" val="35758148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8F5EC3-9B41-754E-BEB5-5CDBC614713A}"/>
              </a:ext>
            </a:extLst>
          </p:cNvPr>
          <p:cNvSpPr>
            <a:spLocks noGrp="1"/>
          </p:cNvSpPr>
          <p:nvPr>
            <p:ph type="title"/>
          </p:nvPr>
        </p:nvSpPr>
        <p:spPr>
          <a:xfrm>
            <a:off x="838200" y="609600"/>
            <a:ext cx="3739341" cy="1330839"/>
          </a:xfrm>
        </p:spPr>
        <p:txBody>
          <a:bodyPr>
            <a:normAutofit/>
          </a:bodyPr>
          <a:lstStyle/>
          <a:p>
            <a:r>
              <a:rPr lang="en-IN" dirty="0"/>
              <a:t>Object-Down Casting</a:t>
            </a:r>
          </a:p>
        </p:txBody>
      </p:sp>
      <p:sp>
        <p:nvSpPr>
          <p:cNvPr id="3" name="Content Placeholder 2">
            <a:extLst>
              <a:ext uri="{FF2B5EF4-FFF2-40B4-BE49-F238E27FC236}">
                <a16:creationId xmlns:a16="http://schemas.microsoft.com/office/drawing/2014/main" id="{956CE293-B1F6-3883-82C7-A5E2BA4BDA61}"/>
              </a:ext>
            </a:extLst>
          </p:cNvPr>
          <p:cNvSpPr>
            <a:spLocks noGrp="1"/>
          </p:cNvSpPr>
          <p:nvPr>
            <p:ph idx="1"/>
          </p:nvPr>
        </p:nvSpPr>
        <p:spPr>
          <a:xfrm>
            <a:off x="862366" y="2194102"/>
            <a:ext cx="3427001" cy="3908586"/>
          </a:xfrm>
        </p:spPr>
        <p:txBody>
          <a:bodyPr>
            <a:normAutofit/>
          </a:bodyPr>
          <a:lstStyle/>
          <a:p>
            <a:r>
              <a:rPr lang="en-IN" sz="1700" dirty="0"/>
              <a:t>We can store the address of Parent class into Child type reference variable.</a:t>
            </a:r>
          </a:p>
          <a:p>
            <a:r>
              <a:rPr lang="en-US" sz="1700" dirty="0"/>
              <a:t>Using child address reference variable, we can access the functionality of Parent class.</a:t>
            </a:r>
          </a:p>
          <a:p>
            <a:endParaRPr lang="en-US" sz="1700" dirty="0"/>
          </a:p>
          <a:p>
            <a:pPr marL="0" indent="0">
              <a:buNone/>
            </a:pPr>
            <a:r>
              <a:rPr lang="en-US" sz="1700" dirty="0"/>
              <a:t>Child </a:t>
            </a:r>
            <a:r>
              <a:rPr lang="en-US" sz="1700" dirty="0" err="1"/>
              <a:t>addr</a:t>
            </a:r>
            <a:r>
              <a:rPr lang="en-US" sz="1700" dirty="0"/>
              <a:t> = new Parent();</a:t>
            </a:r>
          </a:p>
          <a:p>
            <a:pPr marL="0" indent="0">
              <a:buNone/>
            </a:pPr>
            <a:r>
              <a:rPr lang="en-US" sz="1700" dirty="0"/>
              <a:t>or</a:t>
            </a:r>
          </a:p>
          <a:p>
            <a:pPr marL="0" indent="0">
              <a:buNone/>
            </a:pPr>
            <a:r>
              <a:rPr lang="en-US" sz="1700" dirty="0"/>
              <a:t>Parent obj = new Parent();</a:t>
            </a:r>
          </a:p>
          <a:p>
            <a:pPr marL="0" indent="0">
              <a:buNone/>
            </a:pPr>
            <a:r>
              <a:rPr lang="en-US" sz="1700" dirty="0"/>
              <a:t>Child </a:t>
            </a:r>
            <a:r>
              <a:rPr lang="en-US" sz="1700" dirty="0" err="1"/>
              <a:t>addr</a:t>
            </a:r>
            <a:r>
              <a:rPr lang="en-US" sz="1700" dirty="0"/>
              <a:t> = obj;</a:t>
            </a:r>
            <a:endParaRPr lang="en-IN" sz="1700" dirty="0"/>
          </a:p>
        </p:txBody>
      </p:sp>
    </p:spTree>
    <p:extLst>
      <p:ext uri="{BB962C8B-B14F-4D97-AF65-F5344CB8AC3E}">
        <p14:creationId xmlns:p14="http://schemas.microsoft.com/office/powerpoint/2010/main" val="3537554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FB22-4D70-0FFA-E3D1-60A045D0884D}"/>
              </a:ext>
            </a:extLst>
          </p:cNvPr>
          <p:cNvSpPr>
            <a:spLocks noGrp="1"/>
          </p:cNvSpPr>
          <p:nvPr>
            <p:ph type="title"/>
          </p:nvPr>
        </p:nvSpPr>
        <p:spPr/>
        <p:txBody>
          <a:bodyPr/>
          <a:lstStyle/>
          <a:p>
            <a:r>
              <a:rPr lang="en-IN" dirty="0"/>
              <a:t>Types of Programming Paradigm</a:t>
            </a:r>
          </a:p>
        </p:txBody>
      </p:sp>
      <p:sp>
        <p:nvSpPr>
          <p:cNvPr id="3" name="Content Placeholder 2">
            <a:extLst>
              <a:ext uri="{FF2B5EF4-FFF2-40B4-BE49-F238E27FC236}">
                <a16:creationId xmlns:a16="http://schemas.microsoft.com/office/drawing/2014/main" id="{033BA5A0-16D7-CD7B-8B9F-C6C0C7D0B90E}"/>
              </a:ext>
            </a:extLst>
          </p:cNvPr>
          <p:cNvSpPr>
            <a:spLocks noGrp="1"/>
          </p:cNvSpPr>
          <p:nvPr>
            <p:ph idx="1"/>
          </p:nvPr>
        </p:nvSpPr>
        <p:spPr/>
        <p:txBody>
          <a:bodyPr/>
          <a:lstStyle/>
          <a:p>
            <a:r>
              <a:rPr lang="en-IN" dirty="0"/>
              <a:t>Imperative</a:t>
            </a:r>
          </a:p>
          <a:p>
            <a:r>
              <a:rPr lang="en-IN" dirty="0"/>
              <a:t>Declarative</a:t>
            </a:r>
          </a:p>
          <a:p>
            <a:endParaRPr lang="en-IN" dirty="0"/>
          </a:p>
        </p:txBody>
      </p:sp>
    </p:spTree>
    <p:extLst>
      <p:ext uri="{BB962C8B-B14F-4D97-AF65-F5344CB8AC3E}">
        <p14:creationId xmlns:p14="http://schemas.microsoft.com/office/powerpoint/2010/main" val="14050785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1CE4-1D13-9D26-0304-89B15C0CC7AD}"/>
              </a:ext>
            </a:extLst>
          </p:cNvPr>
          <p:cNvSpPr>
            <a:spLocks noGrp="1"/>
          </p:cNvSpPr>
          <p:nvPr>
            <p:ph type="title"/>
          </p:nvPr>
        </p:nvSpPr>
        <p:spPr/>
        <p:txBody>
          <a:bodyPr/>
          <a:lstStyle/>
          <a:p>
            <a:r>
              <a:rPr lang="en-IN" dirty="0"/>
              <a:t>Sealed Keyword</a:t>
            </a:r>
          </a:p>
        </p:txBody>
      </p:sp>
      <p:sp>
        <p:nvSpPr>
          <p:cNvPr id="3" name="Content Placeholder 2">
            <a:extLst>
              <a:ext uri="{FF2B5EF4-FFF2-40B4-BE49-F238E27FC236}">
                <a16:creationId xmlns:a16="http://schemas.microsoft.com/office/drawing/2014/main" id="{642D2B21-233A-139A-41EB-31CCF6A357B7}"/>
              </a:ext>
            </a:extLst>
          </p:cNvPr>
          <p:cNvSpPr>
            <a:spLocks noGrp="1"/>
          </p:cNvSpPr>
          <p:nvPr>
            <p:ph idx="1"/>
          </p:nvPr>
        </p:nvSpPr>
        <p:spPr>
          <a:xfrm>
            <a:off x="838200" y="1825625"/>
            <a:ext cx="10515600" cy="2441575"/>
          </a:xfrm>
        </p:spPr>
        <p:txBody>
          <a:bodyPr/>
          <a:lstStyle/>
          <a:p>
            <a:r>
              <a:rPr lang="en-IN" dirty="0"/>
              <a:t>It is a keyword/modifier</a:t>
            </a:r>
          </a:p>
          <a:p>
            <a:r>
              <a:rPr lang="en-IN" dirty="0"/>
              <a:t>A member become constant if we define it is sealed hence cannot be modified.</a:t>
            </a:r>
          </a:p>
          <a:p>
            <a:r>
              <a:rPr lang="en-IN" dirty="0"/>
              <a:t>We can apply sealed modifier to Class or Method or Variable.</a:t>
            </a:r>
          </a:p>
          <a:p>
            <a:endParaRPr lang="en-IN" dirty="0"/>
          </a:p>
        </p:txBody>
      </p:sp>
      <p:pic>
        <p:nvPicPr>
          <p:cNvPr id="5" name="Picture 4">
            <a:extLst>
              <a:ext uri="{FF2B5EF4-FFF2-40B4-BE49-F238E27FC236}">
                <a16:creationId xmlns:a16="http://schemas.microsoft.com/office/drawing/2014/main" id="{DFCB66FA-2762-67B9-8A02-1270AB21E777}"/>
              </a:ext>
            </a:extLst>
          </p:cNvPr>
          <p:cNvPicPr>
            <a:picLocks noChangeAspect="1"/>
          </p:cNvPicPr>
          <p:nvPr/>
        </p:nvPicPr>
        <p:blipFill>
          <a:blip r:embed="rId2"/>
          <a:stretch>
            <a:fillRect/>
          </a:stretch>
        </p:blipFill>
        <p:spPr>
          <a:xfrm>
            <a:off x="982185" y="3936688"/>
            <a:ext cx="4655714" cy="2014932"/>
          </a:xfrm>
          <a:prstGeom prst="rect">
            <a:avLst/>
          </a:prstGeom>
        </p:spPr>
      </p:pic>
      <p:pic>
        <p:nvPicPr>
          <p:cNvPr id="7" name="Picture 6">
            <a:extLst>
              <a:ext uri="{FF2B5EF4-FFF2-40B4-BE49-F238E27FC236}">
                <a16:creationId xmlns:a16="http://schemas.microsoft.com/office/drawing/2014/main" id="{AF573CD0-1925-DEEA-9EED-A6D5886984DF}"/>
              </a:ext>
            </a:extLst>
          </p:cNvPr>
          <p:cNvPicPr>
            <a:picLocks noChangeAspect="1"/>
          </p:cNvPicPr>
          <p:nvPr/>
        </p:nvPicPr>
        <p:blipFill>
          <a:blip r:embed="rId3"/>
          <a:stretch>
            <a:fillRect/>
          </a:stretch>
        </p:blipFill>
        <p:spPr>
          <a:xfrm>
            <a:off x="6239778" y="3858399"/>
            <a:ext cx="4085322" cy="2802036"/>
          </a:xfrm>
          <a:prstGeom prst="rect">
            <a:avLst/>
          </a:prstGeom>
        </p:spPr>
      </p:pic>
    </p:spTree>
    <p:extLst>
      <p:ext uri="{BB962C8B-B14F-4D97-AF65-F5344CB8AC3E}">
        <p14:creationId xmlns:p14="http://schemas.microsoft.com/office/powerpoint/2010/main" val="3847495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4968</TotalTime>
  <Words>4992</Words>
  <Application>Microsoft Office PowerPoint</Application>
  <PresentationFormat>Widescreen</PresentationFormat>
  <Paragraphs>603</Paragraphs>
  <Slides>90</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90</vt:i4>
      </vt:variant>
    </vt:vector>
  </HeadingPairs>
  <TitlesOfParts>
    <vt:vector size="103" baseType="lpstr">
      <vt:lpstr>-apple-system</vt:lpstr>
      <vt:lpstr>Arial</vt:lpstr>
      <vt:lpstr>Calibri</vt:lpstr>
      <vt:lpstr>Calibri Light</vt:lpstr>
      <vt:lpstr>Cambria</vt:lpstr>
      <vt:lpstr>Ebrima</vt:lpstr>
      <vt:lpstr>euclid_circular_a</vt:lpstr>
      <vt:lpstr>Google Sans</vt:lpstr>
      <vt:lpstr>inter-regular</vt:lpstr>
      <vt:lpstr>SegoeUI</vt:lpstr>
      <vt:lpstr>Söhne</vt:lpstr>
      <vt:lpstr>Wingdings</vt:lpstr>
      <vt:lpstr>Office Theme</vt:lpstr>
      <vt:lpstr>.NET LEARNINGS</vt:lpstr>
      <vt:lpstr>PowerPoint Presentation</vt:lpstr>
      <vt:lpstr>PowerPoint Presentation</vt:lpstr>
      <vt:lpstr>Factors leading to the development and adoption of OOPs </vt:lpstr>
      <vt:lpstr>DRAWBACKS OF OOPs</vt:lpstr>
      <vt:lpstr>What is OOPs?</vt:lpstr>
      <vt:lpstr>What is Programming Paradigm</vt:lpstr>
      <vt:lpstr>Top-down VS Bottom-up approach</vt:lpstr>
      <vt:lpstr>Types of Programming Paradigm</vt:lpstr>
      <vt:lpstr>PowerPoint Presentation</vt:lpstr>
      <vt:lpstr>What is Imperative Paradigm?</vt:lpstr>
      <vt:lpstr>Structed Programming </vt:lpstr>
      <vt:lpstr>Procedural Programming</vt:lpstr>
      <vt:lpstr>Difference between Structed and Procedural Programming</vt:lpstr>
      <vt:lpstr>Object Oriented Programming</vt:lpstr>
      <vt:lpstr>Parallel Processing Programming</vt:lpstr>
      <vt:lpstr>What is Declarative paradigm?</vt:lpstr>
      <vt:lpstr>Functional Programming</vt:lpstr>
      <vt:lpstr>Logical Programming</vt:lpstr>
      <vt:lpstr>Aspect Oriented Programming</vt:lpstr>
      <vt:lpstr>SEPERATION OF CONCERN</vt:lpstr>
      <vt:lpstr>What is class?</vt:lpstr>
      <vt:lpstr>What is Object?</vt:lpstr>
      <vt:lpstr>Four Pilers of OOPs</vt:lpstr>
      <vt:lpstr>PowerPoint Presentation</vt:lpstr>
      <vt:lpstr>Types of Relationship in OOPs</vt:lpstr>
      <vt:lpstr>IS-A relationship. </vt:lpstr>
      <vt:lpstr>HAS-A relationship (composition/Aggregation) </vt:lpstr>
      <vt:lpstr>Learning .NET</vt:lpstr>
      <vt:lpstr>.NET Ecosystem</vt:lpstr>
      <vt:lpstr>Learning C#</vt:lpstr>
      <vt:lpstr>C# Output</vt:lpstr>
      <vt:lpstr>C# Input</vt:lpstr>
      <vt:lpstr>C# Comments</vt:lpstr>
      <vt:lpstr>C# Variables</vt:lpstr>
      <vt:lpstr>C# Variables Example</vt:lpstr>
      <vt:lpstr>C# Datatypes types</vt:lpstr>
      <vt:lpstr>C# Value Data Type</vt:lpstr>
      <vt:lpstr>C# Pointer Data Type</vt:lpstr>
      <vt:lpstr>C# Reference Data Types</vt:lpstr>
      <vt:lpstr>C# Datatypes</vt:lpstr>
      <vt:lpstr>Data types</vt:lpstr>
      <vt:lpstr>C# Datatype : sbyte</vt:lpstr>
      <vt:lpstr>C# Datatype byte</vt:lpstr>
      <vt:lpstr>C# Datatype char</vt:lpstr>
      <vt:lpstr>C# datatype short </vt:lpstr>
      <vt:lpstr>C# Datatype ushort</vt:lpstr>
      <vt:lpstr>Diff between int, long, double, float</vt:lpstr>
      <vt:lpstr>Object/var/dynamic</vt:lpstr>
      <vt:lpstr>C# Structure</vt:lpstr>
      <vt:lpstr>Differences between C# classes and C# Structures </vt:lpstr>
      <vt:lpstr>C# Enums</vt:lpstr>
      <vt:lpstr>C# Access Modifiers</vt:lpstr>
      <vt:lpstr>PowerPoint Presentation</vt:lpstr>
      <vt:lpstr>C# Public access specifiers</vt:lpstr>
      <vt:lpstr>C# protected access specifiers</vt:lpstr>
      <vt:lpstr>C# accessing protected access member in the child class </vt:lpstr>
      <vt:lpstr>C# Internal access specifiers</vt:lpstr>
      <vt:lpstr>C# Arrays</vt:lpstr>
      <vt:lpstr>C# Array Types</vt:lpstr>
      <vt:lpstr>Single Dimensional Array</vt:lpstr>
      <vt:lpstr>C# Foreach loop</vt:lpstr>
      <vt:lpstr>C# Jagged Array</vt:lpstr>
      <vt:lpstr>C# Objects and Classes</vt:lpstr>
      <vt:lpstr>C# Constructor</vt:lpstr>
      <vt:lpstr>C# Destructor</vt:lpstr>
      <vt:lpstr>Constructor VS Destructor</vt:lpstr>
      <vt:lpstr>Parameterized VS Non-Parameterized Constructor</vt:lpstr>
      <vt:lpstr>C# static keyword</vt:lpstr>
      <vt:lpstr>C# this keyword</vt:lpstr>
      <vt:lpstr>C# this()</vt:lpstr>
      <vt:lpstr>This and this() difference</vt:lpstr>
      <vt:lpstr>C# boxing and unboxing</vt:lpstr>
      <vt:lpstr>C# Encapsulation</vt:lpstr>
      <vt:lpstr>Purpose of encapsulation</vt:lpstr>
      <vt:lpstr>C# Get and Set</vt:lpstr>
      <vt:lpstr>C# Inheritance</vt:lpstr>
      <vt:lpstr>Single Level Inheritance</vt:lpstr>
      <vt:lpstr>Multi-level Inheritance</vt:lpstr>
      <vt:lpstr>Why C# not supports Multiple inheritance?</vt:lpstr>
      <vt:lpstr>Multiple inheritance implementation</vt:lpstr>
      <vt:lpstr>Polymorphism</vt:lpstr>
      <vt:lpstr>Compile Time Polymorphism</vt:lpstr>
      <vt:lpstr>Run time Polymorphism</vt:lpstr>
      <vt:lpstr>C# Abstraction</vt:lpstr>
      <vt:lpstr>Abstraction Implementation</vt:lpstr>
      <vt:lpstr>C# Interface</vt:lpstr>
      <vt:lpstr>Object-Up Casting</vt:lpstr>
      <vt:lpstr>Object-Down Casting</vt:lpstr>
      <vt:lpstr>Sealed Keyword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Lotus Biswas</dc:creator>
  <cp:lastModifiedBy>Lotus Biswas</cp:lastModifiedBy>
  <cp:revision>2</cp:revision>
  <dcterms:created xsi:type="dcterms:W3CDTF">2024-01-12T05:02:55Z</dcterms:created>
  <dcterms:modified xsi:type="dcterms:W3CDTF">2024-01-29T18:44:27Z</dcterms:modified>
</cp:coreProperties>
</file>