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81" r:id="rId6"/>
    <p:sldId id="258" r:id="rId7"/>
    <p:sldId id="259" r:id="rId8"/>
    <p:sldId id="262" r:id="rId9"/>
    <p:sldId id="263" r:id="rId10"/>
    <p:sldId id="278" r:id="rId11"/>
    <p:sldId id="264" r:id="rId12"/>
    <p:sldId id="265" r:id="rId13"/>
    <p:sldId id="260" r:id="rId14"/>
    <p:sldId id="277" r:id="rId15"/>
    <p:sldId id="266" r:id="rId16"/>
    <p:sldId id="267" r:id="rId17"/>
    <p:sldId id="268" r:id="rId18"/>
    <p:sldId id="270" r:id="rId19"/>
    <p:sldId id="279" r:id="rId20"/>
    <p:sldId id="271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45ce3e7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45ce3e7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d446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d446c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d3962ad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d3962ad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8d3962a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8d3962ad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d3962a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d3962a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d3962ad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d3962ad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8d3962ad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8d3962ad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d3962ad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d3962ad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d446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d446c8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3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d3962a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d3962a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d3962ad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d3962ad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d3962ad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d3962ad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d3962a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d3962a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d3962ad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d3962ad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d3962a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d3962a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lgoritmo-radix-sort.blogspot.com/p/ho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rodriguez992.wixsite.com/radixsort" TargetMode="External"/><Relationship Id="rId5" Type="http://schemas.openxmlformats.org/officeDocument/2006/relationships/hyperlink" Target="http://radixsort.byethost7.com/?i=1" TargetMode="External"/><Relationship Id="rId4" Type="http://schemas.openxmlformats.org/officeDocument/2006/relationships/hyperlink" Target="http://numerentur.org/ordenacion-de-vectores-radix/?fdx_switcher=deskt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565425"/>
            <a:ext cx="6224100" cy="12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 dirty="0"/>
              <a:t>Algoritmos y Estructuras de Datos</a:t>
            </a:r>
            <a:br>
              <a:rPr lang="es" sz="2400" u="sng" dirty="0"/>
            </a:br>
            <a:br>
              <a:rPr lang="es" sz="2000" dirty="0"/>
            </a:br>
            <a:r>
              <a:rPr lang="es" sz="2000" dirty="0"/>
              <a:t>Método de ordenación: </a:t>
            </a:r>
            <a:endParaRPr sz="2000" dirty="0"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  Radix Sort</a:t>
            </a:r>
            <a:endParaRPr sz="2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50"/>
            <a:ext cx="40614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Equipo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/>
            </a:br>
            <a:r>
              <a:rPr lang="es" sz="1800"/>
              <a:t>Cruz Sánchez Miriam Fernanda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Rodríguez Muñoz José Luis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150" y="227175"/>
            <a:ext cx="1717999" cy="24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80450" y="321275"/>
            <a:ext cx="67068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UNIVERSIDAD AUTÓNOMA DE BAJA CALIFORNIA</a:t>
            </a:r>
            <a:br>
              <a:rPr lang="es" sz="2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s" sz="2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FACULTAD DE CIENCIAS QUÍMICAS E INGENIERÍA</a:t>
            </a:r>
            <a:endParaRPr sz="2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000500" y="4058025"/>
            <a:ext cx="4618950" cy="96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Materia impartida por: Alma Leticia Palacios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Tijuana Baja California a, Jue</a:t>
            </a:r>
            <a:r>
              <a:rPr lang="en-US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ves</a:t>
            </a:r>
            <a:r>
              <a:rPr lang="en-US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21 de </a:t>
            </a:r>
            <a:r>
              <a:rPr lang="en-US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noviembre</a:t>
            </a:r>
            <a:r>
              <a:rPr lang="en-US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2019</a:t>
            </a:r>
            <a:endParaRPr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1BDBB82-92E7-45AF-9D96-587F7383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624"/>
              </p:ext>
            </p:extLst>
          </p:nvPr>
        </p:nvGraphicFramePr>
        <p:xfrm>
          <a:off x="0" y="0"/>
          <a:ext cx="9144000" cy="503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35665530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239255396"/>
                    </a:ext>
                  </a:extLst>
                </a:gridCol>
              </a:tblGrid>
              <a:tr h="1333953">
                <a:tc>
                  <a:txBody>
                    <a:bodyPr/>
                    <a:lstStyle/>
                    <a:p>
                      <a:pPr algn="ctr"/>
                      <a:br>
                        <a:rPr lang="es-ES" sz="2400" dirty="0">
                          <a:latin typeface="Proxima Nova" panose="020B0604020202020204" charset="0"/>
                        </a:rPr>
                      </a:br>
                      <a:r>
                        <a:rPr lang="es-ES" sz="2400" dirty="0">
                          <a:latin typeface="Proxima Nova" panose="020B0604020202020204" charset="0"/>
                        </a:rPr>
                        <a:t>VENTAJAS</a:t>
                      </a:r>
                      <a:endParaRPr lang="en-US" sz="2400" dirty="0">
                        <a:latin typeface="Proxima Nova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s-ES" dirty="0">
                          <a:latin typeface="Proxima Nova" panose="020B0604020202020204" charset="0"/>
                        </a:rPr>
                      </a:br>
                      <a:br>
                        <a:rPr lang="es-ES" dirty="0">
                          <a:latin typeface="Proxima Nova" panose="020B0604020202020204" charset="0"/>
                        </a:rPr>
                      </a:br>
                      <a:r>
                        <a:rPr lang="es-ES" sz="2400" dirty="0">
                          <a:latin typeface="Proxima Nova" panose="020B0604020202020204" charset="0"/>
                        </a:rPr>
                        <a:t>DESVENTAJAS</a:t>
                      </a:r>
                      <a:endParaRPr lang="en-US" dirty="0">
                        <a:latin typeface="Proxima Nova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383440"/>
                  </a:ext>
                </a:extLst>
              </a:tr>
              <a:tr h="370588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Funciona</a:t>
                      </a:r>
                      <a:r>
                        <a:rPr lang="en-US" sz="1800" dirty="0"/>
                        <a:t> en un </a:t>
                      </a:r>
                      <a:r>
                        <a:rPr lang="en-US" sz="1800" dirty="0" err="1"/>
                        <a:t>tiempo</a:t>
                      </a:r>
                      <a:r>
                        <a:rPr lang="en-US" sz="1800" dirty="0"/>
                        <a:t> lineal, en </a:t>
                      </a:r>
                      <a:r>
                        <a:rPr lang="en-US" sz="1800" dirty="0" err="1"/>
                        <a:t>comparación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otros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métodos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ordenación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El </a:t>
                      </a:r>
                      <a:r>
                        <a:rPr lang="en-US" sz="1800" dirty="0" err="1"/>
                        <a:t>tiempo</a:t>
                      </a:r>
                      <a:r>
                        <a:rPr lang="en-US" sz="1800" dirty="0"/>
                        <a:t> de </a:t>
                      </a:r>
                      <a:r>
                        <a:rPr lang="en-US" sz="1800" dirty="0" err="1"/>
                        <a:t>ordenar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elemento</a:t>
                      </a:r>
                      <a:r>
                        <a:rPr lang="en-US" sz="1800" dirty="0"/>
                        <a:t> es </a:t>
                      </a:r>
                      <a:r>
                        <a:rPr lang="en-US" sz="1800" dirty="0" err="1"/>
                        <a:t>constante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ya</a:t>
                      </a:r>
                      <a:r>
                        <a:rPr lang="en-US" sz="1800" dirty="0"/>
                        <a:t> que no se </a:t>
                      </a:r>
                      <a:r>
                        <a:rPr lang="en-US" sz="1800" dirty="0" err="1"/>
                        <a:t>hacen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compraciones</a:t>
                      </a:r>
                      <a:r>
                        <a:rPr lang="en-US" sz="1800" dirty="0"/>
                        <a:t> entre </a:t>
                      </a:r>
                      <a:r>
                        <a:rPr lang="en-US" sz="1800" dirty="0" err="1"/>
                        <a:t>elementos</a:t>
                      </a:r>
                      <a:r>
                        <a:rPr lang="en-US" sz="18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Es </a:t>
                      </a:r>
                      <a:r>
                        <a:rPr lang="en-US" sz="1800" dirty="0" err="1"/>
                        <a:t>particularmente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eficiente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cuando</a:t>
                      </a:r>
                      <a:r>
                        <a:rPr lang="en-US" sz="1800" dirty="0"/>
                        <a:t> se </a:t>
                      </a:r>
                      <a:r>
                        <a:rPr lang="en-US" sz="1800" dirty="0" err="1"/>
                        <a:t>trata</a:t>
                      </a:r>
                      <a:r>
                        <a:rPr lang="en-US" sz="1800" dirty="0"/>
                        <a:t> con </a:t>
                      </a:r>
                      <a:r>
                        <a:rPr lang="en-US" sz="1800" dirty="0" err="1"/>
                        <a:t>grandes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grupos</a:t>
                      </a:r>
                      <a:r>
                        <a:rPr lang="en-US" sz="1800" dirty="0"/>
                        <a:t> de números </a:t>
                      </a:r>
                      <a:r>
                        <a:rPr lang="en-US" sz="1800" dirty="0" err="1"/>
                        <a:t>cortos</a:t>
                      </a:r>
                      <a:r>
                        <a:rPr lang="en-US" sz="1800" dirty="0"/>
                        <a:t>.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/>
                        <a:t>Se requiere conocer la cantidad de dígitos del valor máximo (para saber cuando el método ya ordenó todos los elementos.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800" dirty="0"/>
                        <a:t>No funciona tan bien cuando los números son muy largos, ya que el total de tiempo es proporcional a la longitud del número más grande y al número de elementos a ordenar.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27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8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13" y="5948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 dirty="0"/>
              <a:t>Tiempo de Ejecución</a:t>
            </a:r>
            <a:endParaRPr sz="10000"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2928725"/>
            <a:ext cx="38004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786A4BA0-095B-4A02-AEB0-219751B9E4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356892"/>
                  </p:ext>
                </p:extLst>
              </p:nvPr>
            </p:nvGraphicFramePr>
            <p:xfrm>
              <a:off x="0" y="850605"/>
              <a:ext cx="9144001" cy="41998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7577">
                      <a:extLst>
                        <a:ext uri="{9D8B030D-6E8A-4147-A177-3AD203B41FA5}">
                          <a16:colId xmlns:a16="http://schemas.microsoft.com/office/drawing/2014/main" val="894980160"/>
                        </a:ext>
                      </a:extLst>
                    </a:gridCol>
                    <a:gridCol w="1170945">
                      <a:extLst>
                        <a:ext uri="{9D8B030D-6E8A-4147-A177-3AD203B41FA5}">
                          <a16:colId xmlns:a16="http://schemas.microsoft.com/office/drawing/2014/main" val="1545154711"/>
                        </a:ext>
                      </a:extLst>
                    </a:gridCol>
                    <a:gridCol w="1181888">
                      <a:extLst>
                        <a:ext uri="{9D8B030D-6E8A-4147-A177-3AD203B41FA5}">
                          <a16:colId xmlns:a16="http://schemas.microsoft.com/office/drawing/2014/main" val="2697972447"/>
                        </a:ext>
                      </a:extLst>
                    </a:gridCol>
                    <a:gridCol w="1302265">
                      <a:extLst>
                        <a:ext uri="{9D8B030D-6E8A-4147-A177-3AD203B41FA5}">
                          <a16:colId xmlns:a16="http://schemas.microsoft.com/office/drawing/2014/main" val="767003909"/>
                        </a:ext>
                      </a:extLst>
                    </a:gridCol>
                    <a:gridCol w="1893210">
                      <a:extLst>
                        <a:ext uri="{9D8B030D-6E8A-4147-A177-3AD203B41FA5}">
                          <a16:colId xmlns:a16="http://schemas.microsoft.com/office/drawing/2014/main" val="3503926012"/>
                        </a:ext>
                      </a:extLst>
                    </a:gridCol>
                    <a:gridCol w="1350726">
                      <a:extLst>
                        <a:ext uri="{9D8B030D-6E8A-4147-A177-3AD203B41FA5}">
                          <a16:colId xmlns:a16="http://schemas.microsoft.com/office/drawing/2014/main" val="2427326486"/>
                        </a:ext>
                      </a:extLst>
                    </a:gridCol>
                    <a:gridCol w="1527390">
                      <a:extLst>
                        <a:ext uri="{9D8B030D-6E8A-4147-A177-3AD203B41FA5}">
                          <a16:colId xmlns:a16="http://schemas.microsoft.com/office/drawing/2014/main" val="1111072074"/>
                        </a:ext>
                      </a:extLst>
                    </a:gridCol>
                  </a:tblGrid>
                  <a:tr h="207609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Estabilidad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Memoria Adicional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Comparación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585247"/>
                      </a:ext>
                    </a:extLst>
                  </a:tr>
                  <a:tr h="21237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Radix Sort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4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Ω </a:t>
                          </a: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  <a:p>
                          <a:pPr algn="ctr"/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endParaRPr lang="en-US" sz="14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  <a:p>
                          <a:pPr algn="ctr"/>
                          <a:br>
                            <a:rPr lang="en-US" sz="1400" dirty="0"/>
                          </a:b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Estable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No compara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957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786A4BA0-095B-4A02-AEB0-219751B9E4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356892"/>
                  </p:ext>
                </p:extLst>
              </p:nvPr>
            </p:nvGraphicFramePr>
            <p:xfrm>
              <a:off x="0" y="850605"/>
              <a:ext cx="9144001" cy="41998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17577">
                      <a:extLst>
                        <a:ext uri="{9D8B030D-6E8A-4147-A177-3AD203B41FA5}">
                          <a16:colId xmlns:a16="http://schemas.microsoft.com/office/drawing/2014/main" val="894980160"/>
                        </a:ext>
                      </a:extLst>
                    </a:gridCol>
                    <a:gridCol w="1170945">
                      <a:extLst>
                        <a:ext uri="{9D8B030D-6E8A-4147-A177-3AD203B41FA5}">
                          <a16:colId xmlns:a16="http://schemas.microsoft.com/office/drawing/2014/main" val="1545154711"/>
                        </a:ext>
                      </a:extLst>
                    </a:gridCol>
                    <a:gridCol w="1181888">
                      <a:extLst>
                        <a:ext uri="{9D8B030D-6E8A-4147-A177-3AD203B41FA5}">
                          <a16:colId xmlns:a16="http://schemas.microsoft.com/office/drawing/2014/main" val="2697972447"/>
                        </a:ext>
                      </a:extLst>
                    </a:gridCol>
                    <a:gridCol w="1302265">
                      <a:extLst>
                        <a:ext uri="{9D8B030D-6E8A-4147-A177-3AD203B41FA5}">
                          <a16:colId xmlns:a16="http://schemas.microsoft.com/office/drawing/2014/main" val="767003909"/>
                        </a:ext>
                      </a:extLst>
                    </a:gridCol>
                    <a:gridCol w="1893210">
                      <a:extLst>
                        <a:ext uri="{9D8B030D-6E8A-4147-A177-3AD203B41FA5}">
                          <a16:colId xmlns:a16="http://schemas.microsoft.com/office/drawing/2014/main" val="3503926012"/>
                        </a:ext>
                      </a:extLst>
                    </a:gridCol>
                    <a:gridCol w="1350726">
                      <a:extLst>
                        <a:ext uri="{9D8B030D-6E8A-4147-A177-3AD203B41FA5}">
                          <a16:colId xmlns:a16="http://schemas.microsoft.com/office/drawing/2014/main" val="2427326486"/>
                        </a:ext>
                      </a:extLst>
                    </a:gridCol>
                    <a:gridCol w="1527390">
                      <a:extLst>
                        <a:ext uri="{9D8B030D-6E8A-4147-A177-3AD203B41FA5}">
                          <a16:colId xmlns:a16="http://schemas.microsoft.com/office/drawing/2014/main" val="1111072074"/>
                        </a:ext>
                      </a:extLst>
                    </a:gridCol>
                  </a:tblGrid>
                  <a:tr h="207609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Mejor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Peor Caso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Caso Promedio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Estabilidad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Memoria Adicional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Comparación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585247"/>
                      </a:ext>
                    </a:extLst>
                  </a:tr>
                  <a:tr h="21237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Radix Sort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500" t="-97994" r="-622396" b="-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0825" t="-97994" r="-515979" b="-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449" t="-97994" r="-367757" b="-57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Estable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Si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onstantia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/>
                            <a:t>No compara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7957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A302F1DE-056E-45C7-A43B-30D48EA14B17}"/>
              </a:ext>
            </a:extLst>
          </p:cNvPr>
          <p:cNvSpPr txBox="1"/>
          <p:nvPr/>
        </p:nvSpPr>
        <p:spPr>
          <a:xfrm>
            <a:off x="2615609" y="255182"/>
            <a:ext cx="391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Proxima Nova" panose="020B0604020202020204" charset="0"/>
              </a:rPr>
              <a:t>Rendimiento - Complejidad</a:t>
            </a:r>
            <a:endParaRPr lang="en-US" sz="2400" dirty="0"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13399" y="607971"/>
            <a:ext cx="89172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Ejemplo</a:t>
            </a:r>
            <a:endParaRPr sz="10000" dirty="0"/>
          </a:p>
        </p:txBody>
      </p:sp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B0EAC1C2-4B81-4E13-B165-2A81A27F4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04" y="2525871"/>
            <a:ext cx="1810589" cy="181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B8AA9-9FC5-47CA-8C74-FCE60F6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11141"/>
            <a:ext cx="8520600" cy="4520347"/>
          </a:xfrm>
        </p:spPr>
        <p:txBody>
          <a:bodyPr/>
          <a:lstStyle/>
          <a:p>
            <a:pPr marL="114300" indent="0" algn="l">
              <a:buNone/>
            </a:pPr>
            <a:r>
              <a:rPr lang="es-ES" dirty="0"/>
              <a:t>Se tiene el siguiente arreglo de números enteros: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			345, 721, 425, 572, 836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1. Se atiende al dígito de menor peso (unidades), las fichas se distribuyen en montones del </a:t>
            </a:r>
            <a:r>
              <a:rPr lang="es-ES" dirty="0">
                <a:highlight>
                  <a:srgbClr val="FFFF00"/>
                </a:highlight>
              </a:rPr>
              <a:t>0 al 9</a:t>
            </a:r>
            <a:r>
              <a:rPr lang="es-ES" dirty="0"/>
              <a:t>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2. Se recogen los montones en orden ascendente (de abajo hacía arriba).</a:t>
            </a:r>
            <a:br>
              <a:rPr lang="es-ES" dirty="0"/>
            </a:br>
            <a:br>
              <a:rPr lang="es-ES" dirty="0"/>
            </a:br>
            <a:r>
              <a:rPr lang="es-ES" i="1" u="sng" dirty="0"/>
              <a:t>Arreglos ordenados</a:t>
            </a:r>
            <a:br>
              <a:rPr lang="es-ES" i="1" u="sng" dirty="0"/>
            </a:br>
            <a:br>
              <a:rPr lang="es-ES" dirty="0"/>
            </a:br>
            <a:r>
              <a:rPr lang="es-ES" dirty="0"/>
              <a:t>Primera pasada: 721, 572, 345, 425, 836.</a:t>
            </a:r>
            <a:br>
              <a:rPr lang="es-ES" dirty="0"/>
            </a:br>
            <a:r>
              <a:rPr lang="es-ES" dirty="0"/>
              <a:t>Segunda pasada: 721, 425, 836, 345, 572.</a:t>
            </a:r>
            <a:br>
              <a:rPr lang="es-ES" dirty="0"/>
            </a:br>
            <a:r>
              <a:rPr lang="es-ES" dirty="0"/>
              <a:t>Tercera pasada: </a:t>
            </a:r>
            <a:r>
              <a:rPr lang="es-ES" dirty="0">
                <a:highlight>
                  <a:srgbClr val="00FFFF"/>
                </a:highlight>
              </a:rPr>
              <a:t>345, 425, 572, 721, 836.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66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Aplicaciones</a:t>
            </a:r>
            <a:endParaRPr sz="100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238" y="2571750"/>
            <a:ext cx="2405520" cy="1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72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 ellas:</a:t>
            </a:r>
            <a:endParaRPr dirty="0"/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3F99BCD6-0C83-444B-B52A-31C4FFDBAD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Para ordenar números enteros o flotantes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Para ordenar letras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En manejo de archivos</a:t>
            </a:r>
            <a:br>
              <a:rPr lang="es" dirty="0"/>
            </a:br>
            <a:r>
              <a:rPr lang="en-US" dirty="0"/>
              <a:t>Por ejemplo: El MD5; algoritmo de reducción criptográfico</a:t>
            </a:r>
            <a:br>
              <a:rPr lang="en-US" dirty="0"/>
            </a:br>
            <a:r>
              <a:rPr lang="en-US" dirty="0"/>
              <a:t>de 128 bits. Utiliza </a:t>
            </a:r>
            <a:r>
              <a:rPr lang="en-US" b="1" i="1" dirty="0"/>
              <a:t>Radix Sort </a:t>
            </a:r>
            <a:r>
              <a:rPr lang="en-US" dirty="0"/>
              <a:t>en su procedimiento.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Para todo tipo de ordenamiento de números aleatorios</a:t>
            </a:r>
          </a:p>
        </p:txBody>
      </p:sp>
      <p:pic>
        <p:nvPicPr>
          <p:cNvPr id="5" name="Picture 4" descr="http://upload.wikimedia.org/wikipedia/commons/thumb/d/d8/MD5.svg/300px-MD5.svg.png">
            <a:extLst>
              <a:ext uri="{FF2B5EF4-FFF2-40B4-BE49-F238E27FC236}">
                <a16:creationId xmlns:a16="http://schemas.microsoft.com/office/drawing/2014/main" id="{9853425B-D654-470A-AB89-8F045808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00" y="548307"/>
            <a:ext cx="21336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05BE11-0CF8-4EEB-8282-3D81597F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138" y="3421713"/>
            <a:ext cx="4689723" cy="1284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Simulación</a:t>
            </a:r>
            <a:endParaRPr sz="10000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25" y="2700825"/>
            <a:ext cx="1987938" cy="19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Algoritmo</a:t>
            </a:r>
            <a:endParaRPr sz="100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026" y="1166800"/>
            <a:ext cx="3731924" cy="37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30">
            <a:extLst>
              <a:ext uri="{FF2B5EF4-FFF2-40B4-BE49-F238E27FC236}">
                <a16:creationId xmlns:a16="http://schemas.microsoft.com/office/drawing/2014/main" id="{0012552A-CE38-4E44-BCAE-CE7134BADCD4}"/>
              </a:ext>
            </a:extLst>
          </p:cNvPr>
          <p:cNvSpPr txBox="1">
            <a:spLocks/>
          </p:cNvSpPr>
          <p:nvPr/>
        </p:nvSpPr>
        <p:spPr>
          <a:xfrm>
            <a:off x="318976" y="276706"/>
            <a:ext cx="8506047" cy="459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>
              <a:buNone/>
            </a:pPr>
            <a:r>
              <a:rPr lang="es-ES" sz="2100" dirty="0"/>
              <a:t>1. Inicio.</a:t>
            </a:r>
          </a:p>
          <a:p>
            <a:pPr marL="0" indent="0" algn="l">
              <a:buNone/>
            </a:pPr>
            <a:r>
              <a:rPr lang="es-ES" sz="2100" dirty="0"/>
              <a:t>2. Ordenar y apilar números considerando el número menos significativo (unidades) del 0 al 9.</a:t>
            </a:r>
          </a:p>
          <a:p>
            <a:pPr marL="0" indent="0" algn="l">
              <a:buNone/>
            </a:pPr>
            <a:r>
              <a:rPr lang="es-ES" sz="2100" dirty="0"/>
              <a:t>3. Ordenar números apilados siguiendo el orden de abajo hacía arriba.</a:t>
            </a:r>
          </a:p>
          <a:p>
            <a:pPr marL="0" indent="0" algn="l">
              <a:buNone/>
            </a:pPr>
            <a:r>
              <a:rPr lang="es-ES" sz="2100" dirty="0"/>
              <a:t>4. A partir de la lista que obtuvimos del paso anterior, realiza el paso número 1 pero ahora considerando las decenas.</a:t>
            </a:r>
          </a:p>
          <a:p>
            <a:pPr marL="0" indent="0" algn="l">
              <a:buNone/>
            </a:pPr>
            <a:r>
              <a:rPr lang="es-ES" sz="2100" dirty="0"/>
              <a:t>5. Realiza el paso número 3 con los nuevos números apilados.</a:t>
            </a:r>
          </a:p>
          <a:p>
            <a:pPr marL="0" indent="0" algn="l">
              <a:buNone/>
            </a:pPr>
            <a:r>
              <a:rPr lang="es-ES" sz="2100" dirty="0"/>
              <a:t>6. A partir de la lista del paso anterior, realiza el paso número 1 </a:t>
            </a:r>
          </a:p>
          <a:p>
            <a:pPr marL="0" indent="0" algn="l">
              <a:buNone/>
            </a:pPr>
            <a:r>
              <a:rPr lang="es-ES" sz="2100" dirty="0"/>
              <a:t>considerando el número más significativo (centenas).</a:t>
            </a:r>
          </a:p>
          <a:p>
            <a:pPr marL="0" indent="0" algn="l">
              <a:buNone/>
            </a:pPr>
            <a:r>
              <a:rPr lang="es-ES" sz="2100" dirty="0"/>
              <a:t>7. Realiza el paso número 3 con los nuevos números apilados.</a:t>
            </a:r>
          </a:p>
          <a:p>
            <a:pPr marL="0" indent="0" algn="l">
              <a:buNone/>
            </a:pPr>
            <a:r>
              <a:rPr lang="es-ES" sz="2100" dirty="0"/>
              <a:t>8. El paso anterior muestra la lista final ordenada.</a:t>
            </a:r>
          </a:p>
          <a:p>
            <a:pPr marL="0" indent="0" algn="l">
              <a:buNone/>
            </a:pPr>
            <a:r>
              <a:rPr lang="es-ES" sz="2100" dirty="0"/>
              <a:t>9. Fin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4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17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0" dirty="0"/>
              <a:t> ¿Qué es</a:t>
            </a:r>
            <a:r>
              <a:rPr lang="es-MX" sz="10000" dirty="0"/>
              <a:t>?</a:t>
            </a:r>
            <a:endParaRPr sz="10000" dirty="0"/>
          </a:p>
        </p:txBody>
      </p:sp>
      <p:pic>
        <p:nvPicPr>
          <p:cNvPr id="1026" name="Picture 2" descr="Resultado de imagen para dibujo de concepto">
            <a:extLst>
              <a:ext uri="{FF2B5EF4-FFF2-40B4-BE49-F238E27FC236}">
                <a16:creationId xmlns:a16="http://schemas.microsoft.com/office/drawing/2014/main" id="{58167AB7-C2C4-41A2-9FA8-49CA3F71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183832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Bibliografía</a:t>
            </a:r>
            <a:endParaRPr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http://algoritmo-radix-sort.blogspot.com/p/home.html</a:t>
            </a:r>
            <a:br>
              <a:rPr lang="es" sz="1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</a:rPr>
            </a:br>
            <a:endParaRPr lang="es" sz="1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/>
            <a:r>
              <a:rPr lang="en-US" sz="1600" dirty="0">
                <a:latin typeface="+mj-lt"/>
                <a:hlinkClick r:id="rId4"/>
              </a:rPr>
              <a:t>http://numerentur.org/ordenacion-de-vectores-radix/?fdx_switcher=desktop</a:t>
            </a:r>
            <a:endParaRPr lang="en-US" sz="1600" dirty="0">
              <a:latin typeface="+mj-lt"/>
            </a:endParaRPr>
          </a:p>
          <a:p>
            <a:pPr lvl="0"/>
            <a:endParaRPr lang="en-US" sz="1600" dirty="0">
              <a:latin typeface="+mj-lt"/>
            </a:endParaRPr>
          </a:p>
          <a:p>
            <a:pPr lvl="0"/>
            <a:r>
              <a:rPr lang="en-US" sz="1600" dirty="0">
                <a:hlinkClick r:id="rId5"/>
              </a:rPr>
              <a:t>http://radixsort.byethost7.com/?i=1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>
                <a:latin typeface="+mj-lt"/>
              </a:rPr>
            </a:b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			            </a:t>
            </a:r>
            <a:r>
              <a:rPr lang="en-US" sz="2400" dirty="0" err="1"/>
              <a:t>Página</a:t>
            </a:r>
            <a:r>
              <a:rPr lang="en-US" sz="2400" dirty="0"/>
              <a:t> web</a:t>
            </a:r>
          </a:p>
          <a:p>
            <a:pPr lvl="4"/>
            <a:r>
              <a:rPr lang="en-US" sz="1600" dirty="0">
                <a:hlinkClick r:id="rId6"/>
              </a:rPr>
              <a:t>https://lrodriguez992.wixsite.com/radixsort</a:t>
            </a:r>
            <a:endParaRPr lang="en-US" sz="1600" dirty="0"/>
          </a:p>
          <a:p>
            <a:endParaRPr lang="es-E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D8285-BC50-4330-897C-B44C3528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46" y="302486"/>
            <a:ext cx="7694461" cy="3666658"/>
          </a:xfrm>
        </p:spPr>
        <p:txBody>
          <a:bodyPr/>
          <a:lstStyle/>
          <a:p>
            <a:pPr algn="l"/>
            <a:r>
              <a:rPr lang="es-MX" dirty="0"/>
              <a:t>Radix es un algoritmo de ordenaci</a:t>
            </a:r>
            <a:r>
              <a:rPr lang="es-ES" dirty="0"/>
              <a:t>ón, sin comparación, que ordena los elementos procesando sus dígitos (dígitos binarios bit a bit) de forma individual.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¿Qué hace?</a:t>
            </a:r>
            <a:br>
              <a:rPr lang="es-ES" dirty="0"/>
            </a:br>
            <a:r>
              <a:rPr lang="es-ES" dirty="0"/>
              <a:t>       Agrupa los elementos por dígitos que comparten posición: </a:t>
            </a:r>
            <a:br>
              <a:rPr lang="es-ES" dirty="0"/>
            </a:br>
            <a:endParaRPr lang="es-ES" dirty="0"/>
          </a:p>
          <a:p>
            <a:r>
              <a:rPr lang="es-ES" dirty="0"/>
              <a:t>Unidades</a:t>
            </a:r>
          </a:p>
          <a:p>
            <a:r>
              <a:rPr lang="es-ES" dirty="0"/>
              <a:t>Decenas</a:t>
            </a:r>
          </a:p>
          <a:p>
            <a:r>
              <a:rPr lang="es-ES" dirty="0"/>
              <a:t>Centenas</a:t>
            </a:r>
          </a:p>
          <a:p>
            <a:r>
              <a:rPr lang="es-ES" dirty="0"/>
              <a:t>Valor significativo</a:t>
            </a:r>
          </a:p>
          <a:p>
            <a:endParaRPr lang="en-US" dirty="0"/>
          </a:p>
        </p:txBody>
      </p:sp>
      <p:pic>
        <p:nvPicPr>
          <p:cNvPr id="4" name="Picture 4" descr="Resultado de imagen para unidades decenas y centenas">
            <a:extLst>
              <a:ext uri="{FF2B5EF4-FFF2-40B4-BE49-F238E27FC236}">
                <a16:creationId xmlns:a16="http://schemas.microsoft.com/office/drawing/2014/main" id="{7768A144-662D-4571-A88B-D07AC798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72" y="2522452"/>
            <a:ext cx="3434907" cy="23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2917-B224-4AB7-8A75-F6F9906D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82" y="218095"/>
            <a:ext cx="5610635" cy="1185402"/>
          </a:xfrm>
        </p:spPr>
        <p:txBody>
          <a:bodyPr/>
          <a:lstStyle/>
          <a:p>
            <a:r>
              <a:rPr lang="es-ES" sz="4800" dirty="0"/>
              <a:t>Funcionamiento</a:t>
            </a:r>
            <a:endParaRPr lang="en-US" sz="4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A59CE8-5E21-487F-BA98-B0BED5784907}"/>
              </a:ext>
            </a:extLst>
          </p:cNvPr>
          <p:cNvSpPr txBox="1"/>
          <p:nvPr/>
        </p:nvSpPr>
        <p:spPr>
          <a:xfrm>
            <a:off x="1036673" y="1403497"/>
            <a:ext cx="707065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representar en formar diversos montones de fichas: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	Primera posición – Unidades</a:t>
            </a:r>
          </a:p>
          <a:p>
            <a:r>
              <a:rPr lang="es-ES" dirty="0"/>
              <a:t>		Se recogen en orden ascendente.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1. Entonces las fichas están ordenadas respecto a las unidades.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2. Se vuelve a distribuir las fichas en montones.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	Segundo dígito – Decenas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Este proceso consiste en distribuir las fichar por montones y posterior acumulación en orden, el cual se repite tantas veces como el número de dígitos tiene la ficha de mayor valor.</a:t>
            </a:r>
            <a:br>
              <a:rPr lang="es-ES" dirty="0"/>
            </a:br>
            <a:br>
              <a:rPr lang="es-ES" dirty="0"/>
            </a:br>
            <a:endParaRPr lang="es-ES" dirty="0"/>
          </a:p>
          <a:p>
            <a:endParaRPr lang="es-ES" dirty="0"/>
          </a:p>
          <a:p>
            <a:br>
              <a:rPr lang="es-ES" dirty="0"/>
            </a:br>
            <a:endParaRPr lang="en-US" dirty="0"/>
          </a:p>
        </p:txBody>
      </p:sp>
      <p:pic>
        <p:nvPicPr>
          <p:cNvPr id="2050" name="Picture 2" descr="Resultado de imagen para fichas">
            <a:extLst>
              <a:ext uri="{FF2B5EF4-FFF2-40B4-BE49-F238E27FC236}">
                <a16:creationId xmlns:a16="http://schemas.microsoft.com/office/drawing/2014/main" id="{10AE3A6D-EE69-4541-A1FC-1A4970F2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601" y="1059272"/>
            <a:ext cx="2680732" cy="268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13399" y="607971"/>
            <a:ext cx="89172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Orígenes</a:t>
            </a:r>
            <a:endParaRPr sz="10000" dirty="0"/>
          </a:p>
        </p:txBody>
      </p:sp>
      <p:pic>
        <p:nvPicPr>
          <p:cNvPr id="4" name="Google Shape;69;p14">
            <a:extLst>
              <a:ext uri="{FF2B5EF4-FFF2-40B4-BE49-F238E27FC236}">
                <a16:creationId xmlns:a16="http://schemas.microsoft.com/office/drawing/2014/main" id="{E3CBF564-1E81-4720-B3DC-4BCED65BD2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175" y="2289675"/>
            <a:ext cx="2141650" cy="214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84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721867" y="373011"/>
            <a:ext cx="2906700" cy="148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Herman Hollerith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1880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Máquinas de tabulación  </a:t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4810200" y="1191818"/>
            <a:ext cx="3387900" cy="1866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Harold H. Seward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1954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Algoritmo exclusivo para números enteros y elementos convertibles  </a:t>
            </a:r>
            <a:endParaRPr sz="1800"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961" y="2571750"/>
            <a:ext cx="1610490" cy="176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7452" y="1638300"/>
            <a:ext cx="2346350" cy="2191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10386"/>
          <a:stretch/>
        </p:blipFill>
        <p:spPr>
          <a:xfrm>
            <a:off x="1584780" y="2931771"/>
            <a:ext cx="1575847" cy="1487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1335263" y="334950"/>
            <a:ext cx="2906700" cy="148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Surge de la necesidad de llevar cuenta de tarjetas perforadas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00" y="2477300"/>
            <a:ext cx="4323026" cy="19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7052">
            <a:off x="6278733" y="2181498"/>
            <a:ext cx="2002932" cy="25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5826838" y="334950"/>
            <a:ext cx="2906700" cy="1487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Máquina ordenadora de tarjetas.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0C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11825" y="991475"/>
            <a:ext cx="89172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/>
              <a:t>Características</a:t>
            </a:r>
            <a:endParaRPr sz="10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75" y="2571750"/>
            <a:ext cx="2181825" cy="21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572000" y="461187"/>
            <a:ext cx="4572000" cy="4221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Metodo de ordenacion sin comparación.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Agrupa los elementos por dígitos que comparten posición.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No está limitado a solo enteros.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Puede empezar de 2 maneras: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/>
              <a:t>1) LSD : Dígito menos significativo al más significativo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/>
              <a:t>2) MSD: Dígito más significativo al menos significativo</a:t>
            </a:r>
            <a:endParaRPr dirty="0"/>
          </a:p>
        </p:txBody>
      </p:sp>
      <p:pic>
        <p:nvPicPr>
          <p:cNvPr id="5122" name="Picture 2" descr="Resultado de imagen para radix sort">
            <a:extLst>
              <a:ext uri="{FF2B5EF4-FFF2-40B4-BE49-F238E27FC236}">
                <a16:creationId xmlns:a16="http://schemas.microsoft.com/office/drawing/2014/main" id="{A360272C-65EB-4A06-A84C-607519F6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4" y="2938487"/>
            <a:ext cx="4051624" cy="19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metodos de ordenacion">
            <a:extLst>
              <a:ext uri="{FF2B5EF4-FFF2-40B4-BE49-F238E27FC236}">
                <a16:creationId xmlns:a16="http://schemas.microsoft.com/office/drawing/2014/main" id="{969FB795-FD49-4903-8CE4-A87D3166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3" y="280347"/>
            <a:ext cx="3752295" cy="251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781</Words>
  <Application>Microsoft Office PowerPoint</Application>
  <PresentationFormat>Presentación en pantalla (16:9)</PresentationFormat>
  <Paragraphs>95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Proxima Nova</vt:lpstr>
      <vt:lpstr>Constantia</vt:lpstr>
      <vt:lpstr>Cambria Math</vt:lpstr>
      <vt:lpstr>Arial</vt:lpstr>
      <vt:lpstr>Spearmint</vt:lpstr>
      <vt:lpstr>Algoritmos y Estructuras de Datos  Método de ordenación:    Radix Sort</vt:lpstr>
      <vt:lpstr> ¿Qué es?</vt:lpstr>
      <vt:lpstr>Presentación de PowerPoint</vt:lpstr>
      <vt:lpstr>Funcionamiento</vt:lpstr>
      <vt:lpstr>Orígenes</vt:lpstr>
      <vt:lpstr>Presentación de PowerPoint</vt:lpstr>
      <vt:lpstr>Presentación de PowerPoint</vt:lpstr>
      <vt:lpstr>Características</vt:lpstr>
      <vt:lpstr>Presentación de PowerPoint</vt:lpstr>
      <vt:lpstr>Presentación de PowerPoint</vt:lpstr>
      <vt:lpstr>Tiempo de Ejecución</vt:lpstr>
      <vt:lpstr>Presentación de PowerPoint</vt:lpstr>
      <vt:lpstr>Ejemplo</vt:lpstr>
      <vt:lpstr>Presentación de PowerPoint</vt:lpstr>
      <vt:lpstr>Aplicaciones</vt:lpstr>
      <vt:lpstr>Entre ellas:</vt:lpstr>
      <vt:lpstr>Simulación</vt:lpstr>
      <vt:lpstr>Algoritmo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Estructuras de Datos  Método de ordenación:    Radix Sort</dc:title>
  <dc:creator>Luis Rodríguez</dc:creator>
  <cp:lastModifiedBy>Luis Rodríguez</cp:lastModifiedBy>
  <cp:revision>18</cp:revision>
  <dcterms:modified xsi:type="dcterms:W3CDTF">2019-11-22T08:06:29Z</dcterms:modified>
</cp:coreProperties>
</file>