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9" r:id="rId10"/>
    <p:sldId id="265" r:id="rId11"/>
    <p:sldId id="280" r:id="rId12"/>
    <p:sldId id="281" r:id="rId13"/>
    <p:sldId id="268" r:id="rId14"/>
    <p:sldId id="270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AD8C6-FB5A-484C-917B-C75E09340E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9A753B-002E-493F-B6D8-7EE625E84570}">
      <dgm:prSet/>
      <dgm:spPr/>
      <dgm:t>
        <a:bodyPr/>
        <a:lstStyle/>
        <a:p>
          <a:pPr>
            <a:defRPr cap="all"/>
          </a:pPr>
          <a:r>
            <a:rPr lang="ru-RU"/>
            <a:t>Получить общую картину тасков за месяц </a:t>
          </a:r>
          <a:endParaRPr lang="en-US"/>
        </a:p>
      </dgm:t>
    </dgm:pt>
    <dgm:pt modelId="{E912CCA8-42A5-4293-B1E5-2026CEB81A8F}" type="parTrans" cxnId="{1BD68460-0703-4422-A32E-951C705B2F80}">
      <dgm:prSet/>
      <dgm:spPr/>
      <dgm:t>
        <a:bodyPr/>
        <a:lstStyle/>
        <a:p>
          <a:endParaRPr lang="en-US"/>
        </a:p>
      </dgm:t>
    </dgm:pt>
    <dgm:pt modelId="{D08EFDFF-0DE5-47E6-AB35-35CAF39D2E2D}" type="sibTrans" cxnId="{1BD68460-0703-4422-A32E-951C705B2F80}">
      <dgm:prSet/>
      <dgm:spPr/>
      <dgm:t>
        <a:bodyPr/>
        <a:lstStyle/>
        <a:p>
          <a:endParaRPr lang="en-US"/>
        </a:p>
      </dgm:t>
    </dgm:pt>
    <dgm:pt modelId="{E9F7FE1E-30C8-4709-92E2-9824A48B9A12}">
      <dgm:prSet/>
      <dgm:spPr/>
      <dgm:t>
        <a:bodyPr/>
        <a:lstStyle/>
        <a:p>
          <a:pPr>
            <a:defRPr cap="all"/>
          </a:pPr>
          <a:r>
            <a:rPr lang="ru-RU"/>
            <a:t>Частично автоматизировать внесение в регистрацию</a:t>
          </a:r>
          <a:endParaRPr lang="en-US"/>
        </a:p>
      </dgm:t>
    </dgm:pt>
    <dgm:pt modelId="{DCDDEA5F-6AF5-4676-8287-84F09E7CE76F}" type="parTrans" cxnId="{13862CE2-C909-4FBA-9732-F0F0018B1E92}">
      <dgm:prSet/>
      <dgm:spPr/>
      <dgm:t>
        <a:bodyPr/>
        <a:lstStyle/>
        <a:p>
          <a:endParaRPr lang="en-US"/>
        </a:p>
      </dgm:t>
    </dgm:pt>
    <dgm:pt modelId="{0C12D068-0C50-4C8E-B01F-EE4440F8CDB6}" type="sibTrans" cxnId="{13862CE2-C909-4FBA-9732-F0F0018B1E92}">
      <dgm:prSet/>
      <dgm:spPr/>
      <dgm:t>
        <a:bodyPr/>
        <a:lstStyle/>
        <a:p>
          <a:endParaRPr lang="en-US"/>
        </a:p>
      </dgm:t>
    </dgm:pt>
    <dgm:pt modelId="{080C3F72-DEFF-40BE-B791-593ADF2070FD}">
      <dgm:prSet/>
      <dgm:spPr/>
      <dgm:t>
        <a:bodyPr/>
        <a:lstStyle/>
        <a:p>
          <a:pPr>
            <a:defRPr cap="all"/>
          </a:pPr>
          <a:r>
            <a:rPr lang="ru-RU"/>
            <a:t>Полностью автоматизировать отчёт</a:t>
          </a:r>
          <a:endParaRPr lang="en-US"/>
        </a:p>
      </dgm:t>
    </dgm:pt>
    <dgm:pt modelId="{6554F397-A1F2-45EE-A341-F2DF0161A22C}" type="parTrans" cxnId="{EAD4341E-AE8F-4725-9006-7AB037D714B2}">
      <dgm:prSet/>
      <dgm:spPr/>
      <dgm:t>
        <a:bodyPr/>
        <a:lstStyle/>
        <a:p>
          <a:endParaRPr lang="en-US"/>
        </a:p>
      </dgm:t>
    </dgm:pt>
    <dgm:pt modelId="{3648C471-95EF-4506-A689-8DE10F9A7223}" type="sibTrans" cxnId="{EAD4341E-AE8F-4725-9006-7AB037D714B2}">
      <dgm:prSet/>
      <dgm:spPr/>
      <dgm:t>
        <a:bodyPr/>
        <a:lstStyle/>
        <a:p>
          <a:endParaRPr lang="en-US"/>
        </a:p>
      </dgm:t>
    </dgm:pt>
    <dgm:pt modelId="{B663B5B9-F3B6-4755-BFDF-2F982546D368}" type="pres">
      <dgm:prSet presAssocID="{E7FAD8C6-FB5A-484C-917B-C75E09340EBE}" presName="root" presStyleCnt="0">
        <dgm:presLayoutVars>
          <dgm:dir/>
          <dgm:resizeHandles val="exact"/>
        </dgm:presLayoutVars>
      </dgm:prSet>
      <dgm:spPr/>
    </dgm:pt>
    <dgm:pt modelId="{E292FE18-D4BE-4301-BB59-A8A839C56577}" type="pres">
      <dgm:prSet presAssocID="{0D9A753B-002E-493F-B6D8-7EE625E84570}" presName="compNode" presStyleCnt="0"/>
      <dgm:spPr/>
    </dgm:pt>
    <dgm:pt modelId="{1158544E-2128-499B-B566-576843E472BB}" type="pres">
      <dgm:prSet presAssocID="{0D9A753B-002E-493F-B6D8-7EE625E84570}" presName="iconBgRect" presStyleLbl="bgShp" presStyleIdx="0" presStyleCnt="3"/>
      <dgm:spPr/>
    </dgm:pt>
    <dgm:pt modelId="{A8815955-3ECE-490F-9491-3E47E05A8462}" type="pres">
      <dgm:prSet presAssocID="{0D9A753B-002E-493F-B6D8-7EE625E845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7FBE5A-11E1-41E8-9210-CFAE69688091}" type="pres">
      <dgm:prSet presAssocID="{0D9A753B-002E-493F-B6D8-7EE625E84570}" presName="spaceRect" presStyleCnt="0"/>
      <dgm:spPr/>
    </dgm:pt>
    <dgm:pt modelId="{711DD5DF-9F1E-44DF-AB6C-A1513DBEADCE}" type="pres">
      <dgm:prSet presAssocID="{0D9A753B-002E-493F-B6D8-7EE625E84570}" presName="textRect" presStyleLbl="revTx" presStyleIdx="0" presStyleCnt="3">
        <dgm:presLayoutVars>
          <dgm:chMax val="1"/>
          <dgm:chPref val="1"/>
        </dgm:presLayoutVars>
      </dgm:prSet>
      <dgm:spPr/>
    </dgm:pt>
    <dgm:pt modelId="{99D5DED9-923E-47CF-A54E-FFF048A19F8A}" type="pres">
      <dgm:prSet presAssocID="{D08EFDFF-0DE5-47E6-AB35-35CAF39D2E2D}" presName="sibTrans" presStyleCnt="0"/>
      <dgm:spPr/>
    </dgm:pt>
    <dgm:pt modelId="{B18621DF-172C-4C51-9EBC-1BF8B8321543}" type="pres">
      <dgm:prSet presAssocID="{E9F7FE1E-30C8-4709-92E2-9824A48B9A12}" presName="compNode" presStyleCnt="0"/>
      <dgm:spPr/>
    </dgm:pt>
    <dgm:pt modelId="{96C1F75D-A1F9-47C5-8A44-9F2194F368A4}" type="pres">
      <dgm:prSet presAssocID="{E9F7FE1E-30C8-4709-92E2-9824A48B9A12}" presName="iconBgRect" presStyleLbl="bgShp" presStyleIdx="1" presStyleCnt="3"/>
      <dgm:spPr/>
    </dgm:pt>
    <dgm:pt modelId="{ACA14E3E-E8BB-4AC1-A67E-F18F58DCBB95}" type="pres">
      <dgm:prSet presAssocID="{E9F7FE1E-30C8-4709-92E2-9824A48B9A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619E61D-906F-4AC6-9759-E917A63286BC}" type="pres">
      <dgm:prSet presAssocID="{E9F7FE1E-30C8-4709-92E2-9824A48B9A12}" presName="spaceRect" presStyleCnt="0"/>
      <dgm:spPr/>
    </dgm:pt>
    <dgm:pt modelId="{5E820996-D563-486C-BA83-D173BE3C177C}" type="pres">
      <dgm:prSet presAssocID="{E9F7FE1E-30C8-4709-92E2-9824A48B9A12}" presName="textRect" presStyleLbl="revTx" presStyleIdx="1" presStyleCnt="3">
        <dgm:presLayoutVars>
          <dgm:chMax val="1"/>
          <dgm:chPref val="1"/>
        </dgm:presLayoutVars>
      </dgm:prSet>
      <dgm:spPr/>
    </dgm:pt>
    <dgm:pt modelId="{8D3841DD-BE12-48A7-A146-25C54DDA8679}" type="pres">
      <dgm:prSet presAssocID="{0C12D068-0C50-4C8E-B01F-EE4440F8CDB6}" presName="sibTrans" presStyleCnt="0"/>
      <dgm:spPr/>
    </dgm:pt>
    <dgm:pt modelId="{47A3F79D-C4A6-4A21-A16D-3DFC711C087A}" type="pres">
      <dgm:prSet presAssocID="{080C3F72-DEFF-40BE-B791-593ADF2070FD}" presName="compNode" presStyleCnt="0"/>
      <dgm:spPr/>
    </dgm:pt>
    <dgm:pt modelId="{CEFAD680-2D01-45EA-B128-6DC000FFD867}" type="pres">
      <dgm:prSet presAssocID="{080C3F72-DEFF-40BE-B791-593ADF2070FD}" presName="iconBgRect" presStyleLbl="bgShp" presStyleIdx="2" presStyleCnt="3"/>
      <dgm:spPr/>
    </dgm:pt>
    <dgm:pt modelId="{720CEF91-02E0-4711-BCCA-0BAEDDBE5949}" type="pres">
      <dgm:prSet presAssocID="{080C3F72-DEFF-40BE-B791-593ADF2070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70537DF-68FD-4EF4-B7FB-8996C27A9439}" type="pres">
      <dgm:prSet presAssocID="{080C3F72-DEFF-40BE-B791-593ADF2070FD}" presName="spaceRect" presStyleCnt="0"/>
      <dgm:spPr/>
    </dgm:pt>
    <dgm:pt modelId="{6D06B75D-8B7F-4AEF-92A6-C62F80591005}" type="pres">
      <dgm:prSet presAssocID="{080C3F72-DEFF-40BE-B791-593ADF2070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D4341E-AE8F-4725-9006-7AB037D714B2}" srcId="{E7FAD8C6-FB5A-484C-917B-C75E09340EBE}" destId="{080C3F72-DEFF-40BE-B791-593ADF2070FD}" srcOrd="2" destOrd="0" parTransId="{6554F397-A1F2-45EE-A341-F2DF0161A22C}" sibTransId="{3648C471-95EF-4506-A689-8DE10F9A7223}"/>
    <dgm:cxn modelId="{45B7113B-F549-423E-AA15-6436A07DFD7A}" type="presOf" srcId="{E7FAD8C6-FB5A-484C-917B-C75E09340EBE}" destId="{B663B5B9-F3B6-4755-BFDF-2F982546D368}" srcOrd="0" destOrd="0" presId="urn:microsoft.com/office/officeart/2018/5/layout/IconCircleLabelList"/>
    <dgm:cxn modelId="{1BD68460-0703-4422-A32E-951C705B2F80}" srcId="{E7FAD8C6-FB5A-484C-917B-C75E09340EBE}" destId="{0D9A753B-002E-493F-B6D8-7EE625E84570}" srcOrd="0" destOrd="0" parTransId="{E912CCA8-42A5-4293-B1E5-2026CEB81A8F}" sibTransId="{D08EFDFF-0DE5-47E6-AB35-35CAF39D2E2D}"/>
    <dgm:cxn modelId="{73F28345-E93B-48C4-842C-2377041743DD}" type="presOf" srcId="{E9F7FE1E-30C8-4709-92E2-9824A48B9A12}" destId="{5E820996-D563-486C-BA83-D173BE3C177C}" srcOrd="0" destOrd="0" presId="urn:microsoft.com/office/officeart/2018/5/layout/IconCircleLabelList"/>
    <dgm:cxn modelId="{1FEC8D50-AD3D-496D-BF90-6B9EFEF314B2}" type="presOf" srcId="{0D9A753B-002E-493F-B6D8-7EE625E84570}" destId="{711DD5DF-9F1E-44DF-AB6C-A1513DBEADCE}" srcOrd="0" destOrd="0" presId="urn:microsoft.com/office/officeart/2018/5/layout/IconCircleLabelList"/>
    <dgm:cxn modelId="{324B9489-08F7-4176-8E24-BA31A339B9DD}" type="presOf" srcId="{080C3F72-DEFF-40BE-B791-593ADF2070FD}" destId="{6D06B75D-8B7F-4AEF-92A6-C62F80591005}" srcOrd="0" destOrd="0" presId="urn:microsoft.com/office/officeart/2018/5/layout/IconCircleLabelList"/>
    <dgm:cxn modelId="{13862CE2-C909-4FBA-9732-F0F0018B1E92}" srcId="{E7FAD8C6-FB5A-484C-917B-C75E09340EBE}" destId="{E9F7FE1E-30C8-4709-92E2-9824A48B9A12}" srcOrd="1" destOrd="0" parTransId="{DCDDEA5F-6AF5-4676-8287-84F09E7CE76F}" sibTransId="{0C12D068-0C50-4C8E-B01F-EE4440F8CDB6}"/>
    <dgm:cxn modelId="{8DE1070C-A2ED-4783-B15A-1A2488553FEB}" type="presParOf" srcId="{B663B5B9-F3B6-4755-BFDF-2F982546D368}" destId="{E292FE18-D4BE-4301-BB59-A8A839C56577}" srcOrd="0" destOrd="0" presId="urn:microsoft.com/office/officeart/2018/5/layout/IconCircleLabelList"/>
    <dgm:cxn modelId="{AF53594F-6228-4B93-BA90-E3F269A80DFE}" type="presParOf" srcId="{E292FE18-D4BE-4301-BB59-A8A839C56577}" destId="{1158544E-2128-499B-B566-576843E472BB}" srcOrd="0" destOrd="0" presId="urn:microsoft.com/office/officeart/2018/5/layout/IconCircleLabelList"/>
    <dgm:cxn modelId="{20F44544-1C3A-4B17-93D2-3EB179468AFC}" type="presParOf" srcId="{E292FE18-D4BE-4301-BB59-A8A839C56577}" destId="{A8815955-3ECE-490F-9491-3E47E05A8462}" srcOrd="1" destOrd="0" presId="urn:microsoft.com/office/officeart/2018/5/layout/IconCircleLabelList"/>
    <dgm:cxn modelId="{4536319B-BF22-4C55-AA88-1FD3C21BEC09}" type="presParOf" srcId="{E292FE18-D4BE-4301-BB59-A8A839C56577}" destId="{777FBE5A-11E1-41E8-9210-CFAE69688091}" srcOrd="2" destOrd="0" presId="urn:microsoft.com/office/officeart/2018/5/layout/IconCircleLabelList"/>
    <dgm:cxn modelId="{277C9ABD-A56C-41B3-9318-A44AF063464C}" type="presParOf" srcId="{E292FE18-D4BE-4301-BB59-A8A839C56577}" destId="{711DD5DF-9F1E-44DF-AB6C-A1513DBEADCE}" srcOrd="3" destOrd="0" presId="urn:microsoft.com/office/officeart/2018/5/layout/IconCircleLabelList"/>
    <dgm:cxn modelId="{0A7174C8-9F17-4267-8854-394BE000C8D6}" type="presParOf" srcId="{B663B5B9-F3B6-4755-BFDF-2F982546D368}" destId="{99D5DED9-923E-47CF-A54E-FFF048A19F8A}" srcOrd="1" destOrd="0" presId="urn:microsoft.com/office/officeart/2018/5/layout/IconCircleLabelList"/>
    <dgm:cxn modelId="{387EEE73-3F66-4FF8-B624-672396257C70}" type="presParOf" srcId="{B663B5B9-F3B6-4755-BFDF-2F982546D368}" destId="{B18621DF-172C-4C51-9EBC-1BF8B8321543}" srcOrd="2" destOrd="0" presId="urn:microsoft.com/office/officeart/2018/5/layout/IconCircleLabelList"/>
    <dgm:cxn modelId="{276D2C80-E533-4DF6-8654-80A5F8BE697B}" type="presParOf" srcId="{B18621DF-172C-4C51-9EBC-1BF8B8321543}" destId="{96C1F75D-A1F9-47C5-8A44-9F2194F368A4}" srcOrd="0" destOrd="0" presId="urn:microsoft.com/office/officeart/2018/5/layout/IconCircleLabelList"/>
    <dgm:cxn modelId="{05C96C37-F31F-40DB-A543-47F39A38370B}" type="presParOf" srcId="{B18621DF-172C-4C51-9EBC-1BF8B8321543}" destId="{ACA14E3E-E8BB-4AC1-A67E-F18F58DCBB95}" srcOrd="1" destOrd="0" presId="urn:microsoft.com/office/officeart/2018/5/layout/IconCircleLabelList"/>
    <dgm:cxn modelId="{FA62D2A4-15F6-4580-ACF1-A800E12129EB}" type="presParOf" srcId="{B18621DF-172C-4C51-9EBC-1BF8B8321543}" destId="{3619E61D-906F-4AC6-9759-E917A63286BC}" srcOrd="2" destOrd="0" presId="urn:microsoft.com/office/officeart/2018/5/layout/IconCircleLabelList"/>
    <dgm:cxn modelId="{65BAA213-32FE-4A03-865F-E0F743C1A57F}" type="presParOf" srcId="{B18621DF-172C-4C51-9EBC-1BF8B8321543}" destId="{5E820996-D563-486C-BA83-D173BE3C177C}" srcOrd="3" destOrd="0" presId="urn:microsoft.com/office/officeart/2018/5/layout/IconCircleLabelList"/>
    <dgm:cxn modelId="{86D23866-CA0C-41C0-A9E0-26CA6BC78B59}" type="presParOf" srcId="{B663B5B9-F3B6-4755-BFDF-2F982546D368}" destId="{8D3841DD-BE12-48A7-A146-25C54DDA8679}" srcOrd="3" destOrd="0" presId="urn:microsoft.com/office/officeart/2018/5/layout/IconCircleLabelList"/>
    <dgm:cxn modelId="{5B438322-3B4A-4723-A2A1-9F98704DAC80}" type="presParOf" srcId="{B663B5B9-F3B6-4755-BFDF-2F982546D368}" destId="{47A3F79D-C4A6-4A21-A16D-3DFC711C087A}" srcOrd="4" destOrd="0" presId="urn:microsoft.com/office/officeart/2018/5/layout/IconCircleLabelList"/>
    <dgm:cxn modelId="{ABC0151B-328C-4CC3-A6E3-54C1F794882C}" type="presParOf" srcId="{47A3F79D-C4A6-4A21-A16D-3DFC711C087A}" destId="{CEFAD680-2D01-45EA-B128-6DC000FFD867}" srcOrd="0" destOrd="0" presId="urn:microsoft.com/office/officeart/2018/5/layout/IconCircleLabelList"/>
    <dgm:cxn modelId="{B9C3B81D-5BBC-41FC-8B6D-EBFAB6132E38}" type="presParOf" srcId="{47A3F79D-C4A6-4A21-A16D-3DFC711C087A}" destId="{720CEF91-02E0-4711-BCCA-0BAEDDBE5949}" srcOrd="1" destOrd="0" presId="urn:microsoft.com/office/officeart/2018/5/layout/IconCircleLabelList"/>
    <dgm:cxn modelId="{9FA9A415-3F94-49D9-82C1-669D15382525}" type="presParOf" srcId="{47A3F79D-C4A6-4A21-A16D-3DFC711C087A}" destId="{C70537DF-68FD-4EF4-B7FB-8996C27A9439}" srcOrd="2" destOrd="0" presId="urn:microsoft.com/office/officeart/2018/5/layout/IconCircleLabelList"/>
    <dgm:cxn modelId="{643DD77A-D313-427B-A323-64B717C206AC}" type="presParOf" srcId="{47A3F79D-C4A6-4A21-A16D-3DFC711C087A}" destId="{6D06B75D-8B7F-4AEF-92A6-C62F805910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8544E-2128-499B-B566-576843E472BB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15955-3ECE-490F-9491-3E47E05A8462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DD5DF-9F1E-44DF-AB6C-A1513DBEADCE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/>
            <a:t>Получить общую картину тасков за месяц </a:t>
          </a:r>
          <a:endParaRPr lang="en-US" sz="1900" kern="1200"/>
        </a:p>
      </dsp:txBody>
      <dsp:txXfrm>
        <a:off x="50618" y="3165669"/>
        <a:ext cx="3375000" cy="720000"/>
      </dsp:txXfrm>
    </dsp:sp>
    <dsp:sp modelId="{96C1F75D-A1F9-47C5-8A44-9F2194F368A4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14E3E-E8BB-4AC1-A67E-F18F58DCBB95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20996-D563-486C-BA83-D173BE3C177C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/>
            <a:t>Частично автоматизировать внесение в регистрацию</a:t>
          </a:r>
          <a:endParaRPr lang="en-US" sz="1900" kern="1200"/>
        </a:p>
      </dsp:txBody>
      <dsp:txXfrm>
        <a:off x="4016243" y="3165669"/>
        <a:ext cx="3375000" cy="720000"/>
      </dsp:txXfrm>
    </dsp:sp>
    <dsp:sp modelId="{CEFAD680-2D01-45EA-B128-6DC000FFD867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CEF91-02E0-4711-BCCA-0BAEDDBE5949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B75D-8B7F-4AEF-92A6-C62F80591005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/>
            <a:t>Полностью автоматизировать отчёт</a:t>
          </a:r>
          <a:endParaRPr lang="en-US" sz="1900" kern="1200"/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64C7-F077-4603-B38E-0F6AB5393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F0F4B-0507-47A7-91D4-E56FB648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9768-E78B-4AD7-AC58-7B47F77A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F70D-9998-462A-9306-AB032A19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17564-B90F-4C99-8ACD-8AAFA6A2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DC9D-0905-4554-B247-8B996774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C1CD-8963-4742-813F-F778C120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20BA-E724-451C-AA7F-39333D8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F678-4F5B-4B9A-AB31-A5CD4C1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D25D-D3FF-4763-A70D-AD1A1C9A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39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E517D-4BEC-49D3-BB09-7FAE976A9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90E85-2A1C-413B-ADC7-3B92A77C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716A-965A-4C10-BA3D-E5504A0E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472E-C20C-4207-8101-6F46344C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0BE1-ACB3-443B-A530-2902DB68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7D3-DACE-4D8A-B8EE-390E8883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49EE-9FA1-4C55-B8E9-D7B9A415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6D77-0C81-4A95-AD82-B790DF10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F703-4515-4297-9C7E-1F3D742A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2AC2-C30F-4D9B-84A7-450F4C5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3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A6F7-1A1B-4412-92E3-BF58433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5D4BF-A282-47DD-9339-39282C02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06F-5761-4E8C-B23D-A984CB4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2DE1-D158-42F9-B63C-74FE5ECC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5C56-D0BE-4F40-9D9F-574B7F37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6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DE39-8F9D-4D38-A26A-FE89F010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027C-1017-42F6-86F4-2945006DD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2E62-13AE-40A0-8030-761AA529D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71AD-1FC8-410E-98B4-7A264302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2B90-7679-489E-B25E-DF9DBB7D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33B48-896B-4A57-9690-0A060D6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6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345F-A71A-4915-BB42-30678EA8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BA7-A95B-4315-B02B-23712D96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AC352-0A96-4DC8-842C-933203F1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D53E0-2EC2-4AF6-AEEE-6D08BC55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37B2-3B84-4422-A773-8064F1E1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9AA0D-1FA2-4879-AB9A-FAFD074E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A2B00-96F9-4A39-9E3C-3114950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BBC8B-F568-4E07-95ED-EDA51872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9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C875-5497-4AF8-A664-527A7360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C9731-1237-4990-A20E-FC72EA74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A1EFA-AC91-4A97-A0CB-1B3ED9AE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78F9-089C-4340-9327-127517C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DE5CF-8D7B-4BA3-883B-2C8FBB92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3D55E-3728-4812-B35D-42C14400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E06A0-078A-4191-AFD8-9F9E7B13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1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E262-289F-4ED0-BB15-A72DE916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A5EB-3E5B-4562-AE89-9FE1A79C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AA767-5982-4655-B092-8FDC3BD2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2349-98FD-4BE0-80D7-C357A4F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7EB22-74E8-4270-8269-765F142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A986-28E6-43DE-8323-B65FE1E4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48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8A85-BF31-403B-8497-5AD052A6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8F6D5-FC7E-4F61-A441-975A6116F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967-A0D4-4D78-9E19-3C65F7D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55A2-EB04-4DCC-9C95-B1BB1DE6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155-1BC3-476D-AFFD-358080AC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B285-B75E-4D1C-AA0D-F0CFA628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E48E4-19A8-47C5-B179-E7696650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E82F8-BDBA-432F-AE99-FFFAF8FB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5F8-222E-4179-BBEF-F03C29878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56BB-85CF-4D07-AA81-D3EE7DD7B1FB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F0CE-3AF8-4027-A91F-55A851417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0DD8-C3D3-4369-93BD-2DD9A8599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0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55744-B660-4862-9561-7E6A5BD7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60005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080808"/>
                </a:solidFill>
              </a:rPr>
              <a:t>Инструкция по «формочке»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B826-EECA-4F9C-8A2E-FB1D73AA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09" y="4097137"/>
            <a:ext cx="7433671" cy="24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700" dirty="0"/>
              <a:t>Появится новое окошко, в котором </a:t>
            </a:r>
            <a:r>
              <a:rPr lang="en-US" sz="1700" dirty="0"/>
              <a:t>JIRA</a:t>
            </a:r>
            <a:r>
              <a:rPr lang="ru-RU" sz="1700" dirty="0"/>
              <a:t> запросит ввести корпоративный логин и пароль.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/>
              <a:t>Примечание: «Формочка» НЕ сохраняет ваши логин и пароль, поэтому не беспокойтесь за свои персональные данные.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533D2-E4E0-4838-B4AC-FB0C065DE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68" r="1" b="19888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42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 dirty="0"/>
              <a:t>Как импортировать таски в «формочку»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 введены неверные данные, то «формочка» выдаст окно с ошибкой.</a:t>
            </a:r>
          </a:p>
          <a:p>
            <a:pPr marL="0" indent="0">
              <a:buNone/>
            </a:pPr>
            <a:r>
              <a:rPr lang="ru-RU" sz="1800" dirty="0"/>
              <a:t>Для повтора необходимо нажать кнопку «ОТБОЙ», закрыть и снова открыть «формочку».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74FBC-3154-4CE2-812D-0DDC7CE7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04" y="2727158"/>
            <a:ext cx="5590202" cy="24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 данные введены корректно, то </a:t>
            </a:r>
            <a:r>
              <a:rPr lang="en-US" sz="1800" dirty="0"/>
              <a:t>Excel</a:t>
            </a:r>
            <a:r>
              <a:rPr lang="ru-RU" sz="1800" dirty="0"/>
              <a:t> начнёт импорт. Процесс займёт около 30 секунд.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AB376-5AEB-49C6-9AE4-F3FF1AF8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2856949"/>
            <a:ext cx="6486332" cy="3513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E26E3B-C2BD-476E-A4DE-A394566400DC}"/>
              </a:ext>
            </a:extLst>
          </p:cNvPr>
          <p:cNvSpPr txBox="1"/>
          <p:nvPr/>
        </p:nvSpPr>
        <p:spPr>
          <a:xfrm>
            <a:off x="838199" y="25438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В результате будет получен примерно такой список: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D7411-4399-4BE8-A972-9545650F73E2}"/>
              </a:ext>
            </a:extLst>
          </p:cNvPr>
          <p:cNvSpPr txBox="1"/>
          <p:nvPr/>
        </p:nvSpPr>
        <p:spPr>
          <a:xfrm>
            <a:off x="7554896" y="4503834"/>
            <a:ext cx="4129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-это и есть список всех </a:t>
            </a:r>
            <a:r>
              <a:rPr lang="ru-RU" dirty="0" err="1"/>
              <a:t>тасков</a:t>
            </a:r>
            <a:r>
              <a:rPr lang="ru-RU" dirty="0"/>
              <a:t> за отчётный период</a:t>
            </a:r>
          </a:p>
        </p:txBody>
      </p:sp>
    </p:spTree>
    <p:extLst>
      <p:ext uri="{BB962C8B-B14F-4D97-AF65-F5344CB8AC3E}">
        <p14:creationId xmlns:p14="http://schemas.microsoft.com/office/powerpoint/2010/main" val="256489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1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Что собой представляет список </a:t>
            </a:r>
            <a:r>
              <a:rPr lang="ru-RU" dirty="0" err="1"/>
              <a:t>тасков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29790" y="1529522"/>
            <a:ext cx="10515599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Список имеет те же колонки, что и регистрация: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622A3-F54F-4BDB-AD6B-DC430E6B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6281"/>
            <a:ext cx="10334625" cy="3714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D2B47C-C814-4A0E-BF76-FF0EC2F40CEC}"/>
              </a:ext>
            </a:extLst>
          </p:cNvPr>
          <p:cNvSpPr txBox="1">
            <a:spLocks/>
          </p:cNvSpPr>
          <p:nvPr/>
        </p:nvSpPr>
        <p:spPr>
          <a:xfrm>
            <a:off x="747711" y="3352356"/>
            <a:ext cx="2282972" cy="1207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Серые строчки – это те, которые </a:t>
            </a:r>
            <a:r>
              <a:rPr lang="ru-RU" u="sng" dirty="0"/>
              <a:t>уже внесены </a:t>
            </a:r>
            <a:r>
              <a:rPr lang="ru-RU" dirty="0"/>
              <a:t>в регистрацию: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B5E73F-DF00-4EE8-91FD-583FA39D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83" y="2589392"/>
            <a:ext cx="6130633" cy="324005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EC675C-5D0B-4110-AA63-460242ACC1A9}"/>
              </a:ext>
            </a:extLst>
          </p:cNvPr>
          <p:cNvSpPr txBox="1">
            <a:spLocks/>
          </p:cNvSpPr>
          <p:nvPr/>
        </p:nvSpPr>
        <p:spPr>
          <a:xfrm>
            <a:off x="9049499" y="5193376"/>
            <a:ext cx="2669749" cy="945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Белые – это те, которые </a:t>
            </a:r>
            <a:r>
              <a:rPr lang="ru-RU" u="sng" dirty="0"/>
              <a:t>нужно</a:t>
            </a:r>
            <a:r>
              <a:rPr lang="ru-RU" dirty="0"/>
              <a:t> внести в регистрацию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63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0236" cy="976555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Что делать со списком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29790" y="1529523"/>
            <a:ext cx="10669443" cy="1627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Просмотреть «серые» строчки и скопировать вниз списка те, по которым были повторные оплаты в отчётном месяце.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Заполнить «бежевые» ячейки всех «белых» строчек, по которым были оплаты в отчётном месяце: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86300-AA34-4AF9-8107-F5CF9786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3" y="3157078"/>
            <a:ext cx="10641020" cy="88021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473B01-3970-40C5-9ECC-1E2CD87F5091}"/>
              </a:ext>
            </a:extLst>
          </p:cNvPr>
          <p:cNvSpPr txBox="1">
            <a:spLocks/>
          </p:cNvSpPr>
          <p:nvPr/>
        </p:nvSpPr>
        <p:spPr>
          <a:xfrm>
            <a:off x="929789" y="4216740"/>
            <a:ext cx="10669444" cy="2276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3) Пропустить те белые строчки, по которым не было оплат за отчётный месяц. Их не обязательно вносить в регистрацию, т.к. они всё равно не попадают в отчёт.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None/>
            </a:pPr>
            <a:r>
              <a:rPr lang="ru-RU" u="sng" dirty="0"/>
              <a:t>Важно</a:t>
            </a:r>
            <a:r>
              <a:rPr lang="ru-RU" dirty="0"/>
              <a:t>: если хотя бы одна «бежевая» ячейка останется не заполненной, то вся строчка не попадёт в регистрацию.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56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8018" cy="8477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err="1"/>
              <a:t>Лайфхаки</a:t>
            </a:r>
            <a:r>
              <a:rPr lang="ru-RU" dirty="0"/>
              <a:t> при заполнении «бежевых» ячеек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5662072" cy="1133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Данные можно скопировать из других ячеек, в том числе из «серых», например, название отдела: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3BBCE-899B-4609-B8F2-AE6D5647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77" y="1710268"/>
            <a:ext cx="4314825" cy="8477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C78FAB-A93D-488C-9289-D9BF8C1CC8F4}"/>
              </a:ext>
            </a:extLst>
          </p:cNvPr>
          <p:cNvSpPr txBox="1">
            <a:spLocks/>
          </p:cNvSpPr>
          <p:nvPr/>
        </p:nvSpPr>
        <p:spPr>
          <a:xfrm>
            <a:off x="944002" y="2935391"/>
            <a:ext cx="5257801" cy="923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2) Категорию можно либо выбрать из списка, либо скопировать из других ячеек, либо вписать вручную: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C5ED9F-A2DE-41C0-AA4C-522CCE69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23" y="2770101"/>
            <a:ext cx="3443482" cy="20927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FA1B8A-503F-4258-9D73-5A5D5690D8DA}"/>
              </a:ext>
            </a:extLst>
          </p:cNvPr>
          <p:cNvSpPr txBox="1">
            <a:spLocks/>
          </p:cNvSpPr>
          <p:nvPr/>
        </p:nvSpPr>
        <p:spPr>
          <a:xfrm>
            <a:off x="838198" y="5120324"/>
            <a:ext cx="5478625" cy="1006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3) Колонки «бренд», «дата поставки», «месяц» заполнять не обязательно, т.к. они не обязательны для отчёта. Они носят информативный характер.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52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836" cy="92052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Экспортирование данных в регистрацию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5616596" cy="88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1) После заполнения строчек нажимаем кнопку «Шаг 2: Экспорт в регистрацию»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C78FAB-A93D-488C-9289-D9BF8C1CC8F4}"/>
              </a:ext>
            </a:extLst>
          </p:cNvPr>
          <p:cNvSpPr txBox="1">
            <a:spLocks/>
          </p:cNvSpPr>
          <p:nvPr/>
        </p:nvSpPr>
        <p:spPr>
          <a:xfrm>
            <a:off x="838199" y="3639564"/>
            <a:ext cx="10188595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2) Необходимо открыть регистрацию и проверить, что строчки скопированы.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5848D-672E-4CBD-8403-098F12D7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76" y="1855032"/>
            <a:ext cx="3514725" cy="5905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ACF2D6-FB34-4975-9D21-80E39DB25813}"/>
              </a:ext>
            </a:extLst>
          </p:cNvPr>
          <p:cNvSpPr txBox="1">
            <a:spLocks/>
          </p:cNvSpPr>
          <p:nvPr/>
        </p:nvSpPr>
        <p:spPr>
          <a:xfrm>
            <a:off x="1766656" y="2813919"/>
            <a:ext cx="9952592" cy="590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Все заполненные строчки </a:t>
            </a:r>
            <a:r>
              <a:rPr lang="en-US" dirty="0"/>
              <a:t>Excel</a:t>
            </a:r>
            <a:r>
              <a:rPr lang="ru-RU" dirty="0"/>
              <a:t> скопирует в регистрацию и перенесёт их в вверх, в конец «серого» списка «формочки».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B716B-597A-4A26-9E9C-7B83DE76077B}"/>
              </a:ext>
            </a:extLst>
          </p:cNvPr>
          <p:cNvSpPr txBox="1"/>
          <p:nvPr/>
        </p:nvSpPr>
        <p:spPr>
          <a:xfrm>
            <a:off x="1864669" y="4912734"/>
            <a:ext cx="9694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Если строчки не скопированы, то нужно:</a:t>
            </a:r>
          </a:p>
          <a:p>
            <a:pPr marL="342900" indent="-342900">
              <a:buAutoNum type="arabicParenR"/>
            </a:pPr>
            <a:r>
              <a:rPr lang="ru-RU" dirty="0"/>
              <a:t>скопировать вручную соответствующие строчки из формочки в регистрацию</a:t>
            </a:r>
          </a:p>
          <a:p>
            <a:pPr marL="342900" indent="-342900">
              <a:buAutoNum type="arabicParenR"/>
            </a:pPr>
            <a:r>
              <a:rPr lang="ru-RU" dirty="0"/>
              <a:t>сообщить об этой проблеме (кому сообщать, смотрите один из последних слайдов «Что делать, если что-то не работает»)</a:t>
            </a:r>
          </a:p>
        </p:txBody>
      </p:sp>
    </p:spTree>
    <p:extLst>
      <p:ext uri="{BB962C8B-B14F-4D97-AF65-F5344CB8AC3E}">
        <p14:creationId xmlns:p14="http://schemas.microsoft.com/office/powerpoint/2010/main" val="5002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4666" cy="75137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/>
              <a:t>Создание отчёта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6642562" cy="810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Для создания отчёта нужно нажать кнопку «Шаг 3: Создать отчёт»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C78FAB-A93D-488C-9289-D9BF8C1CC8F4}"/>
              </a:ext>
            </a:extLst>
          </p:cNvPr>
          <p:cNvSpPr txBox="1">
            <a:spLocks/>
          </p:cNvSpPr>
          <p:nvPr/>
        </p:nvSpPr>
        <p:spPr>
          <a:xfrm>
            <a:off x="944002" y="2598984"/>
            <a:ext cx="10188595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5005E-85D5-4337-93CB-A4C343EC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141" y="1875982"/>
            <a:ext cx="3514725" cy="552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BD8B3-A37A-4F6D-AC76-99879A35A01D}"/>
              </a:ext>
            </a:extLst>
          </p:cNvPr>
          <p:cNvSpPr txBox="1">
            <a:spLocks/>
          </p:cNvSpPr>
          <p:nvPr/>
        </p:nvSpPr>
        <p:spPr>
          <a:xfrm>
            <a:off x="944002" y="3236960"/>
            <a:ext cx="5474553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Перейти во вкладку </a:t>
            </a:r>
            <a:r>
              <a:rPr lang="en-US" dirty="0"/>
              <a:t>“Report”</a:t>
            </a:r>
            <a:r>
              <a:rPr lang="ru-RU" dirty="0"/>
              <a:t> и там нажать на кнопку «Создать отчёт»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64E912-8C08-4E38-8C71-70E6E8DF27D3}"/>
              </a:ext>
            </a:extLst>
          </p:cNvPr>
          <p:cNvSpPr txBox="1">
            <a:spLocks/>
          </p:cNvSpPr>
          <p:nvPr/>
        </p:nvSpPr>
        <p:spPr>
          <a:xfrm>
            <a:off x="2825339" y="2656708"/>
            <a:ext cx="2394731" cy="53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или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1DF18-24D6-4B24-9576-32FB3DB6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578" y="3422342"/>
            <a:ext cx="3371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3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705" y="640080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делать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если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что-то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работает</a:t>
            </a:r>
            <a:r>
              <a:rPr lang="ru-RU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/>
          </a:p>
          <a:p>
            <a:pPr marL="0"/>
            <a:endParaRPr lang="en-US" sz="2000"/>
          </a:p>
          <a:p>
            <a:pPr marL="0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1CE19-A299-44AB-852A-7BB7F749B756}"/>
              </a:ext>
            </a:extLst>
          </p:cNvPr>
          <p:cNvSpPr txBox="1"/>
          <p:nvPr/>
        </p:nvSpPr>
        <p:spPr>
          <a:xfrm>
            <a:off x="6570204" y="419879"/>
            <a:ext cx="5057398" cy="3160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/>
              <a:t>Возможные</a:t>
            </a:r>
            <a:r>
              <a:rPr lang="en-US" sz="2000" b="1" u="sng" dirty="0"/>
              <a:t> </a:t>
            </a:r>
            <a:r>
              <a:rPr lang="en-US" sz="2000" b="1" u="sng" dirty="0" err="1"/>
              <a:t>проблемы</a:t>
            </a:r>
            <a:r>
              <a:rPr lang="en-US" sz="2000" b="1" u="sng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ошибки</a:t>
            </a:r>
            <a:r>
              <a:rPr lang="en-US" sz="2000" dirty="0"/>
              <a:t> (</a:t>
            </a:r>
            <a:r>
              <a:rPr lang="en-US" sz="2000" dirty="0" err="1"/>
              <a:t>баги</a:t>
            </a:r>
            <a:r>
              <a:rPr lang="en-US" sz="2000" dirty="0"/>
              <a:t>) в </a:t>
            </a:r>
            <a:r>
              <a:rPr lang="en-US" sz="2000" dirty="0" err="1"/>
              <a:t>программе</a:t>
            </a:r>
            <a:endParaRPr lang="en-US" sz="20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отсутствие</a:t>
            </a:r>
            <a:r>
              <a:rPr lang="en-US" sz="2000" dirty="0"/>
              <a:t> </a:t>
            </a:r>
            <a:r>
              <a:rPr lang="en-US" sz="2000" dirty="0" err="1"/>
              <a:t>подключения</a:t>
            </a:r>
            <a:r>
              <a:rPr lang="en-US" sz="2000" dirty="0"/>
              <a:t> к </a:t>
            </a:r>
            <a:r>
              <a:rPr lang="en-US" sz="2000" dirty="0" err="1"/>
              <a:t>интернету</a:t>
            </a:r>
            <a:endParaRPr lang="en-US" sz="20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отсутствие</a:t>
            </a:r>
            <a:r>
              <a:rPr lang="en-US" sz="2000" dirty="0"/>
              <a:t> </a:t>
            </a:r>
            <a:r>
              <a:rPr lang="en-US" sz="2000" dirty="0" err="1"/>
              <a:t>подключения</a:t>
            </a:r>
            <a:r>
              <a:rPr lang="en-US" sz="2000" dirty="0"/>
              <a:t> к </a:t>
            </a:r>
            <a:r>
              <a:rPr lang="en-US" sz="2000" dirty="0" err="1"/>
              <a:t>корпоративным</a:t>
            </a:r>
            <a:r>
              <a:rPr lang="en-US" sz="2000" dirty="0"/>
              <a:t> </a:t>
            </a:r>
            <a:r>
              <a:rPr lang="en-US" sz="2000" dirty="0" err="1"/>
              <a:t>ресурсам</a:t>
            </a:r>
            <a:r>
              <a:rPr lang="en-US" sz="2000" dirty="0"/>
              <a:t> </a:t>
            </a:r>
            <a:r>
              <a:rPr lang="en-US" sz="2000" dirty="0" err="1"/>
              <a:t>через</a:t>
            </a:r>
            <a:r>
              <a:rPr lang="en-US" sz="2000" dirty="0"/>
              <a:t> VPN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звёзды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небе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r>
              <a:rPr lang="en-US" sz="2000" dirty="0"/>
              <a:t> </a:t>
            </a:r>
            <a:r>
              <a:rPr lang="en-US" sz="2000" dirty="0" err="1"/>
              <a:t>сошлись</a:t>
            </a:r>
            <a:r>
              <a:rPr lang="en-US" sz="2000" dirty="0"/>
              <a:t> и </a:t>
            </a:r>
            <a:r>
              <a:rPr lang="en-US" sz="2000" dirty="0" err="1"/>
              <a:t>нужно</a:t>
            </a:r>
            <a:r>
              <a:rPr lang="en-US" sz="2000" dirty="0"/>
              <a:t> </a:t>
            </a:r>
            <a:r>
              <a:rPr lang="en-US" sz="2000" dirty="0" err="1"/>
              <a:t>просто</a:t>
            </a:r>
            <a:r>
              <a:rPr lang="en-US" sz="2000" dirty="0"/>
              <a:t> </a:t>
            </a:r>
            <a:r>
              <a:rPr lang="en-US" sz="2000" dirty="0" err="1"/>
              <a:t>отложить</a:t>
            </a:r>
            <a:r>
              <a:rPr lang="en-US" sz="2000" dirty="0"/>
              <a:t>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дело</a:t>
            </a:r>
            <a:r>
              <a:rPr lang="en-US" sz="2000" dirty="0"/>
              <a:t> в </a:t>
            </a:r>
            <a:r>
              <a:rPr lang="en-US" sz="2000" dirty="0" err="1"/>
              <a:t>строну</a:t>
            </a:r>
            <a:r>
              <a:rPr lang="en-US" sz="2000" dirty="0"/>
              <a:t> и </a:t>
            </a:r>
            <a:r>
              <a:rPr lang="en-US" sz="2000" dirty="0" err="1"/>
              <a:t>заняться</a:t>
            </a:r>
            <a:r>
              <a:rPr lang="en-US" sz="2000" dirty="0"/>
              <a:t> </a:t>
            </a:r>
            <a:r>
              <a:rPr lang="en-US" sz="2000" dirty="0" err="1"/>
              <a:t>чем-нибудь</a:t>
            </a:r>
            <a:r>
              <a:rPr lang="en-US" sz="2000" dirty="0"/>
              <a:t> </a:t>
            </a:r>
            <a:r>
              <a:rPr lang="en-US" sz="2000" dirty="0" err="1"/>
              <a:t>другим</a:t>
            </a:r>
            <a:r>
              <a:rPr lang="en-US" sz="2000" dirty="0"/>
              <a:t> ;)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A59CF-27C5-4A95-B7C0-0838BBB0D57E}"/>
              </a:ext>
            </a:extLst>
          </p:cNvPr>
          <p:cNvSpPr txBox="1"/>
          <p:nvPr/>
        </p:nvSpPr>
        <p:spPr>
          <a:xfrm>
            <a:off x="4285333" y="4997626"/>
            <a:ext cx="4881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Благодарю за внимание.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87B8B-39F0-4C29-97CC-270965F13567}"/>
              </a:ext>
            </a:extLst>
          </p:cNvPr>
          <p:cNvSpPr txBox="1"/>
          <p:nvPr/>
        </p:nvSpPr>
        <p:spPr>
          <a:xfrm>
            <a:off x="1856489" y="2016997"/>
            <a:ext cx="407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Сообщить Олегу </a:t>
            </a:r>
            <a:r>
              <a:rPr lang="ru-RU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Шкадову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292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338-C7BA-4919-BB0E-98F56907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ru-RU" sz="5400"/>
              <a:t>Для чего «формочка»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6ACE2-6DB2-46F3-A49C-792EAEBD2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7304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3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9D79-9CD9-4F1E-ACE2-8E37CCCD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ru-RU" sz="4800"/>
              <a:t>Как это работает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6AFBEF7-FBAE-42EE-8FCE-66A42DDE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C615-217A-4DEC-A31B-4723CAAC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ru-RU" sz="2600" b="1" dirty="0"/>
              <a:t>Импортирует</a:t>
            </a:r>
            <a:r>
              <a:rPr lang="ru-RU" sz="2600" dirty="0"/>
              <a:t> таски из </a:t>
            </a:r>
            <a:r>
              <a:rPr lang="en-US" sz="2600" dirty="0"/>
              <a:t>JIRA</a:t>
            </a:r>
            <a:r>
              <a:rPr lang="ru-RU" sz="2600" dirty="0"/>
              <a:t> и из регистрации.</a:t>
            </a:r>
          </a:p>
          <a:p>
            <a:r>
              <a:rPr lang="ru-RU" sz="2600" b="1" dirty="0"/>
              <a:t>Подсвечивает</a:t>
            </a:r>
            <a:r>
              <a:rPr lang="ru-RU" sz="2600" dirty="0"/>
              <a:t> внесённые в регистрацию таски.</a:t>
            </a:r>
          </a:p>
          <a:p>
            <a:r>
              <a:rPr lang="ru-RU" sz="2600" b="1" dirty="0"/>
              <a:t>Экспортирует</a:t>
            </a:r>
            <a:r>
              <a:rPr lang="ru-RU" sz="2600" dirty="0"/>
              <a:t> новые таски в регистрацию.</a:t>
            </a:r>
          </a:p>
          <a:p>
            <a:r>
              <a:rPr lang="ru-RU" sz="2600" b="1" dirty="0"/>
              <a:t>Создаёт</a:t>
            </a:r>
            <a:r>
              <a:rPr lang="ru-RU" sz="2600" dirty="0"/>
              <a:t> отчёт.</a:t>
            </a:r>
          </a:p>
        </p:txBody>
      </p:sp>
    </p:spTree>
    <p:extLst>
      <p:ext uri="{BB962C8B-B14F-4D97-AF65-F5344CB8AC3E}">
        <p14:creationId xmlns:p14="http://schemas.microsoft.com/office/powerpoint/2010/main" val="214205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4630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Открываем «формочку» - это </a:t>
            </a:r>
            <a:r>
              <a:rPr lang="en-US" sz="2400" dirty="0"/>
              <a:t>Excel</a:t>
            </a:r>
            <a:r>
              <a:rPr lang="ru-RU" sz="2400" dirty="0"/>
              <a:t>-файл </a:t>
            </a:r>
          </a:p>
          <a:p>
            <a:pPr marL="0" indent="0">
              <a:buNone/>
            </a:pPr>
            <a:r>
              <a:rPr lang="ru-RU" sz="2400" dirty="0"/>
              <a:t>Кликаем на кнопку «Шаг 1: Импорт из </a:t>
            </a:r>
            <a:r>
              <a:rPr lang="en-US" sz="2400" dirty="0"/>
              <a:t>JIRA</a:t>
            </a:r>
            <a:r>
              <a:rPr lang="ru-RU" sz="2400" dirty="0"/>
              <a:t>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45F94-5DAD-4AAA-8465-4A5FF727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2665434"/>
            <a:ext cx="11167447" cy="32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Появится вот такое окошко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A2CD1-4CEF-4F7E-8CCF-D0015AD5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2647167"/>
            <a:ext cx="7501812" cy="40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Как импортировать таски в «формочку»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окошке выбираем месяц, за который нужно импортировать таски.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Или можно вручную вбить начальную и конечную дату отчётного периода:</a:t>
            </a:r>
          </a:p>
          <a:p>
            <a:pPr marL="0" indent="0">
              <a:buNone/>
            </a:pPr>
            <a:r>
              <a:rPr lang="ru-RU" sz="1800" dirty="0"/>
              <a:t>При этом можно вбить любые даты и будут импортированы таски за весь период. 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802D7-858C-4CE0-AD0B-CDC20D13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82" y="2383660"/>
            <a:ext cx="5135719" cy="151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F5D5A-B39B-482B-96E5-7ABE9186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66" y="4344786"/>
            <a:ext cx="5135719" cy="10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Как импортировать таски в «формочку»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8F307-01FA-4F6C-AA19-C96E7DDE41B1}"/>
              </a:ext>
            </a:extLst>
          </p:cNvPr>
          <p:cNvSpPr txBox="1"/>
          <p:nvPr/>
        </p:nvSpPr>
        <p:spPr>
          <a:xfrm>
            <a:off x="438912" y="2657069"/>
            <a:ext cx="61211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При необходимости оставляем галочки в нужных фильтрах: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123BA-C051-4847-8048-BA46474C8FE3}"/>
              </a:ext>
            </a:extLst>
          </p:cNvPr>
          <p:cNvSpPr txBox="1"/>
          <p:nvPr/>
        </p:nvSpPr>
        <p:spPr>
          <a:xfrm>
            <a:off x="438912" y="4795309"/>
            <a:ext cx="114522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Примечание: </a:t>
            </a:r>
          </a:p>
          <a:p>
            <a:pPr marL="0" indent="0">
              <a:buNone/>
            </a:pPr>
            <a:r>
              <a:rPr lang="ru-RU" sz="2800" dirty="0"/>
              <a:t>имеются в виду таски, которые назначены пользователю этой формочки, т.е. конкретному специалисту по закупка.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1FE8A-F8D4-405B-BF47-11F59037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67" y="2062691"/>
            <a:ext cx="5372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1291611"/>
            <a:ext cx="6053160" cy="8861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Далее проверяем визуально, если выбран верный файл регистрации в окошке:</a:t>
            </a:r>
            <a:endParaRPr lang="ru-RU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2"/>
            <a:ext cx="10881049" cy="8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Данный файл выбирается один раз на целый год и потом сохраняется в «формочке».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359AD-523D-42C0-879B-808DA3C9A4A2}"/>
              </a:ext>
            </a:extLst>
          </p:cNvPr>
          <p:cNvSpPr txBox="1"/>
          <p:nvPr/>
        </p:nvSpPr>
        <p:spPr>
          <a:xfrm>
            <a:off x="838199" y="4651653"/>
            <a:ext cx="10118467" cy="914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Каждый новый год, после создания новой регистрации, например,  </a:t>
            </a:r>
            <a:r>
              <a:rPr lang="en-US" dirty="0" err="1"/>
              <a:t>Minsk_Procurement</a:t>
            </a:r>
            <a:r>
              <a:rPr lang="en-US" dirty="0"/>
              <a:t> task and invoices REGISTRATION_HARDWARE 2021.xlsx</a:t>
            </a:r>
            <a:r>
              <a:rPr lang="ru-RU" dirty="0"/>
              <a:t>, нужно будет заново выбирать файл регистрации, кликнув на кнопку справа от окошка (смотри выше, выделено красным).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3F3B7-4C27-4B0E-97B5-233FE1EB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6" y="2724873"/>
            <a:ext cx="10001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5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 конце жмём кнопку «ВПЕРЁД» либо «ОТБОЙ», если передумали импортировать.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FC1FD-C26A-4C14-B875-777B2059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924175"/>
            <a:ext cx="6010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</TotalTime>
  <Words>779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Инструкция по «формочке»</vt:lpstr>
      <vt:lpstr>Для чего «формочка»</vt:lpstr>
      <vt:lpstr>Как это работает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Что собой представляет список тасков</vt:lpstr>
      <vt:lpstr>Что делать со списком</vt:lpstr>
      <vt:lpstr>Лайфхаки при заполнении «бежевых» ячеек</vt:lpstr>
      <vt:lpstr>Экспортирование данных в регистрацию</vt:lpstr>
      <vt:lpstr>Создание отчёта</vt:lpstr>
      <vt:lpstr>Что делать, если что-то не работает: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 по «формочке»</dc:title>
  <dc:creator>Oleg Shkadov</dc:creator>
  <cp:lastModifiedBy>Oleg Shkadov</cp:lastModifiedBy>
  <cp:revision>10</cp:revision>
  <dcterms:created xsi:type="dcterms:W3CDTF">2020-10-30T09:40:55Z</dcterms:created>
  <dcterms:modified xsi:type="dcterms:W3CDTF">2022-01-14T10:01:00Z</dcterms:modified>
</cp:coreProperties>
</file>