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7" r:id="rId4"/>
    <p:sldId id="258" r:id="rId5"/>
    <p:sldId id="282" r:id="rId6"/>
    <p:sldId id="305" r:id="rId7"/>
    <p:sldId id="304" r:id="rId8"/>
    <p:sldId id="306" r:id="rId9"/>
    <p:sldId id="308" r:id="rId10"/>
    <p:sldId id="259" r:id="rId11"/>
    <p:sldId id="309" r:id="rId12"/>
    <p:sldId id="260" r:id="rId13"/>
    <p:sldId id="310" r:id="rId14"/>
    <p:sldId id="323" r:id="rId15"/>
    <p:sldId id="311" r:id="rId16"/>
    <p:sldId id="312" r:id="rId17"/>
    <p:sldId id="267" r:id="rId18"/>
    <p:sldId id="317" r:id="rId19"/>
    <p:sldId id="313" r:id="rId20"/>
    <p:sldId id="263" r:id="rId21"/>
    <p:sldId id="316" r:id="rId22"/>
    <p:sldId id="270" r:id="rId23"/>
    <p:sldId id="274" r:id="rId24"/>
    <p:sldId id="272" r:id="rId25"/>
    <p:sldId id="318" r:id="rId26"/>
    <p:sldId id="320" r:id="rId27"/>
    <p:sldId id="269" r:id="rId28"/>
    <p:sldId id="319" r:id="rId29"/>
    <p:sldId id="322" r:id="rId30"/>
    <p:sldId id="321" r:id="rId31"/>
    <p:sldId id="324" r:id="rId32"/>
    <p:sldId id="326" r:id="rId33"/>
    <p:sldId id="276" r:id="rId34"/>
    <p:sldId id="325" r:id="rId35"/>
    <p:sldId id="277" r:id="rId36"/>
    <p:sldId id="271" r:id="rId37"/>
    <p:sldId id="262" r:id="rId3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3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8919"/>
            <a:ext cx="9144000" cy="259079"/>
          </a:xfrm>
          <a:custGeom>
            <a:avLst/>
            <a:gdLst/>
            <a:ahLst/>
            <a:cxnLst/>
            <a:rect l="l" t="t" r="r" b="b"/>
            <a:pathLst>
              <a:path w="9144000" h="259079">
                <a:moveTo>
                  <a:pt x="0" y="259079"/>
                </a:moveTo>
                <a:lnTo>
                  <a:pt x="9144000" y="259079"/>
                </a:lnTo>
                <a:lnTo>
                  <a:pt x="9144000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93A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69391" y="115823"/>
            <a:ext cx="1508759" cy="524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998" y="1736547"/>
            <a:ext cx="8052003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tags" Target="../tags/tag3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391" y="115823"/>
            <a:ext cx="1508759" cy="5242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654295"/>
            <a:ext cx="9144000" cy="2204085"/>
          </a:xfrm>
          <a:custGeom>
            <a:avLst/>
            <a:gdLst/>
            <a:ahLst/>
            <a:cxnLst/>
            <a:rect l="l" t="t" r="r" b="b"/>
            <a:pathLst>
              <a:path w="9144000" h="2204084">
                <a:moveTo>
                  <a:pt x="0" y="2203704"/>
                </a:moveTo>
                <a:lnTo>
                  <a:pt x="9144000" y="2203704"/>
                </a:lnTo>
                <a:lnTo>
                  <a:pt x="9144000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solidFill>
            <a:srgbClr val="93AF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9391" y="115823"/>
            <a:ext cx="1508759" cy="5242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998" y="2054682"/>
            <a:ext cx="8052003" cy="1244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Learning </a:t>
            </a:r>
            <a:r>
              <a:rPr lang="en-US" dirty="0"/>
              <a:t>Attributed Subg</a:t>
            </a:r>
            <a:r>
              <a:rPr dirty="0"/>
              <a:t>raph Matching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69569" y="4999101"/>
            <a:ext cx="2751455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600">
                <a:latin typeface="Arial" panose="020B0604020202020204"/>
                <a:cs typeface="Arial" panose="020B0604020202020204"/>
              </a:rPr>
              <a:t>Yanxi Lu</a:t>
            </a:r>
            <a:endParaRPr lang="en-US"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840" y="5743575"/>
            <a:ext cx="474154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 panose="020B0604020202020204"/>
                <a:cs typeface="Arial" panose="020B0604020202020204"/>
              </a:rPr>
              <a:t>Supervisor: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Dr. </a:t>
            </a:r>
            <a:r>
              <a:rPr lang="en-US" sz="2800" spc="-10" dirty="0">
                <a:latin typeface="Arial" panose="020B0604020202020204"/>
                <a:cs typeface="Arial" panose="020B0604020202020204"/>
              </a:rPr>
              <a:t>Qing Wang</a:t>
            </a:r>
            <a:endParaRPr lang="en-US"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4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7571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Attributed subgraph Matching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crowd"/>
          <p:cNvPicPr>
            <a:picLocks noChangeAspect="1"/>
          </p:cNvPicPr>
          <p:nvPr/>
        </p:nvPicPr>
        <p:blipFill>
          <a:blip r:embed="rId1"/>
          <a:srcRect b="15395"/>
          <a:stretch>
            <a:fillRect/>
          </a:stretch>
        </p:blipFill>
        <p:spPr>
          <a:xfrm>
            <a:off x="3895090" y="2927350"/>
            <a:ext cx="4436110" cy="2857500"/>
          </a:xfrm>
          <a:prstGeom prst="rect">
            <a:avLst/>
          </a:prstGeom>
        </p:spPr>
      </p:pic>
      <p:pic>
        <p:nvPicPr>
          <p:cNvPr id="11" name="图片 10" descr="person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1065" y="3073400"/>
            <a:ext cx="2124710" cy="21247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1350" y="2002790"/>
            <a:ext cx="74002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Find best match among in the graph(both structural and attibute)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68750" y="5934075"/>
            <a:ext cx="4362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Figure 6: Crowd</a:t>
            </a:r>
            <a:r>
              <a:rPr lang="en-US" altLang="zh-CN" sz="1400" baseline="30000"/>
              <a:t>[5</a:t>
            </a:r>
            <a:r>
              <a:rPr lang="en-US" altLang="zh-CN" sz="1400" baseline="30000"/>
              <a:t>]</a:t>
            </a:r>
            <a:r>
              <a:rPr lang="en-US" altLang="zh-CN" sz="1400"/>
              <a:t>. </a:t>
            </a:r>
            <a:endParaRPr lang="en-US" altLang="zh-CN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5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415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0905" y="1930400"/>
            <a:ext cx="740029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chemeClr val="tx1"/>
                </a:solidFill>
                <a:effectLst/>
              </a:rPr>
              <a:t>Given: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2 attributed graphs </a:t>
            </a:r>
            <a:r>
              <a:rPr lang="en-US" altLang="zh-CN" sz="2400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and </a:t>
            </a:r>
            <a:r>
              <a:rPr lang="en-US" altLang="zh-CN" sz="2400" i="1">
                <a:solidFill>
                  <a:schemeClr val="tx1"/>
                </a:solidFill>
                <a:effectLst/>
              </a:rPr>
              <a:t>G'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, as well as a (query) subgraph </a:t>
            </a:r>
            <a:r>
              <a:rPr lang="en-US" altLang="zh-CN" sz="2400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from G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2400" b="1">
                <a:effectLst/>
                <a:sym typeface="+mn-ea"/>
              </a:rPr>
              <a:t>Find: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2400">
                <a:effectLst/>
                <a:sym typeface="+mn-ea"/>
              </a:rPr>
              <a:t>The </a:t>
            </a:r>
            <a:r>
              <a:rPr lang="en-US" altLang="zh-CN" sz="2400">
                <a:effectLst/>
                <a:sym typeface="+mn-ea"/>
              </a:rPr>
              <a:t>best matching subgraph </a:t>
            </a:r>
            <a:r>
              <a:rPr lang="en-US" altLang="zh-CN" sz="2400" i="1">
                <a:effectLst/>
                <a:sym typeface="+mn-ea"/>
              </a:rPr>
              <a:t>in G'</a:t>
            </a:r>
            <a:r>
              <a:rPr lang="en-US" altLang="zh-CN" sz="2400" b="1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 altLang="zh-CN" sz="2400" i="1">
              <a:solidFill>
                <a:schemeClr val="tx1"/>
              </a:solidFill>
              <a:effectLst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5160" y="4184015"/>
            <a:ext cx="424561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NP-hard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in existing methods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5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456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Approaches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0905" y="1930400"/>
            <a:ext cx="740029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Possible to enumerate all the candidate subgraphs, but inpractical.</a:t>
            </a: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Existing approaches are all approximations</a:t>
            </a:r>
            <a:endParaRPr lang="en-US" altLang="zh-CN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5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456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Approaches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0905" y="1930400"/>
            <a:ext cx="740029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effectLst/>
              </a:rPr>
              <a:t>Index-based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effectLst/>
              </a:rPr>
              <a:t>1. Develop index functions for nodes to capture node information.</a:t>
            </a: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l"/>
            <a:endParaRPr lang="en-US" altLang="zh-CN" sz="2000">
              <a:solidFill>
                <a:schemeClr val="tx1"/>
              </a:solidFill>
              <a:effectLst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2. Apply approximation algorithms to find the optimal matching.</a:t>
            </a: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9670" y="4255770"/>
            <a:ext cx="684339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pros: index usually intuitive, e.g. node neighbourhood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cons: Require handcraft index function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Do not generalize well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5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456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Approaches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855" y="1716405"/>
            <a:ext cx="7400290" cy="32918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effectLst/>
              </a:rPr>
              <a:t>Graph kernels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endParaRPr lang="en-US" altLang="zh-CN" sz="24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ML kernel methods applied on graphs.</a:t>
            </a: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Measures graph similarity.</a:t>
            </a: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stackable</a:t>
            </a: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Subgraph matching kernel, Optimal Assignment(OA) kernel</a:t>
            </a:r>
            <a:endParaRPr lang="en-US" altLang="zh-CN" sz="2000"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7925" y="4737100"/>
            <a:ext cx="65297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pros: many available kernels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cons: handcraft kernel function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5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456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Approaches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855" y="1716405"/>
            <a:ext cx="7400290" cy="19996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effectLst/>
              </a:rPr>
              <a:t>Substructure-similarity based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l"/>
            <a:endParaRPr lang="en-US" altLang="zh-CN" sz="2000">
              <a:solidFill>
                <a:schemeClr val="tx1"/>
              </a:solidFill>
              <a:effectLst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1. Compute similarity for every pairs of substructures across graphs</a:t>
            </a:r>
            <a:endParaRPr lang="en-US" altLang="zh-CN" sz="2000">
              <a:solidFill>
                <a:schemeClr val="tx1"/>
              </a:solidFill>
              <a:effectLst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2. Matching based on substructure similarity</a:t>
            </a: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9035" y="4083685"/>
            <a:ext cx="652970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pros: Can use ML to learn similarity measure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cons: Prone to error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Hard to reason about matching process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Space complexity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11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380" y="1849755"/>
            <a:ext cx="7543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Purpose: To mitigate the problems in current approaches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Use neural network to learn node representations and similarity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considering the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query subgraph as a whole     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11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380" y="184975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An overview	 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model overview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2428875"/>
            <a:ext cx="8723630" cy="3388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45310" y="5817235"/>
            <a:ext cx="5725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Figure 7: Model Overview. H(g) is the set of node embedding for nodes in g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11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stage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model 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2309495"/>
            <a:ext cx="9060180" cy="3726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380" y="184975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Novel idea: Train with pairs of matching subgraphs	 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04515" y="6035675"/>
            <a:ext cx="3018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Figure 8: Model for the training stage. </a:t>
            </a: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7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334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process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Graph Neural Network(GNN)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3725" y="5725160"/>
            <a:ext cx="541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Figure 9: An illustration of 1-degree (hop) graph neural network</a:t>
            </a:r>
            <a:r>
              <a:rPr lang="en-US" altLang="zh-CN" sz="1200" baseline="30000"/>
              <a:t>[6]</a:t>
            </a:r>
            <a:r>
              <a:rPr lang="en-US" altLang="zh-CN" sz="1200"/>
              <a:t>.  The network works based on the principle of message passing.</a:t>
            </a:r>
            <a:endParaRPr lang="en-US" altLang="zh-CN" sz="1200"/>
          </a:p>
        </p:txBody>
      </p:sp>
      <p:pic>
        <p:nvPicPr>
          <p:cNvPr id="3" name="图片 2" descr="G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2209165"/>
            <a:ext cx="3942080" cy="3456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3558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85950"/>
            <a:ext cx="754380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Introduction and problem definition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Existing methods and Motivation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Experiments and Results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7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334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process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50390"/>
            <a:ext cx="7543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- Combine the separate node embeddings, learn two graphs jointly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Embedding Loss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- L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= difference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 embeddings between graphs in the training pair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265" y="6629400"/>
            <a:ext cx="26733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15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process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Inspired by NLP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 sentences, words are closely correlated.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Same for nodes in the same graph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Novel idea: Treat graphs as sequence of nodes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Learn the sequence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LSTM: capture long-short term dependencies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17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process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How to sequence the nodes?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- random sequence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36470" y="2884170"/>
            <a:ext cx="405130" cy="918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55725" y="4065905"/>
            <a:ext cx="682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</a:t>
            </a:r>
            <a:r>
              <a:rPr lang="en-US" altLang="zh-CN">
                <a:sym typeface="+mn-ea"/>
              </a:rPr>
              <a:t>i-directional LSTM learns dependencies in both directions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265" y="6629400"/>
            <a:ext cx="26733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16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process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Bi-directional LSTM(BiLSTM)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6861"/>
          <a:stretch>
            <a:fillRect/>
          </a:stretch>
        </p:blipFill>
        <p:spPr>
          <a:xfrm>
            <a:off x="1438275" y="2978785"/>
            <a:ext cx="5382895" cy="239649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445385" y="2576195"/>
            <a:ext cx="1018540" cy="4572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N1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81045" y="2576195"/>
            <a:ext cx="1018540" cy="4572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N2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84625" y="2576195"/>
            <a:ext cx="1018540" cy="4572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N3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79645" y="2576195"/>
            <a:ext cx="1018540" cy="4572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N4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23865" y="2576195"/>
            <a:ext cx="1018540" cy="45720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N5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56105" y="5595620"/>
            <a:ext cx="541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Figure 10: 1 layer Bi-directional LSTM used in the model</a:t>
            </a:r>
            <a:r>
              <a:rPr lang="en-US" altLang="zh-CN" sz="1200" baseline="30000"/>
              <a:t>.[7] </a:t>
            </a:r>
            <a:r>
              <a:rPr lang="en-US" altLang="zh-CN" sz="1200"/>
              <a:t>The input is one subgraph in each pair. </a:t>
            </a:r>
            <a:endParaRPr lang="en-US" altLang="zh-CN" sz="1200"/>
          </a:p>
        </p:txBody>
      </p:sp>
      <p:sp>
        <p:nvSpPr>
          <p:cNvPr id="12" name="云形标注 11"/>
          <p:cNvSpPr/>
          <p:nvPr/>
        </p:nvSpPr>
        <p:spPr>
          <a:xfrm>
            <a:off x="6108065" y="1447800"/>
            <a:ext cx="2374265" cy="1311910"/>
          </a:xfrm>
          <a:prstGeom prst="cloudCallo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Only g is input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18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 process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100" y="1840865"/>
            <a:ext cx="781113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Finding the best match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- look for closest neighbour for each node using its embedding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Matching Loss: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    -  Let g'' be the best matching found, 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         L</a:t>
            </a:r>
            <a:r>
              <a:rPr lang="en-US" altLang="zh-CN" sz="1600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= difference in distance matrix between query graph g and g''.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3676015"/>
            <a:ext cx="78111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Total loss: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    L</a:t>
            </a:r>
            <a:r>
              <a:rPr lang="en-US" altLang="zh-CN" sz="1600" baseline="-250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1600">
                <a:latin typeface="Cambria" panose="02040503050406030204" charset="0"/>
                <a:cs typeface="Cambria" panose="02040503050406030204" charset="0"/>
              </a:rPr>
              <a:t>γ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1600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where γ is a hyperparameter, default is 0.5. 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11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stage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model overview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2428875"/>
            <a:ext cx="8723630" cy="338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0100" y="184086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Only have the query subgraph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12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Three datasets: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1. Synthetic dataset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2. Cora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3. MovieLens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Three early (~2010) baselines: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1. TALE(index-based)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2. Optimal Assignment(OA) kernel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3. LG method(substructure-similarity based).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Measure: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1. Accuracy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2. Precision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12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Dataset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Randomly generate 200 pairs of matching subgraphs of size 3, 4, 5 with attributes Color ∈ {R, G, B}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Each pair obtained by randomly generating one and get the other with small modifications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Aggregate the pairs to form the large graphs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12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Cora Dataset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Classification dataset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Entries: 2708 machine learning papers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Each has 1433 features denoting the presence of 1433 keywords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Class: type of paper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Randomly extract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200 pairs of matching subgraphs of size 3, 4, 5 using a greedy approach.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12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MovieLens Dataset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Dataset recording movie rating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Entries: movies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Each has 22 features denoting its information and rating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Randomly extract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200 pairs of matching subgraphs of size 3, 4, 5.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3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415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2625" y="2179320"/>
            <a:ext cx="29387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Nodes {1, 2, 3}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92625" y="3250565"/>
            <a:ext cx="2938780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Edges {(1, 2),</a:t>
            </a:r>
            <a:r>
              <a:rPr lang="en-US" altLang="zh-CN" sz="3200" b="1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b="1" baseline="-25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(2, 3),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(1, 3)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6615" y="2428875"/>
            <a:ext cx="2691130" cy="1435735"/>
            <a:chOff x="1478" y="3825"/>
            <a:chExt cx="3464" cy="1546"/>
          </a:xfrm>
        </p:grpSpPr>
        <p:sp>
          <p:nvSpPr>
            <p:cNvPr id="4" name="椭圆 3"/>
            <p:cNvSpPr/>
            <p:nvPr/>
          </p:nvSpPr>
          <p:spPr>
            <a:xfrm>
              <a:off x="2880" y="3825"/>
              <a:ext cx="600" cy="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78" y="4741"/>
              <a:ext cx="600" cy="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342" y="4771"/>
              <a:ext cx="600" cy="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2032" y="4245"/>
              <a:ext cx="890" cy="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480" y="4200"/>
              <a:ext cx="890" cy="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078" y="5086"/>
              <a:ext cx="22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3865563" y="5182235"/>
            <a:ext cx="453961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Enough information for real tasks?</a:t>
            </a:r>
            <a:endParaRPr lang="en-US" altLang="zh-CN" sz="2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12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Result for our model on different datasets, taking average of 10 runs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result2"/>
          <p:cNvPicPr>
            <a:picLocks noChangeAspect="1"/>
          </p:cNvPicPr>
          <p:nvPr/>
        </p:nvPicPr>
        <p:blipFill>
          <a:blip r:embed="rId1"/>
          <a:srcRect t="15199"/>
          <a:stretch>
            <a:fillRect/>
          </a:stretch>
        </p:blipFill>
        <p:spPr>
          <a:xfrm>
            <a:off x="1247775" y="2574925"/>
            <a:ext cx="6648450" cy="23666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7090" y="5138420"/>
            <a:ext cx="7153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Results: Ok but not exceptional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       For different datasets, scalablility changes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265" y="6629400"/>
            <a:ext cx="26733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19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baselines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844165"/>
            <a:ext cx="7121525" cy="1564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0100" y="184086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Synthetic dataset: </a:t>
            </a:r>
            <a:r>
              <a:rPr lang="en-US" altLang="zh-CN">
                <a:effectLst/>
                <a:sym typeface="+mn-ea"/>
              </a:rPr>
              <a:t>Simple attributes, Little number of nodes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100" y="4874895"/>
            <a:ext cx="715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Second among the four methods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265" y="6629400"/>
            <a:ext cx="26733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19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baselines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1840865"/>
            <a:ext cx="754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Cora dataset: Very</a:t>
            </a:r>
            <a:r>
              <a:rPr lang="en-US" altLang="zh-CN">
                <a:effectLst/>
                <a:sym typeface="+mn-ea"/>
              </a:rPr>
              <a:t> c</a:t>
            </a:r>
            <a:r>
              <a:rPr lang="en-US" altLang="zh-CN">
                <a:effectLst/>
                <a:sym typeface="+mn-ea"/>
              </a:rPr>
              <a:t>omplex</a:t>
            </a:r>
            <a:r>
              <a:rPr lang="en-US" altLang="zh-CN">
                <a:effectLst/>
                <a:sym typeface="+mn-ea"/>
              </a:rPr>
              <a:t> attributes, Large number of nodes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resul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2588260"/>
            <a:ext cx="7194153" cy="156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0100" y="4874895"/>
            <a:ext cx="715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The best model in this set of experiment.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265" y="6629400"/>
            <a:ext cx="26733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19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analysis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1840865"/>
            <a:ext cx="7543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For a model which introduces novel ideas, achieved moderate performance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Performance problem-dependent, probably attributed to the loss function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Some error may be resulted by the dataset processing step(the matching pairs found not accurate)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Naive graph sequencing process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20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690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40865"/>
            <a:ext cx="75438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Compare with more recent baselines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Try other models for processing sequential data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Try embedding into other spaces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Include edge attributes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Involve heterogeneous graphs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7080" y="6629400"/>
            <a:ext cx="22352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21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3153" y="2829560"/>
            <a:ext cx="44176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900" y="6629400"/>
            <a:ext cx="2667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22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415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1831340"/>
            <a:ext cx="754380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[1]: Image from: https://medium.com/@brkyataman/knowledge-graph-and-youtube-29d259fd3dc1</a:t>
            </a: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[2]: Image from: A. Wong and M. You, Entropy and Distance of Random Graphs with Applications to Structural Pattern Recognition</a:t>
            </a: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[3]: Image from: https://www.kissclipart.com/silhouette-person-thinking-clipart-silhouette-clip-10cl2p/</a:t>
            </a: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[4]: Image from: https://www.slideshare.net/mobile/raul_A/attributed-graph-matching-of-planar-graphs </a:t>
            </a: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sym typeface="+mn-ea"/>
              </a:rPr>
              <a:t>[5]: Image from: https://huaban.com/pins/1112150236/</a:t>
            </a:r>
            <a:endParaRPr lang="en-US" altLang="zh-CN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[6]. Image from: Jun Wu, Jingrui He, Jiejun Xu, https://www.kdd.org/kdd2019/</a:t>
            </a:r>
            <a:endParaRPr lang="en-US" altLang="zh-CN" sz="1400"/>
          </a:p>
          <a:p>
            <a:pPr indent="0">
              <a:buFont typeface="Arial" panose="020B0604020202020204" pitchFamily="34" charset="0"/>
              <a:buNone/>
            </a:pPr>
            <a:endParaRPr lang="en-US" altLang="zh-CN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/>
              <a:t>[7]. Image from: https://www.sohu.com/a/283978749_717210</a:t>
            </a:r>
            <a:endParaRPr lang="en-US" altLang="zh-CN" sz="1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3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62355"/>
            <a:ext cx="377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Attributed graphs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15310" y="5196840"/>
            <a:ext cx="3078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/>
              <a:t>Figure 1: Example Attributted Graph</a:t>
            </a:r>
            <a:endParaRPr lang="en-US" altLang="zh-CN" sz="1200"/>
          </a:p>
        </p:txBody>
      </p:sp>
      <p:pic>
        <p:nvPicPr>
          <p:cNvPr id="3" name="图片 2" descr="c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2731135"/>
            <a:ext cx="7077075" cy="228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7690" y="1716405"/>
            <a:ext cx="5662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Richer graph representations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3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814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Attributed Graph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2630" y="1716405"/>
            <a:ext cx="5662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Pattern representation in images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247900" y="5999480"/>
            <a:ext cx="4649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Figure 2: Attributed graph representation of image features</a:t>
            </a:r>
            <a:r>
              <a:rPr lang="en-US" altLang="zh-CN" sz="1400" baseline="30000"/>
              <a:t>[2]</a:t>
            </a:r>
            <a:endParaRPr lang="en-US" altLang="zh-CN" sz="1400" baseline="30000"/>
          </a:p>
        </p:txBody>
      </p:sp>
      <p:pic>
        <p:nvPicPr>
          <p:cNvPr id="4" name="图片 3" descr="image structure"/>
          <p:cNvPicPr>
            <a:picLocks noChangeAspect="1"/>
          </p:cNvPicPr>
          <p:nvPr/>
        </p:nvPicPr>
        <p:blipFill>
          <a:blip r:embed="rId1"/>
          <a:srcRect b="39340"/>
          <a:stretch>
            <a:fillRect/>
          </a:stretch>
        </p:blipFill>
        <p:spPr>
          <a:xfrm>
            <a:off x="441960" y="2204720"/>
            <a:ext cx="662940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3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814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Attributed Graph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social sys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2171065"/>
            <a:ext cx="5066665" cy="41859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7690" y="1716405"/>
            <a:ext cx="5662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Social system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303780" y="632269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Figure 3: Attributed graph representation of social system</a:t>
            </a:r>
            <a:r>
              <a:rPr lang="en-US" altLang="zh-CN" sz="1400" baseline="30000"/>
              <a:t>[1]</a:t>
            </a:r>
            <a:endParaRPr lang="en-US" altLang="zh-CN" sz="1400" baseline="30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6260" y="1071245"/>
            <a:ext cx="7571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Attributed Graph Matching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965" y="1857375"/>
            <a:ext cx="740029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chemeClr val="tx1"/>
                </a:solidFill>
                <a:effectLst/>
              </a:rPr>
              <a:t>Given: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2 attributed graphs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endParaRPr lang="en-US" altLang="zh-CN" sz="2400">
              <a:solidFill>
                <a:schemeClr val="tx1"/>
              </a:solidFill>
              <a:effectLst/>
            </a:endParaRPr>
          </a:p>
          <a:p>
            <a:pPr algn="l"/>
            <a:r>
              <a:rPr lang="en-US" altLang="zh-CN" sz="2400" b="1">
                <a:effectLst/>
                <a:sym typeface="+mn-ea"/>
              </a:rPr>
              <a:t>Find: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2400">
                <a:effectLst/>
                <a:sym typeface="+mn-ea"/>
              </a:rPr>
              <a:t>pairwise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2400">
                <a:effectLst/>
                <a:sym typeface="+mn-ea"/>
              </a:rPr>
              <a:t>matching of the nodes across graphs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pic>
        <p:nvPicPr>
          <p:cNvPr id="11" name="图片 10" descr="person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8190" y="3301365"/>
            <a:ext cx="2124710" cy="2124710"/>
          </a:xfrm>
          <a:prstGeom prst="rect">
            <a:avLst/>
          </a:prstGeom>
        </p:spPr>
      </p:pic>
      <p:pic>
        <p:nvPicPr>
          <p:cNvPr id="12" name="图片 11" descr="perso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90" y="3301365"/>
            <a:ext cx="2160270" cy="216027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483485" y="5708650"/>
            <a:ext cx="4649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400"/>
              <a:t>Figure 4: attributed graph matching example</a:t>
            </a:r>
            <a:r>
              <a:rPr lang="en-US" altLang="zh-CN" sz="1400" baseline="30000"/>
              <a:t>[3]</a:t>
            </a:r>
            <a:endParaRPr lang="en-US" altLang="zh-CN" sz="1400" baseline="30000"/>
          </a:p>
        </p:txBody>
      </p:sp>
      <p:sp>
        <p:nvSpPr>
          <p:cNvPr id="13" name="椭圆 12"/>
          <p:cNvSpPr/>
          <p:nvPr/>
        </p:nvSpPr>
        <p:spPr>
          <a:xfrm>
            <a:off x="3051175" y="339217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49240" y="339217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" name="直接箭头连接符 15"/>
          <p:cNvCxnSpPr>
            <a:stCxn id="13" idx="6"/>
            <a:endCxn id="14" idx="2"/>
          </p:cNvCxnSpPr>
          <p:nvPr/>
        </p:nvCxnSpPr>
        <p:spPr>
          <a:xfrm>
            <a:off x="3279775" y="3506470"/>
            <a:ext cx="2069465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714625" y="39827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75630" y="398272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9" name="直接箭头连接符 18"/>
          <p:cNvCxnSpPr>
            <a:endCxn id="18" idx="2"/>
          </p:cNvCxnSpPr>
          <p:nvPr/>
        </p:nvCxnSpPr>
        <p:spPr>
          <a:xfrm>
            <a:off x="2943225" y="4097020"/>
            <a:ext cx="2732405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893695" y="3585845"/>
            <a:ext cx="252000" cy="434975"/>
          </a:xfrm>
          <a:prstGeom prst="lin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>
            <a:endCxn id="18" idx="0"/>
          </p:cNvCxnSpPr>
          <p:nvPr/>
        </p:nvCxnSpPr>
        <p:spPr>
          <a:xfrm>
            <a:off x="5488940" y="3585845"/>
            <a:ext cx="252000" cy="396875"/>
          </a:xfrm>
          <a:prstGeom prst="lin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椭圆 22"/>
          <p:cNvSpPr/>
          <p:nvPr/>
        </p:nvSpPr>
        <p:spPr>
          <a:xfrm>
            <a:off x="2822575" y="478409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77840" y="478409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3" idx="0"/>
            <a:endCxn id="17" idx="4"/>
          </p:cNvCxnSpPr>
          <p:nvPr/>
        </p:nvCxnSpPr>
        <p:spPr>
          <a:xfrm flipH="1" flipV="1">
            <a:off x="2828925" y="4211320"/>
            <a:ext cx="107950" cy="572770"/>
          </a:xfrm>
          <a:prstGeom prst="lin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stCxn id="24" idx="0"/>
          </p:cNvCxnSpPr>
          <p:nvPr/>
        </p:nvCxnSpPr>
        <p:spPr>
          <a:xfrm flipV="1">
            <a:off x="5692140" y="4211320"/>
            <a:ext cx="104140" cy="572770"/>
          </a:xfrm>
          <a:prstGeom prst="lin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/>
          <p:cNvCxnSpPr>
            <a:endCxn id="24" idx="2"/>
          </p:cNvCxnSpPr>
          <p:nvPr/>
        </p:nvCxnSpPr>
        <p:spPr>
          <a:xfrm>
            <a:off x="3051175" y="4898390"/>
            <a:ext cx="2526665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503353" y="4211320"/>
            <a:ext cx="23679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NP-complete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3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814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Attributed Graph Matching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380" y="1849755"/>
            <a:ext cx="754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6965" y="2431415"/>
            <a:ext cx="71697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Computer Vision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 recoginition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Medicine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         - Diagnostics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Biology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              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Biometric identification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NLP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- Document matching</a:t>
            </a:r>
            <a:endParaRPr 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Recommender System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...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6013" y="6629501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4</a:t>
            </a:r>
            <a:endParaRPr lang="en-US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260" y="1071245"/>
            <a:ext cx="7571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Inexact Attributed graph Matching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QQ图片202003291116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425" y="3336290"/>
            <a:ext cx="8692515" cy="1673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90140" y="5398135"/>
            <a:ext cx="4362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Figure 5: Inexact attributed graph matching example</a:t>
            </a:r>
            <a:r>
              <a:rPr lang="en-US" altLang="zh-CN" sz="1400" baseline="30000"/>
              <a:t>[4]</a:t>
            </a:r>
            <a:r>
              <a:rPr lang="en-US" altLang="zh-CN" sz="1400"/>
              <a:t>. 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641350" y="2002790"/>
            <a:ext cx="740029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Observation: exact matches don't always exist, find the best match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88,&quot;width&quot;:2688}"/>
</p:tagLst>
</file>

<file path=ppt/tags/tag2.xml><?xml version="1.0" encoding="utf-8"?>
<p:tagLst xmlns:p="http://schemas.openxmlformats.org/presentationml/2006/main">
  <p:tag name="KSO_WM_UNIT_PLACING_PICTURE_USER_VIEWPORT" val="{&quot;height&quot;:3050,&quot;width&quot;:15840}"/>
</p:tagLst>
</file>

<file path=ppt/tags/tag3.xml><?xml version="1.0" encoding="utf-8"?>
<p:tagLst xmlns:p="http://schemas.openxmlformats.org/presentationml/2006/main">
  <p:tag name="KSO_WM_UNIT_PLACING_PICTURE_USER_VIEWPORT" val="{&quot;height&quot;:2688,&quot;width&quot;:268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6430</Words>
  <Application>WPS 演示</Application>
  <PresentationFormat>On-screen Show (4:3)</PresentationFormat>
  <Paragraphs>428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Arial</vt:lpstr>
      <vt:lpstr>Calibri</vt:lpstr>
      <vt:lpstr>微软雅黑</vt:lpstr>
      <vt:lpstr>Arial Unicode MS</vt:lpstr>
      <vt:lpstr>Cambria</vt:lpstr>
      <vt:lpstr>Office Theme</vt:lpstr>
      <vt:lpstr>Learning Attributed Subgraph Matching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Learning-based Graph Matching</dc:title>
  <dc:creator>u6683698</dc:creator>
  <cp:lastModifiedBy>Luke卢彦希</cp:lastModifiedBy>
  <cp:revision>749</cp:revision>
  <dcterms:created xsi:type="dcterms:W3CDTF">2020-03-28T16:36:00Z</dcterms:created>
  <dcterms:modified xsi:type="dcterms:W3CDTF">2020-06-24T07:34:07Z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2020-03-15T00:00:00Z</vt:filetime>
  </property>
  <property fmtid="{D5CDD505-2E9C-101B-9397-08002B2CF9AE}" pid="3" name="Creator">
    <vt:lpwstr>Acrobat Pro DC 20.6.20034</vt:lpwstr>
  </property>
  <property fmtid="{D5CDD505-2E9C-101B-9397-08002B2CF9AE}" pid="4" name="LastSaved">
    <vt:filetime>2020-03-28T00:00:00Z</vt:filetime>
  </property>
  <property fmtid="{D5CDD505-2E9C-101B-9397-08002B2CF9AE}" pid="5" name="KSOProductBuildVer">
    <vt:lpwstr>2052-11.1.0.9740</vt:lpwstr>
  </property>
</Properties>
</file>