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9" r:id="rId1"/>
    <p:sldMasterId id="2147483845" r:id="rId2"/>
  </p:sldMasterIdLst>
  <p:notesMasterIdLst>
    <p:notesMasterId r:id="rId36"/>
  </p:notesMasterIdLst>
  <p:sldIdLst>
    <p:sldId id="266" r:id="rId3"/>
    <p:sldId id="309" r:id="rId4"/>
    <p:sldId id="311" r:id="rId5"/>
    <p:sldId id="312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08" r:id="rId35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37"/>
      <p:italic r:id="rId38"/>
    </p:embeddedFont>
    <p:embeddedFont>
      <p:font typeface="Tahoma" panose="020B0604030504040204" pitchFamily="34" charset="0"/>
      <p:regular r:id="rId39"/>
      <p:bold r:id="rId40"/>
    </p:embeddedFont>
    <p:embeddedFont>
      <p:font typeface="微软雅黑" panose="020B0503020204020204" pitchFamily="34" charset="-122"/>
      <p:regular r:id="rId41"/>
      <p:bold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楷体" panose="02010609060101010101" pitchFamily="49" charset="-122"/>
      <p:regular r:id="rId47"/>
    </p:embeddedFont>
  </p:embeddedFontLst>
  <p:defaultTextStyle>
    <a:defPPr>
      <a:defRPr lang="zh-CN"/>
    </a:defPPr>
    <a:lvl1pPr marL="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37EEC"/>
    <a:srgbClr val="000000"/>
    <a:srgbClr val="1B3B57"/>
    <a:srgbClr val="FFFFFF"/>
    <a:srgbClr val="C00000"/>
    <a:srgbClr val="ED7D31"/>
    <a:srgbClr val="70AD47"/>
    <a:srgbClr val="FFFF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5494" autoAdjust="0"/>
  </p:normalViewPr>
  <p:slideViewPr>
    <p:cSldViewPr>
      <p:cViewPr varScale="1">
        <p:scale>
          <a:sx n="121" d="100"/>
          <a:sy n="121" d="100"/>
        </p:scale>
        <p:origin x="46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5530-C487-43AD-99A5-FB7D7B917BBF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9DD99-3A55-4656-9AD7-90CDF6A35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8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en-US" altLang="zh-CN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下载地址：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https://code.visualstudio.com/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57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830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66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02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25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16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27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372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858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92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8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Chrome</a:t>
            </a:r>
            <a:r>
              <a:rPr lang="zh-CN" altLang="en-US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下载地址： </a:t>
            </a: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https://www.google.cn/intl/zh-CN/chrome/</a:t>
            </a:r>
          </a:p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百度统计浏览器市场份额：</a:t>
            </a: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https://tongji.baidu.com/data/browser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95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57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38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08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66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192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686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28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42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link</a:t>
            </a:r>
            <a:r>
              <a:rPr lang="zh-CN" altLang="en-US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 b="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rel</a:t>
            </a:r>
            <a:r>
              <a:rPr lang="zh-CN" altLang="en-US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属性： </a:t>
            </a: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http://www.w3school.com.cn/tags/att_link_rel.asp</a:t>
            </a:r>
          </a:p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link</a:t>
            </a:r>
            <a:r>
              <a:rPr lang="zh-CN" altLang="en-US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@import</a:t>
            </a:r>
            <a:r>
              <a:rPr lang="zh-CN" altLang="en-US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区别：</a:t>
            </a: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https://www.cnblogs.com/my--sunshine/p/6872224.html</a:t>
            </a: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44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link</a:t>
            </a:r>
            <a:r>
              <a:rPr lang="zh-CN" altLang="en-US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 b="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rel</a:t>
            </a:r>
            <a:r>
              <a:rPr lang="zh-CN" altLang="en-US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属性： </a:t>
            </a: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http://www.w3school.com.cn/tags/att_link_rel.asp</a:t>
            </a:r>
          </a:p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link</a:t>
            </a:r>
            <a:r>
              <a:rPr lang="zh-CN" altLang="en-US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@import</a:t>
            </a:r>
            <a:r>
              <a:rPr lang="zh-CN" altLang="en-US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区别：</a:t>
            </a: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https://www.cnblogs.com/my--sunshine/p/6872224.html</a:t>
            </a: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0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5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91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00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741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15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网页标题：</a:t>
            </a:r>
            <a:r>
              <a:rPr lang="en-US" altLang="zh-CN" sz="1200" b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https://h5o.github.io/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843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3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767" indent="0" algn="ctr">
              <a:buNone/>
              <a:defRPr sz="1500"/>
            </a:lvl2pPr>
            <a:lvl3pPr marL="685545" indent="0" algn="ctr">
              <a:buNone/>
              <a:defRPr sz="1400"/>
            </a:lvl3pPr>
            <a:lvl4pPr marL="1028318" indent="0" algn="ctr">
              <a:buNone/>
              <a:defRPr sz="1200"/>
            </a:lvl4pPr>
            <a:lvl5pPr marL="1371090" indent="0" algn="ctr">
              <a:buNone/>
              <a:defRPr sz="1200"/>
            </a:lvl5pPr>
            <a:lvl6pPr marL="1713869" indent="0" algn="ctr">
              <a:buNone/>
              <a:defRPr sz="1200"/>
            </a:lvl6pPr>
            <a:lvl7pPr marL="2056634" indent="0" algn="ctr">
              <a:buNone/>
              <a:defRPr sz="1200"/>
            </a:lvl7pPr>
            <a:lvl8pPr marL="2399400" indent="0" algn="ctr">
              <a:buNone/>
              <a:defRPr sz="1200"/>
            </a:lvl8pPr>
            <a:lvl9pPr marL="2742167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59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59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" t="913" r="12117" b="2736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32A3B">
                  <a:alpha val="85000"/>
                </a:srgbClr>
              </a:gs>
              <a:gs pos="54000">
                <a:srgbClr val="332A3B">
                  <a:alpha val="95000"/>
                </a:srgbClr>
              </a:gs>
              <a:gs pos="78000">
                <a:srgbClr val="332A3B"/>
              </a:gs>
              <a:gs pos="100000">
                <a:srgbClr val="332A3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89" rIns="68558" bIns="34289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856" y="841773"/>
            <a:ext cx="7884319" cy="172997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cxnSp>
        <p:nvCxnSpPr>
          <p:cNvPr id="6" name="直接连接符 5"/>
          <p:cNvCxnSpPr>
            <a:cxnSpLocks noChangeAspect="1"/>
          </p:cNvCxnSpPr>
          <p:nvPr userDrawn="1"/>
        </p:nvCxnSpPr>
        <p:spPr>
          <a:xfrm flipV="1">
            <a:off x="5895833" y="740917"/>
            <a:ext cx="1028700" cy="102870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 noChangeAspect="1"/>
          </p:cNvCxnSpPr>
          <p:nvPr userDrawn="1"/>
        </p:nvCxnSpPr>
        <p:spPr>
          <a:xfrm flipV="1">
            <a:off x="6067209" y="15"/>
            <a:ext cx="1769617" cy="1769617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 noChangeAspect="1"/>
          </p:cNvCxnSpPr>
          <p:nvPr userDrawn="1"/>
        </p:nvCxnSpPr>
        <p:spPr>
          <a:xfrm flipV="1">
            <a:off x="6232470" y="665343"/>
            <a:ext cx="1104289" cy="1104289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 noChangeAspect="1"/>
          </p:cNvCxnSpPr>
          <p:nvPr userDrawn="1"/>
        </p:nvCxnSpPr>
        <p:spPr>
          <a:xfrm flipV="1">
            <a:off x="1409222" y="2811454"/>
            <a:ext cx="1303361" cy="130336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 noChangeAspect="1"/>
          </p:cNvCxnSpPr>
          <p:nvPr userDrawn="1"/>
        </p:nvCxnSpPr>
        <p:spPr>
          <a:xfrm flipV="1">
            <a:off x="552657" y="2811441"/>
            <a:ext cx="2332061" cy="233206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 noChangeAspect="1"/>
          </p:cNvCxnSpPr>
          <p:nvPr userDrawn="1"/>
        </p:nvCxnSpPr>
        <p:spPr>
          <a:xfrm flipV="1">
            <a:off x="1340908" y="2834445"/>
            <a:ext cx="1689581" cy="168958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8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58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19188" y="220663"/>
            <a:ext cx="1252537" cy="338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3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619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65663"/>
            <a:ext cx="663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91463" y="4721225"/>
            <a:ext cx="1252537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7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8924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169" b="14841"/>
          <a:stretch>
            <a:fillRect/>
          </a:stretch>
        </p:blipFill>
        <p:spPr bwMode="auto">
          <a:xfrm>
            <a:off x="0" y="0"/>
            <a:ext cx="9159875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8649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04578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19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7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3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0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6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1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94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94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84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767" indent="0">
              <a:buNone/>
              <a:defRPr sz="1100"/>
            </a:lvl2pPr>
            <a:lvl3pPr marL="685545" indent="0">
              <a:buNone/>
              <a:defRPr sz="900"/>
            </a:lvl3pPr>
            <a:lvl4pPr marL="1028318" indent="0">
              <a:buNone/>
              <a:defRPr sz="800"/>
            </a:lvl4pPr>
            <a:lvl5pPr marL="1371090" indent="0">
              <a:buNone/>
              <a:defRPr sz="800"/>
            </a:lvl5pPr>
            <a:lvl6pPr marL="1713869" indent="0">
              <a:buNone/>
              <a:defRPr sz="800"/>
            </a:lvl6pPr>
            <a:lvl7pPr marL="2056634" indent="0">
              <a:buNone/>
              <a:defRPr sz="800"/>
            </a:lvl7pPr>
            <a:lvl8pPr marL="2399400" indent="0">
              <a:buNone/>
              <a:defRPr sz="800"/>
            </a:lvl8pPr>
            <a:lvl9pPr marL="274216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767" indent="0">
              <a:buNone/>
              <a:defRPr sz="2100"/>
            </a:lvl2pPr>
            <a:lvl3pPr marL="685545" indent="0">
              <a:buNone/>
              <a:defRPr sz="1800"/>
            </a:lvl3pPr>
            <a:lvl4pPr marL="1028318" indent="0">
              <a:buNone/>
              <a:defRPr sz="1500"/>
            </a:lvl4pPr>
            <a:lvl5pPr marL="1371090" indent="0">
              <a:buNone/>
              <a:defRPr sz="1500"/>
            </a:lvl5pPr>
            <a:lvl6pPr marL="1713869" indent="0">
              <a:buNone/>
              <a:defRPr sz="1500"/>
            </a:lvl6pPr>
            <a:lvl7pPr marL="2056634" indent="0">
              <a:buNone/>
              <a:defRPr sz="1500"/>
            </a:lvl7pPr>
            <a:lvl8pPr marL="2399400" indent="0">
              <a:buNone/>
              <a:defRPr sz="1500"/>
            </a:lvl8pPr>
            <a:lvl9pPr marL="2742167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767" indent="0">
              <a:buNone/>
              <a:defRPr sz="1400"/>
            </a:lvl2pPr>
            <a:lvl3pPr marL="685545" indent="0">
              <a:buNone/>
              <a:defRPr sz="1200"/>
            </a:lvl3pPr>
            <a:lvl4pPr marL="1028318" indent="0">
              <a:buNone/>
              <a:defRPr sz="1100"/>
            </a:lvl4pPr>
            <a:lvl5pPr marL="1371090" indent="0">
              <a:buNone/>
              <a:defRPr sz="1100"/>
            </a:lvl5pPr>
            <a:lvl6pPr marL="1713869" indent="0">
              <a:buNone/>
              <a:defRPr sz="1100"/>
            </a:lvl6pPr>
            <a:lvl7pPr marL="2056634" indent="0">
              <a:buNone/>
              <a:defRPr sz="1100"/>
            </a:lvl7pPr>
            <a:lvl8pPr marL="2399400" indent="0">
              <a:buNone/>
              <a:defRPr sz="1100"/>
            </a:lvl8pPr>
            <a:lvl9pPr marL="274216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ct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marL="0" lvl="0" indent="0" algn="l" defTabSz="685545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27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j-cs"/>
        </a:defRPr>
      </a:lvl1pPr>
    </p:titleStyle>
    <p:bodyStyle>
      <a:lvl1pPr marL="171390" lvl="0" indent="-171390" algn="l" defTabSz="685545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15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1pPr>
      <a:lvl2pPr marL="514169" lvl="1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4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2pPr>
      <a:lvl3pPr marL="856934" lvl="2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2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3pPr>
      <a:lvl4pPr marL="1199700" lvl="3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4pPr>
      <a:lvl5pPr marL="1542467" lvl="4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9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5pPr>
      <a:lvl6pPr marL="1885245" lvl="5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228018" lvl="6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2570790" lvl="7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2913569" lvl="8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767" lvl="1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545" lvl="2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318" lvl="3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090" lvl="4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3869" lvl="5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6634" lvl="6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9400" lvl="7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167" lvl="8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09" name="组合 431"/>
          <p:cNvGrpSpPr>
            <a:grpSpLocks/>
          </p:cNvGrpSpPr>
          <p:nvPr/>
        </p:nvGrpSpPr>
        <p:grpSpPr bwMode="auto">
          <a:xfrm>
            <a:off x="0" y="1275606"/>
            <a:ext cx="9144000" cy="1224136"/>
            <a:chOff x="0" y="1647140"/>
            <a:chExt cx="9144000" cy="2248939"/>
          </a:xfrm>
        </p:grpSpPr>
        <p:sp>
          <p:nvSpPr>
            <p:cNvPr id="430" name="矩形 429"/>
            <p:cNvSpPr/>
            <p:nvPr/>
          </p:nvSpPr>
          <p:spPr>
            <a:xfrm>
              <a:off x="0" y="1647140"/>
              <a:ext cx="9144000" cy="2248939"/>
            </a:xfrm>
            <a:prstGeom prst="rect">
              <a:avLst/>
            </a:prstGeom>
            <a:solidFill>
              <a:srgbClr val="137EE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011" name="文本框 7"/>
            <p:cNvSpPr txBox="1">
              <a:spLocks noChangeArrowheads="1"/>
            </p:cNvSpPr>
            <p:nvPr/>
          </p:nvSpPr>
          <p:spPr bwMode="auto">
            <a:xfrm>
              <a:off x="0" y="2292589"/>
              <a:ext cx="9144000" cy="1074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HTML+CSS</a:t>
              </a: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系列教程①之拨云见日</a:t>
              </a:r>
            </a:p>
          </p:txBody>
        </p:sp>
      </p:grpSp>
      <p:pic>
        <p:nvPicPr>
          <p:cNvPr id="6" name="Picture 3" descr="C:\Users\Administrator\Desktop\未标题-1-01.png">
            <a:extLst>
              <a:ext uri="{FF2B5EF4-FFF2-40B4-BE49-F238E27FC236}">
                <a16:creationId xmlns:a16="http://schemas.microsoft.com/office/drawing/2014/main" xmlns="" id="{FBCC2EBC-0E3D-4861-8512-FD105CB4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5471" y="4204299"/>
            <a:ext cx="1513057" cy="453804"/>
          </a:xfrm>
          <a:prstGeom prst="rect">
            <a:avLst/>
          </a:prstGeom>
          <a:noFill/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B629FF7-F150-4C9F-8F37-E57E0F4BC908}"/>
              </a:ext>
            </a:extLst>
          </p:cNvPr>
          <p:cNvSpPr txBox="1"/>
          <p:nvPr/>
        </p:nvSpPr>
        <p:spPr>
          <a:xfrm>
            <a:off x="3675308" y="2563039"/>
            <a:ext cx="179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主讲人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Ghost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93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注释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的代码，只有在文件中看得到，但是浏览器显示不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出来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&lt;!-- 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注释的内容 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--&gt;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练习：手写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注释和快捷键添加删除注释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8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HTML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注释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59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0538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所谓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语义化指的是，根据网页中内容的结构，选择适合的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标签进行编写。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好处：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在没有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的情况下，页面也能呈现出很好的内容结构。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有利于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SEO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，让搜索引擎爬虫更好的理解网页。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方便其他设备解析（如屏幕阅读器、盲人阅读器等）。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便于团队开发与维护。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8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chemeClr val="bg1"/>
                </a:solidFill>
              </a:rPr>
              <a:t>HTML</a:t>
            </a:r>
            <a:r>
              <a:rPr lang="zh-CN" altLang="en-US" sz="2100" b="1" dirty="0">
                <a:solidFill>
                  <a:schemeClr val="bg1"/>
                </a:solidFill>
              </a:rPr>
              <a:t>语义化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p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</a:p>
          <a:p>
            <a:pPr defTabSz="666750"/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练习：带有标题和段落的个人简介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8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标题与段落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0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&lt;strong&gt;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表示强调，会对文本进行加粗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defTabSz="666750"/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&lt;</a:t>
            </a:r>
            <a:r>
              <a:rPr lang="en-US" altLang="zh-CN" sz="1600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表示强调，会对文本进行斜体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</a:p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&lt;sub&gt;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&lt;sup&gt;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 下标文本、上标文本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&lt;del&gt;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&lt;ins&gt;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删除文本、插入文本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</a:p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练习：带有文本修饰的段落。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8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文本修饰标签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1600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img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图片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4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src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	alt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title 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width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height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	</a:t>
            </a: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</a:p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练习：在文章中添加图片。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8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图片标签与图片属性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5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相对路径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路径中表示当前路径</a:t>
            </a:r>
            <a:endParaRPr lang="en-US" altLang="zh-CN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	.. 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路径中表示上一级路径</a:t>
            </a:r>
            <a:endParaRPr lang="en-US" altLang="zh-CN" sz="14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绝对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路径</a:t>
            </a: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:/ke/qf_dl201901/20190108/img/animal/dog.jpg 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4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	http://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cms-bucket.ws.126.net/2019/04/16/7a5b31e0ce5474a7515.jpeg</a:t>
            </a:r>
            <a:endParaRPr lang="en-US" altLang="zh-CN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8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引入文件的地址路径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&lt;a&gt;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4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href</a:t>
            </a:r>
            <a:endParaRPr lang="en-US" altLang="zh-CN" sz="14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target</a:t>
            </a:r>
            <a:endParaRPr lang="en-US" altLang="zh-CN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&lt;base&gt;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分别建立一个首页、列表页、详情页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2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并让他们之间实现相互跳转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2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每个页面至少包含一张图片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2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图片在</a:t>
            </a:r>
            <a:r>
              <a:rPr lang="en-US" altLang="zh-CN" sz="12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images</a:t>
            </a:r>
            <a:r>
              <a:rPr lang="zh-CN" altLang="en-US" sz="12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文件夹</a:t>
            </a:r>
            <a:r>
              <a:rPr lang="zh-CN" altLang="en-US" sz="12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内</a:t>
            </a:r>
            <a:endParaRPr lang="en-US" altLang="zh-CN" sz="12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2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列表</a:t>
            </a:r>
            <a:r>
              <a:rPr lang="zh-CN" altLang="en-US" sz="12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和详情页在</a:t>
            </a:r>
            <a:r>
              <a:rPr lang="en-US" altLang="zh-CN" sz="12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12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文件夹内，首页在根目录下</a:t>
            </a:r>
            <a:r>
              <a:rPr lang="en-US" altLang="zh-CN" sz="12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8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跳转链接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0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实现一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endParaRPr lang="en-US" altLang="zh-CN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id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en-US" altLang="zh-CN" sz="14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实现二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endParaRPr lang="en-US" altLang="zh-CN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name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en-US" altLang="zh-CN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zh-CN" altLang="en-US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练习：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锚点的操作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跳转</a:t>
            </a:r>
            <a:r>
              <a:rPr lang="zh-CN" altLang="en-US" sz="2100" b="1" dirty="0">
                <a:solidFill>
                  <a:schemeClr val="bg1"/>
                </a:solidFill>
              </a:rPr>
              <a:t>锚点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编写</a:t>
            </a:r>
            <a:r>
              <a:rPr lang="zh-CN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一些文本时，经常会遇到输入法无法输入的字符，如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®</a:t>
            </a:r>
            <a:r>
              <a:rPr lang="zh-CN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（注册商标）、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©</a:t>
            </a:r>
            <a:r>
              <a:rPr lang="zh-CN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（版权符）等，还有往一段文字中加入多个空格时，页面并不会解析出多个空格。这些无法输入和空格字符都是特殊字符，在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中，为这些特殊字符准备了专门的代码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特殊符号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0616"/>
              </p:ext>
            </p:extLst>
          </p:nvPr>
        </p:nvGraphicFramePr>
        <p:xfrm>
          <a:off x="1691680" y="2499742"/>
          <a:ext cx="5015333" cy="2222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7461"/>
                <a:gridCol w="1622637"/>
                <a:gridCol w="2035235"/>
              </a:tblGrid>
              <a:tr h="246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特殊字符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含义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特殊字符代码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/>
                </a:tc>
              </a:tr>
              <a:tr h="246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空格符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&amp;nbsp</a:t>
                      </a:r>
                      <a:r>
                        <a:rPr lang="zh-CN" sz="1400" kern="100">
                          <a:effectLst/>
                        </a:rPr>
                        <a:t>；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/>
                </a:tc>
              </a:tr>
              <a:tr h="246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©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版权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&amp;copy;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/>
                </a:tc>
              </a:tr>
              <a:tr h="246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®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注册商标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&amp;reg</a:t>
                      </a:r>
                      <a:r>
                        <a:rPr lang="zh-CN" sz="1400" kern="100">
                          <a:effectLst/>
                        </a:rPr>
                        <a:t>；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/>
                </a:tc>
              </a:tr>
              <a:tr h="246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 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小于号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&amp;</a:t>
                      </a:r>
                      <a:r>
                        <a:rPr lang="en-US" sz="1400" kern="100" dirty="0" err="1">
                          <a:effectLst/>
                        </a:rPr>
                        <a:t>lt</a:t>
                      </a:r>
                      <a:r>
                        <a:rPr lang="zh-CN" sz="1400" kern="100" dirty="0">
                          <a:effectLst/>
                        </a:rPr>
                        <a:t>；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/>
                </a:tc>
              </a:tr>
              <a:tr h="246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&gt; 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大于号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&amp;gt;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/>
                </a:tc>
              </a:tr>
              <a:tr h="246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&amp;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和号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&amp;amp</a:t>
                      </a:r>
                      <a:r>
                        <a:rPr lang="zh-CN" sz="1400" kern="100">
                          <a:effectLst/>
                        </a:rPr>
                        <a:t>；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/>
                </a:tc>
              </a:tr>
              <a:tr h="246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¥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人民币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&amp;yen;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/>
                </a:tc>
              </a:tr>
              <a:tr h="246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°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摄氏度</a:t>
                      </a:r>
                      <a:endParaRPr lang="zh-CN" sz="17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&amp;</a:t>
                      </a:r>
                      <a:r>
                        <a:rPr lang="en-US" sz="1400" kern="100" dirty="0" err="1">
                          <a:effectLst/>
                        </a:rPr>
                        <a:t>deg</a:t>
                      </a:r>
                      <a:r>
                        <a:rPr lang="zh-CN" sz="1400" kern="100" dirty="0">
                          <a:effectLst/>
                        </a:rPr>
                        <a:t>；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1600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ul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&lt;li&gt; 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：列表的最外层容器、列表项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ul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li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必须是组合出现的，他们之间是不能有其他标签的</a:t>
            </a:r>
            <a:endParaRPr lang="en-US" altLang="zh-CN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4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type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 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改变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前面标记的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样式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 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一般都是用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去控制 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http://www.w3school.com.cn/tags/att_ul_type.asp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4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 defTabSz="666750">
              <a:spcBef>
                <a:spcPts val="600"/>
              </a:spcBef>
            </a:pPr>
            <a:r>
              <a:rPr lang="zh-CN" altLang="en-US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练习：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创建无序列表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无序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列表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2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6750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拨开云雾见天日 守得云开见月明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序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7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1600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ol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&lt;li&gt; 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：列表的最外层容器、列表项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注：有序列表用的非常少，经常用的是无序列表，无序列表可以去代替有序列表。</a:t>
            </a:r>
            <a:endParaRPr lang="en-US" altLang="zh-CN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4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type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 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改变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前面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标记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的样式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 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一般都是用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去控制 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://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www.w3school.com.cn/tags/att_ol_type.asp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4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 defTabSz="666750">
              <a:spcBef>
                <a:spcPts val="600"/>
              </a:spcBef>
            </a:pPr>
            <a:r>
              <a:rPr lang="zh-CN" altLang="en-US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练习：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创建有序列表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有序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列表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0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&lt;dl&gt;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：定义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列表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&lt;</a:t>
            </a:r>
            <a:r>
              <a:rPr lang="en-US" altLang="zh-CN" sz="1600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dt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：定义专业术语或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名词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&lt;</a:t>
            </a:r>
            <a:r>
              <a:rPr lang="en-US" altLang="zh-CN" sz="1600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dd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：对名词进行解释和描述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创建定义列表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定义列表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3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列表之间可以互相嵌套形成多层级列表。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</a:p>
          <a:p>
            <a:pPr defTabSz="666750">
              <a:spcBef>
                <a:spcPts val="600"/>
              </a:spcBef>
            </a:pPr>
            <a:endParaRPr lang="en-US" altLang="zh-CN" sz="14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嵌套列表小案例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嵌套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列表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5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&lt;table&gt;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：表格的最外层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容器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&lt;</a:t>
            </a:r>
            <a:r>
              <a:rPr lang="en-US" altLang="zh-CN" sz="1600" b="1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tr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&gt;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表格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行</a:t>
            </a: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&lt;</a:t>
            </a:r>
            <a:r>
              <a:rPr lang="en-US" altLang="zh-CN" sz="1600" b="1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th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 定义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头</a:t>
            </a: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&lt;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td&gt;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 定义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表格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&lt;caption&gt;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：定义表格标题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zh-CN" altLang="en-US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语义化标签：</a:t>
            </a: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1400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tHead</a:t>
            </a: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1400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tBody</a:t>
            </a: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1400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tFood</a:t>
            </a: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	</a:t>
            </a:r>
            <a:endParaRPr lang="en-US" altLang="zh-CN" sz="14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表格标签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7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border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 表格边框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1600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cellpadding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 单元格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内的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空间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cellspacing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 单元格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之间的空间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1600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rowspan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 合并行</a:t>
            </a: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colspan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 合并列</a:t>
            </a: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align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 左右对齐方式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1600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valign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：上下对齐方式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zh-CN" altLang="en-US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zh-CN" altLang="en-US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：创建表格展示数据列表</a:t>
            </a: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	</a:t>
            </a:r>
            <a:endParaRPr lang="en-US" altLang="zh-CN" sz="14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表格</a:t>
            </a:r>
            <a:r>
              <a:rPr lang="zh-CN" altLang="en-US" sz="2100" b="1" dirty="0">
                <a:solidFill>
                  <a:schemeClr val="bg1"/>
                </a:solidFill>
              </a:rPr>
              <a:t>属性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&lt;form&gt;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 表单的最外层容器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&lt;input&gt;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 标签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用于搜集用户信息，根据不同的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type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属性值，展示不同的控件，如输入框、密码框、复选框等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表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单标签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70960"/>
              </p:ext>
            </p:extLst>
          </p:nvPr>
        </p:nvGraphicFramePr>
        <p:xfrm>
          <a:off x="1763689" y="2552220"/>
          <a:ext cx="5115345" cy="1872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9622"/>
                <a:gridCol w="2585723"/>
              </a:tblGrid>
              <a:tr h="2272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含义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272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altLang="zh-CN" sz="1400" kern="100" dirty="0" smtClean="0">
                          <a:effectLst/>
                        </a:rPr>
                        <a:t>text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普通的文本输入框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272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password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密码输入框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272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checkbox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复选框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272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radio</a:t>
                      </a: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单选框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272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file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上传文件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272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submit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提交按钮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1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reset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重置按钮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28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1600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textarea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&gt;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多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行文本框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&lt;select&gt;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&lt;option&gt;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下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拉菜单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&lt;label&gt;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：辅助表单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练习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：创建表格展示数据列表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表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单标签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1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表格表单之间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可以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互相组合形成数据展示效果。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</a:p>
          <a:p>
            <a:pPr defTabSz="666750">
              <a:spcBef>
                <a:spcPts val="600"/>
              </a:spcBef>
            </a:pPr>
            <a:endParaRPr lang="en-US" altLang="zh-CN" sz="14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练习：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组合表格表单小案例 </a:t>
            </a: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表格表单组合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5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div 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（块）：</a:t>
            </a: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1"/>
                </a:solidFill>
              </a:rPr>
              <a:t>div</a:t>
            </a:r>
            <a:r>
              <a:rPr lang="zh-CN" altLang="zh-CN" sz="1600" dirty="0">
                <a:solidFill>
                  <a:schemeClr val="bg1"/>
                </a:solidFill>
              </a:rPr>
              <a:t>全称为</a:t>
            </a:r>
            <a:r>
              <a:rPr lang="en-US" altLang="zh-CN" sz="1600" dirty="0">
                <a:solidFill>
                  <a:schemeClr val="bg1"/>
                </a:solidFill>
              </a:rPr>
              <a:t>division</a:t>
            </a:r>
            <a:r>
              <a:rPr lang="zh-CN" altLang="zh-CN" sz="1600" dirty="0">
                <a:solidFill>
                  <a:schemeClr val="bg1"/>
                </a:solidFill>
              </a:rPr>
              <a:t>，“分割、分区”的意思，</a:t>
            </a:r>
            <a:r>
              <a:rPr lang="en-US" altLang="zh-CN" sz="1600" dirty="0">
                <a:solidFill>
                  <a:schemeClr val="bg1"/>
                </a:solidFill>
              </a:rPr>
              <a:t>&lt;div&gt;</a:t>
            </a:r>
            <a:r>
              <a:rPr lang="zh-CN" altLang="zh-CN" sz="1600" dirty="0">
                <a:solidFill>
                  <a:schemeClr val="bg1"/>
                </a:solidFill>
              </a:rPr>
              <a:t>标签用来划分一个区域，相当于一块区域容器，可以容纳段落、标题、表格、图像等各种网页元素。即</a:t>
            </a:r>
            <a:r>
              <a:rPr lang="en-US" altLang="zh-CN" sz="1600" dirty="0">
                <a:solidFill>
                  <a:schemeClr val="bg1"/>
                </a:solidFill>
              </a:rPr>
              <a:t>HTML</a:t>
            </a:r>
            <a:r>
              <a:rPr lang="zh-CN" altLang="zh-CN" sz="1600" dirty="0">
                <a:solidFill>
                  <a:schemeClr val="bg1"/>
                </a:solidFill>
              </a:rPr>
              <a:t>中大多数的标签都可以嵌套在</a:t>
            </a:r>
            <a:r>
              <a:rPr lang="en-US" altLang="zh-CN" sz="1600" dirty="0">
                <a:solidFill>
                  <a:schemeClr val="bg1"/>
                </a:solidFill>
              </a:rPr>
              <a:t>&lt;div&gt;</a:t>
            </a:r>
            <a:r>
              <a:rPr lang="zh-CN" altLang="zh-CN" sz="1600" dirty="0">
                <a:solidFill>
                  <a:schemeClr val="bg1"/>
                </a:solidFill>
              </a:rPr>
              <a:t>标签中，</a:t>
            </a:r>
            <a:r>
              <a:rPr lang="en-US" altLang="zh-CN" sz="1600" dirty="0">
                <a:solidFill>
                  <a:schemeClr val="bg1"/>
                </a:solidFill>
              </a:rPr>
              <a:t>&lt;div&gt;</a:t>
            </a:r>
            <a:r>
              <a:rPr lang="zh-CN" altLang="zh-CN" sz="1600" dirty="0">
                <a:solidFill>
                  <a:schemeClr val="bg1"/>
                </a:solidFill>
              </a:rPr>
              <a:t>中还可以嵌套多层</a:t>
            </a:r>
            <a:r>
              <a:rPr lang="en-US" altLang="zh-CN" sz="1600" dirty="0">
                <a:solidFill>
                  <a:schemeClr val="bg1"/>
                </a:solidFill>
              </a:rPr>
              <a:t>&lt;div&gt;</a:t>
            </a:r>
            <a:r>
              <a:rPr lang="zh-CN" altLang="zh-CN" sz="1600" dirty="0">
                <a:solidFill>
                  <a:schemeClr val="bg1"/>
                </a:solidFill>
              </a:rPr>
              <a:t>，用来将网页分割成独立的、不同的部分，来实现网页的规划和布局。</a:t>
            </a:r>
            <a:endParaRPr lang="en-US" altLang="zh-CN" sz="1600" dirty="0">
              <a:solidFill>
                <a:schemeClr val="bg1"/>
              </a:solidFill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4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span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（内联） 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用来修饰文字的，</a:t>
            </a: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div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与</a:t>
            </a: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span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都是没有任何默认样式的，需要配合</a:t>
            </a: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才行。</a:t>
            </a:r>
            <a:endParaRPr lang="en-US" altLang="zh-CN" sz="14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endParaRPr lang="en-US" altLang="zh-CN" sz="14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&lt;div&gt;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与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&lt;span&gt;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9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格式：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 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 : 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 ; 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: 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}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单位：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px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-&gt; 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像素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 pixel 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%   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-&gt; 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百分比</a:t>
            </a: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基本样式：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width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height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background-color</a:t>
            </a:r>
            <a:endParaRPr lang="en-US" altLang="zh-CN" sz="14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注释：</a:t>
            </a: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/*  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注释的内容  *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基础语法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4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8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它们是两种编程语言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，一般情况下需要配合使用，是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作为网站开发的基础语言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：查一查什么是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、什么是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了解什么是</a:t>
            </a:r>
            <a:r>
              <a:rPr lang="en-US" altLang="zh-CN" sz="2100" b="1" dirty="0">
                <a:solidFill>
                  <a:schemeClr val="bg1"/>
                </a:solidFill>
              </a:rPr>
              <a:t>HTML</a:t>
            </a:r>
            <a:r>
              <a:rPr lang="zh-CN" altLang="en-US" sz="2100" b="1" dirty="0">
                <a:solidFill>
                  <a:schemeClr val="bg1"/>
                </a:solidFill>
              </a:rPr>
              <a:t>、</a:t>
            </a:r>
            <a:r>
              <a:rPr lang="en-US" altLang="zh-CN" sz="2100" b="1" dirty="0">
                <a:solidFill>
                  <a:schemeClr val="bg1"/>
                </a:solidFill>
              </a:rPr>
              <a:t>CSS</a:t>
            </a:r>
            <a:r>
              <a:rPr lang="zh-CN" altLang="en-US" sz="2100" b="1" dirty="0">
                <a:solidFill>
                  <a:schemeClr val="bg1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59012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联（行内、行间）样式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标签上添加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style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属性来实现的</a:t>
            </a:r>
            <a:endParaRPr lang="en-US" altLang="zh-CN" sz="14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样式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&lt;style&gt;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标签内添加的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样式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注：内部样式的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优点，可以复用代码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内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联样式与内部样式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3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&lt;link&gt;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4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rel</a:t>
            </a:r>
            <a:endParaRPr lang="en-US" altLang="zh-CN" sz="14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4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href</a:t>
            </a:r>
            <a:endParaRPr lang="en-US" altLang="zh-CN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@import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注：这种方式有很多问题，不建议使用。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外部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样式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08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单词表示法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十六进制表示法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RGB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三原色表示法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练习：创建一个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100*100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红色的方块，一个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200*150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蓝色的方块。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chemeClr val="bg1"/>
                </a:solidFill>
              </a:rPr>
              <a:t>CSS</a:t>
            </a:r>
            <a:r>
              <a:rPr lang="zh-CN" altLang="en-US" sz="2100" b="1" dirty="0">
                <a:solidFill>
                  <a:schemeClr val="bg1"/>
                </a:solidFill>
              </a:rPr>
              <a:t>中的颜色表示法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7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>
            <a:extLst>
              <a:ext uri="{FF2B5EF4-FFF2-40B4-BE49-F238E27FC236}">
                <a16:creationId xmlns:a16="http://schemas.microsoft.com/office/drawing/2014/main" xmlns="" id="{43A91E98-8269-49E9-A1A9-2E2CD7CDB6BF}"/>
              </a:ext>
            </a:extLst>
          </p:cNvPr>
          <p:cNvSpPr/>
          <p:nvPr/>
        </p:nvSpPr>
        <p:spPr>
          <a:xfrm>
            <a:off x="2997522" y="771549"/>
            <a:ext cx="3148955" cy="3600401"/>
          </a:xfrm>
          <a:prstGeom prst="snip1Rect">
            <a:avLst>
              <a:gd name="adj" fmla="val 25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xmlns="" id="{8B5CD35A-960E-4813-B144-1CF4D3244E3E}"/>
              </a:ext>
            </a:extLst>
          </p:cNvPr>
          <p:cNvSpPr txBox="1"/>
          <p:nvPr/>
        </p:nvSpPr>
        <p:spPr>
          <a:xfrm>
            <a:off x="3300495" y="1537884"/>
            <a:ext cx="2543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32A34"/>
                </a:solidFill>
              </a:rPr>
              <a:t>THANK  YOU</a:t>
            </a:r>
            <a:endParaRPr lang="zh-CN" altLang="en-US" sz="3200" b="1" dirty="0">
              <a:solidFill>
                <a:srgbClr val="232A3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40494F8-1FB3-41FB-9714-5F93201D90B0}"/>
              </a:ext>
            </a:extLst>
          </p:cNvPr>
          <p:cNvSpPr/>
          <p:nvPr/>
        </p:nvSpPr>
        <p:spPr>
          <a:xfrm>
            <a:off x="2993377" y="2717329"/>
            <a:ext cx="3148955" cy="607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Picture 3" descr="C:\Users\Administrator\Desktop\未标题-1-01.png">
            <a:extLst>
              <a:ext uri="{FF2B5EF4-FFF2-40B4-BE49-F238E27FC236}">
                <a16:creationId xmlns:a16="http://schemas.microsoft.com/office/drawing/2014/main" xmlns="" id="{8C99BBCA-7C80-4CB6-8504-C143215F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791607" y="3720448"/>
            <a:ext cx="1560786" cy="468119"/>
          </a:xfrm>
          <a:prstGeom prst="rect">
            <a:avLst/>
          </a:prstGeom>
          <a:noFill/>
        </p:spPr>
      </p:pic>
      <p:pic>
        <p:nvPicPr>
          <p:cNvPr id="14" name="Picture 4" descr="C:\Users\Administrator\Desktop\做教育.png">
            <a:extLst>
              <a:ext uri="{FF2B5EF4-FFF2-40B4-BE49-F238E27FC236}">
                <a16:creationId xmlns:a16="http://schemas.microsoft.com/office/drawing/2014/main" xmlns="" id="{8CA2BB75-6E02-4119-B2F7-3E21EDA06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 l="11131" t="72568" r="68809" b="20010"/>
          <a:stretch>
            <a:fillRect/>
          </a:stretch>
        </p:blipFill>
        <p:spPr bwMode="auto">
          <a:xfrm>
            <a:off x="3014876" y="2696806"/>
            <a:ext cx="311424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8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VS 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，全称 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Visual Studio Code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，来自微软，是一个开源的、基于 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Electron 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的轻量代码编辑器。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练习：熟练使用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VS code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基础操作。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66750">
              <a:lnSpc>
                <a:spcPct val="150000"/>
              </a:lnSpc>
            </a:pPr>
            <a:endParaRPr lang="zh-CN" altLang="en-US" sz="28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宇宙第一编辑器 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VS </a:t>
            </a:r>
            <a:r>
              <a:rPr lang="en-US" altLang="zh-CN" sz="2100" b="1" dirty="0">
                <a:solidFill>
                  <a:schemeClr val="bg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73547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谷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歌浏览器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(Google Chrome)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是一款可让您更快速、轻松且安全地使用网络的浏览器。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练习：整理市场上常见的浏览器，了解五大浏览器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zh-CN" altLang="en-US" sz="28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chemeClr val="bg1"/>
                </a:solidFill>
              </a:rPr>
              <a:t>C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hrome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浏览器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一个大型网站的开发，需要团队的配合，各个岗位不可或缺。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：了解一下前端的另外一项技能：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，与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之间的关系。</a:t>
            </a:r>
            <a:endParaRPr lang="zh-CN" altLang="en-US" sz="28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深入了解网站开发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HTML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 结构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CSS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 样式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JavaScript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 行为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8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Web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前端的三大核心技术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1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超文本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标记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语言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HyperText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Markup Language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标准通用标记语言下的一个应用。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是网页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制作必备的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编程语言。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练习：练习抒写基本结构与属性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8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chemeClr val="bg1"/>
                </a:solidFill>
              </a:rPr>
              <a:t>HTML</a:t>
            </a:r>
            <a:r>
              <a:rPr lang="zh-CN" altLang="en-US" sz="2100" b="1" dirty="0">
                <a:solidFill>
                  <a:schemeClr val="bg1"/>
                </a:solidFill>
              </a:rPr>
              <a:t>基础结构与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属性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9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每一个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文件都需要添加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初始代码，初始代码就是无论你写什么样的网页，这些代码都是要有的，这就是初始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代码。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练习：手写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初始代码和快速创建初始代码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8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HTML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初始代码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10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heme/theme1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9d1484073831938bdb04883fe048929d</Template>
  <TotalTime>3285</TotalTime>
  <Words>922</Words>
  <Application>Microsoft Office PowerPoint</Application>
  <PresentationFormat>全屏显示(16:9)</PresentationFormat>
  <Paragraphs>306</Paragraphs>
  <Slides>33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宋体</vt:lpstr>
      <vt:lpstr>Calibri Light</vt:lpstr>
      <vt:lpstr>Tahoma</vt:lpstr>
      <vt:lpstr>微软雅黑</vt:lpstr>
      <vt:lpstr>Calibri</vt:lpstr>
      <vt:lpstr>Times New Roman</vt:lpstr>
      <vt:lpstr>楷体</vt:lpstr>
      <vt:lpstr>Arial</vt:lpstr>
      <vt:lpstr>方正兰亭黑_GBK</vt:lpstr>
      <vt:lpstr>2_Office 主题</vt:lpstr>
      <vt:lpstr>1_清风素材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>Administrator</dc:creator>
  <cp:lastModifiedBy>qianfeng</cp:lastModifiedBy>
  <cp:revision>186</cp:revision>
  <dcterms:created xsi:type="dcterms:W3CDTF">2017-11-18T19:42:59Z</dcterms:created>
  <dcterms:modified xsi:type="dcterms:W3CDTF">2019-04-18T03:31:59Z</dcterms:modified>
</cp:coreProperties>
</file>