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9" r:id="rId1"/>
    <p:sldMasterId id="2147483845" r:id="rId2"/>
  </p:sldMasterIdLst>
  <p:notesMasterIdLst>
    <p:notesMasterId r:id="rId18"/>
  </p:notesMasterIdLst>
  <p:sldIdLst>
    <p:sldId id="266" r:id="rId3"/>
    <p:sldId id="311" r:id="rId4"/>
    <p:sldId id="342" r:id="rId5"/>
    <p:sldId id="357" r:id="rId6"/>
    <p:sldId id="312" r:id="rId7"/>
    <p:sldId id="343" r:id="rId8"/>
    <p:sldId id="358" r:id="rId9"/>
    <p:sldId id="359" r:id="rId10"/>
    <p:sldId id="314" r:id="rId11"/>
    <p:sldId id="360" r:id="rId12"/>
    <p:sldId id="315" r:id="rId13"/>
    <p:sldId id="316" r:id="rId14"/>
    <p:sldId id="362" r:id="rId15"/>
    <p:sldId id="361" r:id="rId16"/>
    <p:sldId id="308" r:id="rId17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9"/>
      <p:italic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微软雅黑" panose="020B0503020204020204" pitchFamily="34" charset="-122"/>
      <p:regular r:id="rId23"/>
      <p:bold r:id="rId24"/>
    </p:embeddedFont>
    <p:embeddedFont>
      <p:font typeface="楷体" panose="02010609060101010101" pitchFamily="49" charset="-122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zh-CN"/>
    </a:defPPr>
    <a:lvl1pPr marL="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91ACC3-1216-435E-AAAD-059E937B9DDF}">
          <p14:sldIdLst>
            <p14:sldId id="266"/>
            <p14:sldId id="311"/>
            <p14:sldId id="342"/>
            <p14:sldId id="357"/>
            <p14:sldId id="312"/>
            <p14:sldId id="343"/>
            <p14:sldId id="358"/>
            <p14:sldId id="359"/>
            <p14:sldId id="314"/>
            <p14:sldId id="360"/>
            <p14:sldId id="315"/>
            <p14:sldId id="316"/>
            <p14:sldId id="362"/>
            <p14:sldId id="361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37EEC"/>
    <a:srgbClr val="000000"/>
    <a:srgbClr val="1B3B57"/>
    <a:srgbClr val="FFFFFF"/>
    <a:srgbClr val="C00000"/>
    <a:srgbClr val="ED7D31"/>
    <a:srgbClr val="70AD47"/>
    <a:srgbClr val="FFFF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64" autoAdjust="0"/>
    <p:restoredTop sz="95494" autoAdjust="0"/>
  </p:normalViewPr>
  <p:slideViewPr>
    <p:cSldViewPr>
      <p:cViewPr varScale="1">
        <p:scale>
          <a:sx n="121" d="100"/>
          <a:sy n="121" d="100"/>
        </p:scale>
        <p:origin x="480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5530-C487-43AD-99A5-FB7D7B917BB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DD99-3A55-4656-9AD7-90CDF6A35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8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en-US" altLang="zh-CN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https://code.visualstudio.com/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57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2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60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2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1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Chrome</a:t>
            </a: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下载地址： 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https://www.google.cn/intl/zh-CN/chrome/</a:t>
            </a:r>
          </a:p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百度统计浏览器市场份额：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https://tongji.baidu.com/data/browser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95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Chrome</a:t>
            </a: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下载地址： 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https://www.google.cn/intl/zh-CN/chrome/</a:t>
            </a:r>
          </a:p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百度统计浏览器市场份额：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https://tongji.baidu.com/data/browser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16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5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91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6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767" indent="0" algn="ctr">
              <a:buNone/>
              <a:defRPr sz="1500"/>
            </a:lvl2pPr>
            <a:lvl3pPr marL="685545" indent="0" algn="ctr">
              <a:buNone/>
              <a:defRPr sz="1400"/>
            </a:lvl3pPr>
            <a:lvl4pPr marL="1028318" indent="0" algn="ctr">
              <a:buNone/>
              <a:defRPr sz="1200"/>
            </a:lvl4pPr>
            <a:lvl5pPr marL="1371090" indent="0" algn="ctr">
              <a:buNone/>
              <a:defRPr sz="1200"/>
            </a:lvl5pPr>
            <a:lvl6pPr marL="1713869" indent="0" algn="ctr">
              <a:buNone/>
              <a:defRPr sz="1200"/>
            </a:lvl6pPr>
            <a:lvl7pPr marL="2056634" indent="0" algn="ctr">
              <a:buNone/>
              <a:defRPr sz="1200"/>
            </a:lvl7pPr>
            <a:lvl8pPr marL="2399400" indent="0" algn="ctr">
              <a:buNone/>
              <a:defRPr sz="1200"/>
            </a:lvl8pPr>
            <a:lvl9pPr marL="2742167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59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59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913" r="12117" b="2736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32A3B">
                  <a:alpha val="85000"/>
                </a:srgbClr>
              </a:gs>
              <a:gs pos="54000">
                <a:srgbClr val="332A3B">
                  <a:alpha val="95000"/>
                </a:srgbClr>
              </a:gs>
              <a:gs pos="78000">
                <a:srgbClr val="332A3B"/>
              </a:gs>
              <a:gs pos="100000">
                <a:srgbClr val="332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89" rIns="68558" bIns="34289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56" y="841773"/>
            <a:ext cx="7884319" cy="172997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>
            <a:cxnSpLocks noChangeAspect="1"/>
          </p:cNvCxnSpPr>
          <p:nvPr userDrawn="1"/>
        </p:nvCxnSpPr>
        <p:spPr>
          <a:xfrm flipV="1">
            <a:off x="5895833" y="740917"/>
            <a:ext cx="1028700" cy="102870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 noChangeAspect="1"/>
          </p:cNvCxnSpPr>
          <p:nvPr userDrawn="1"/>
        </p:nvCxnSpPr>
        <p:spPr>
          <a:xfrm flipV="1">
            <a:off x="6067209" y="15"/>
            <a:ext cx="1769617" cy="1769617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</p:cNvCxnSpPr>
          <p:nvPr userDrawn="1"/>
        </p:nvCxnSpPr>
        <p:spPr>
          <a:xfrm flipV="1">
            <a:off x="6232470" y="665343"/>
            <a:ext cx="1104289" cy="1104289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 userDrawn="1"/>
        </p:nvCxnSpPr>
        <p:spPr>
          <a:xfrm flipV="1">
            <a:off x="1409222" y="2811454"/>
            <a:ext cx="1303361" cy="130336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 userDrawn="1"/>
        </p:nvCxnSpPr>
        <p:spPr>
          <a:xfrm flipV="1">
            <a:off x="552657" y="2811441"/>
            <a:ext cx="2332061" cy="233206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 userDrawn="1"/>
        </p:nvCxnSpPr>
        <p:spPr>
          <a:xfrm flipV="1">
            <a:off x="1340908" y="2834445"/>
            <a:ext cx="1689581" cy="168958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8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19188" y="220663"/>
            <a:ext cx="1252537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619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65663"/>
            <a:ext cx="663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91463" y="4721225"/>
            <a:ext cx="1252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7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8924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69" b="14841"/>
          <a:stretch>
            <a:fillRect/>
          </a:stretch>
        </p:blipFill>
        <p:spPr bwMode="auto">
          <a:xfrm>
            <a:off x="0" y="0"/>
            <a:ext cx="9159875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8649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457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19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7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3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0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1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94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94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8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767" indent="0">
              <a:buNone/>
              <a:defRPr sz="1100"/>
            </a:lvl2pPr>
            <a:lvl3pPr marL="685545" indent="0">
              <a:buNone/>
              <a:defRPr sz="900"/>
            </a:lvl3pPr>
            <a:lvl4pPr marL="1028318" indent="0">
              <a:buNone/>
              <a:defRPr sz="800"/>
            </a:lvl4pPr>
            <a:lvl5pPr marL="1371090" indent="0">
              <a:buNone/>
              <a:defRPr sz="800"/>
            </a:lvl5pPr>
            <a:lvl6pPr marL="1713869" indent="0">
              <a:buNone/>
              <a:defRPr sz="800"/>
            </a:lvl6pPr>
            <a:lvl7pPr marL="2056634" indent="0">
              <a:buNone/>
              <a:defRPr sz="800"/>
            </a:lvl7pPr>
            <a:lvl8pPr marL="2399400" indent="0">
              <a:buNone/>
              <a:defRPr sz="800"/>
            </a:lvl8pPr>
            <a:lvl9pPr marL="274216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767" indent="0">
              <a:buNone/>
              <a:defRPr sz="2100"/>
            </a:lvl2pPr>
            <a:lvl3pPr marL="685545" indent="0">
              <a:buNone/>
              <a:defRPr sz="1800"/>
            </a:lvl3pPr>
            <a:lvl4pPr marL="1028318" indent="0">
              <a:buNone/>
              <a:defRPr sz="1500"/>
            </a:lvl4pPr>
            <a:lvl5pPr marL="1371090" indent="0">
              <a:buNone/>
              <a:defRPr sz="1500"/>
            </a:lvl5pPr>
            <a:lvl6pPr marL="1713869" indent="0">
              <a:buNone/>
              <a:defRPr sz="1500"/>
            </a:lvl6pPr>
            <a:lvl7pPr marL="2056634" indent="0">
              <a:buNone/>
              <a:defRPr sz="1500"/>
            </a:lvl7pPr>
            <a:lvl8pPr marL="2399400" indent="0">
              <a:buNone/>
              <a:defRPr sz="1500"/>
            </a:lvl8pPr>
            <a:lvl9pPr marL="2742167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767" indent="0">
              <a:buNone/>
              <a:defRPr sz="1400"/>
            </a:lvl2pPr>
            <a:lvl3pPr marL="685545" indent="0">
              <a:buNone/>
              <a:defRPr sz="1200"/>
            </a:lvl3pPr>
            <a:lvl4pPr marL="1028318" indent="0">
              <a:buNone/>
              <a:defRPr sz="1100"/>
            </a:lvl4pPr>
            <a:lvl5pPr marL="1371090" indent="0">
              <a:buNone/>
              <a:defRPr sz="1100"/>
            </a:lvl5pPr>
            <a:lvl6pPr marL="1713869" indent="0">
              <a:buNone/>
              <a:defRPr sz="1100"/>
            </a:lvl6pPr>
            <a:lvl7pPr marL="2056634" indent="0">
              <a:buNone/>
              <a:defRPr sz="1100"/>
            </a:lvl7pPr>
            <a:lvl8pPr marL="2399400" indent="0">
              <a:buNone/>
              <a:defRPr sz="1100"/>
            </a:lvl8pPr>
            <a:lvl9pPr marL="274216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ct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marL="0" lvl="0" indent="0" algn="l" defTabSz="685545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7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j-cs"/>
        </a:defRPr>
      </a:lvl1pPr>
    </p:titleStyle>
    <p:bodyStyle>
      <a:lvl1pPr marL="171390" lvl="0" indent="-171390" algn="l" defTabSz="685545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15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1pPr>
      <a:lvl2pPr marL="514169" lvl="1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4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2pPr>
      <a:lvl3pPr marL="856934" lvl="2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2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3pPr>
      <a:lvl4pPr marL="1199700" lvl="3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4pPr>
      <a:lvl5pPr marL="1542467" lvl="4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9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5pPr>
      <a:lvl6pPr marL="1885245" lvl="5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228018" lvl="6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570790" lvl="7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2913569" lvl="8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767" lvl="1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545" lvl="2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318" lvl="3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090" lvl="4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3869" lvl="5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6634" lvl="6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9400" lvl="7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167" lvl="8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9" name="组合 431"/>
          <p:cNvGrpSpPr>
            <a:grpSpLocks/>
          </p:cNvGrpSpPr>
          <p:nvPr/>
        </p:nvGrpSpPr>
        <p:grpSpPr bwMode="auto">
          <a:xfrm>
            <a:off x="0" y="1275606"/>
            <a:ext cx="9144000" cy="1224136"/>
            <a:chOff x="0" y="1647140"/>
            <a:chExt cx="9144000" cy="2248939"/>
          </a:xfrm>
        </p:grpSpPr>
        <p:sp>
          <p:nvSpPr>
            <p:cNvPr id="430" name="矩形 429"/>
            <p:cNvSpPr/>
            <p:nvPr/>
          </p:nvSpPr>
          <p:spPr>
            <a:xfrm>
              <a:off x="0" y="1647140"/>
              <a:ext cx="9144000" cy="2248939"/>
            </a:xfrm>
            <a:prstGeom prst="rect">
              <a:avLst/>
            </a:prstGeom>
            <a:solidFill>
              <a:srgbClr val="137EE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011" name="文本框 7"/>
            <p:cNvSpPr txBox="1">
              <a:spLocks noChangeArrowheads="1"/>
            </p:cNvSpPr>
            <p:nvPr/>
          </p:nvSpPr>
          <p:spPr bwMode="auto">
            <a:xfrm>
              <a:off x="0" y="2292589"/>
              <a:ext cx="9144000" cy="107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HTML+CSS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系列</a:t>
              </a: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教程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之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溯本求源</a:t>
              </a:r>
            </a:p>
          </p:txBody>
        </p:sp>
      </p:grpSp>
      <p:pic>
        <p:nvPicPr>
          <p:cNvPr id="6" name="Picture 3" descr="C:\Users\Administrator\Desktop\未标题-1-01.png">
            <a:extLst>
              <a:ext uri="{FF2B5EF4-FFF2-40B4-BE49-F238E27FC236}">
                <a16:creationId xmlns:a16="http://schemas.microsoft.com/office/drawing/2014/main" xmlns="" id="{FBCC2EBC-0E3D-4861-8512-FD105CB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5471" y="4204299"/>
            <a:ext cx="1513057" cy="453804"/>
          </a:xfrm>
          <a:prstGeom prst="rect">
            <a:avLst/>
          </a:prstGeom>
          <a:noFill/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B629FF7-F150-4C9F-8F37-E57E0F4BC908}"/>
              </a:ext>
            </a:extLst>
          </p:cNvPr>
          <p:cNvSpPr txBox="1"/>
          <p:nvPr/>
        </p:nvSpPr>
        <p:spPr>
          <a:xfrm>
            <a:off x="3675308" y="2563039"/>
            <a:ext cx="179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主讲人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Ghost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93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perspective :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离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屏幕多远的距离去观察元素，值越大幅度越小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perspective-origin :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景深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-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基点位置，观察元素的角度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transform-origin : x y z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transform-style : 3D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空间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flat  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默认值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2d)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preserve-3d  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(3d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，产生一个三维空间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backface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-visibility :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背面隐藏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hidden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visible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默认值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练习：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立方体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旋转木马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翻转图片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翻书效果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3d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相关属性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background-size 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的尺寸大小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cover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覆盖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contain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包含 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background-origin 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图的填充位置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padding-box (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border-box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content-box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background-clip 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图的裁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切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padding-box 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border-box (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content-box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背景扩展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linear-gradient 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线性渐变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point 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||  angle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color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percentage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radial-gradient 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径向渐变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point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color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percentage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  <a:p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1.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渐变的加载进度条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2.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鼠标划过渐变光斑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CSS3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渐变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font-face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中的一个模块，他主要是把自己定义的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字体嵌入到你的网页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好处：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可以非常方便的改变大小和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颜色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	2.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放大后不会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失真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	3.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减少请求次数和提高加载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速度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	4.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简化网页布局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	5.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减少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设计师和前端工程师的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工作量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可使用计算机没有提供的字体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sz="2000" dirty="0" smtClean="0"/>
              <a:t>。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字体图标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阿里巴巴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矢量图标库：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https://www.iconfont.cn :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提供了大量免费的字体图标。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自定义字体图标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https://icomoon.io/app :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在线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生成字体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图标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字体图标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xmlns="" id="{43A91E98-8269-49E9-A1A9-2E2CD7CDB6BF}"/>
              </a:ext>
            </a:extLst>
          </p:cNvPr>
          <p:cNvSpPr/>
          <p:nvPr/>
        </p:nvSpPr>
        <p:spPr>
          <a:xfrm>
            <a:off x="2997522" y="771549"/>
            <a:ext cx="3148955" cy="3600401"/>
          </a:xfrm>
          <a:prstGeom prst="snip1Rect">
            <a:avLst>
              <a:gd name="adj" fmla="val 25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xmlns="" id="{8B5CD35A-960E-4813-B144-1CF4D3244E3E}"/>
              </a:ext>
            </a:extLst>
          </p:cNvPr>
          <p:cNvSpPr txBox="1"/>
          <p:nvPr/>
        </p:nvSpPr>
        <p:spPr>
          <a:xfrm>
            <a:off x="3300495" y="1537884"/>
            <a:ext cx="2543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32A34"/>
                </a:solidFill>
              </a:rPr>
              <a:t>THANK  YOU</a:t>
            </a:r>
            <a:endParaRPr lang="zh-CN" altLang="en-US" sz="3200" b="1" dirty="0">
              <a:solidFill>
                <a:srgbClr val="232A3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40494F8-1FB3-41FB-9714-5F93201D90B0}"/>
              </a:ext>
            </a:extLst>
          </p:cNvPr>
          <p:cNvSpPr/>
          <p:nvPr/>
        </p:nvSpPr>
        <p:spPr>
          <a:xfrm>
            <a:off x="2993377" y="2717329"/>
            <a:ext cx="3148955" cy="60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Picture 3" descr="C:\Users\Administrator\Desktop\未标题-1-01.png">
            <a:extLst>
              <a:ext uri="{FF2B5EF4-FFF2-40B4-BE49-F238E27FC236}">
                <a16:creationId xmlns:a16="http://schemas.microsoft.com/office/drawing/2014/main" xmlns="" id="{8C99BBCA-7C80-4CB6-8504-C143215F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91607" y="3720448"/>
            <a:ext cx="1560786" cy="468119"/>
          </a:xfrm>
          <a:prstGeom prst="rect">
            <a:avLst/>
          </a:prstGeom>
          <a:noFill/>
        </p:spPr>
      </p:pic>
      <p:pic>
        <p:nvPicPr>
          <p:cNvPr id="14" name="Picture 4" descr="C:\Users\Administrator\Desktop\做教育.png">
            <a:extLst>
              <a:ext uri="{FF2B5EF4-FFF2-40B4-BE49-F238E27FC236}">
                <a16:creationId xmlns:a16="http://schemas.microsoft.com/office/drawing/2014/main" xmlns="" id="{8CA2BB75-6E02-4119-B2F7-3E21EDA06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 l="11131" t="72568" r="68809" b="20010"/>
          <a:stretch>
            <a:fillRect/>
          </a:stretch>
        </p:blipFill>
        <p:spPr bwMode="auto">
          <a:xfrm>
            <a:off x="3014876" y="2696806"/>
            <a:ext cx="31142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8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厂商以前就一直在实施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，但它还未成为真正的标准。为此，当有一些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样式语法还在波动的时候，他们提出了针对浏览器的前缀。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浏览器前缀？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256069"/>
              </p:ext>
            </p:extLst>
          </p:nvPr>
        </p:nvGraphicFramePr>
        <p:xfrm>
          <a:off x="1788915" y="2499508"/>
          <a:ext cx="5015333" cy="1728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114"/>
                <a:gridCol w="1398984"/>
                <a:gridCol w="2035235"/>
              </a:tblGrid>
              <a:tr h="246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浏览器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内核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前缀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/>
                </a:tc>
              </a:tr>
              <a:tr h="246918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Trident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-</a:t>
                      </a: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ms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-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/>
                </a:tc>
              </a:tr>
              <a:tr h="246918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Firefox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Gecko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-</a:t>
                      </a: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moz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-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/>
                </a:tc>
              </a:tr>
              <a:tr h="246918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Opera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Presto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-o-</a:t>
                      </a:r>
                    </a:p>
                  </a:txBody>
                  <a:tcPr marL="107842" marR="107842" marT="0" marB="0"/>
                </a:tc>
              </a:tr>
              <a:tr h="246918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Chrome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Webkit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-</a:t>
                      </a: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webkit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-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/>
                </a:tc>
              </a:tr>
              <a:tr h="246918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Safari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Webkit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-</a:t>
                      </a: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webkit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-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/>
                </a:tc>
              </a:tr>
              <a:tr h="246918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Opera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、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Chrome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Blink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12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8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transition-property  :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规定设置过渡效果的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属性的名称。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transition-duration  :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规定完成过渡效果需要多少秒或毫秒。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transition-delay  :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定义过渡效果何时开始。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transition-timing-function  :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规定速度效果的速度曲线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过渡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的导航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transition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过渡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9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transition-timing-function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linear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ease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（默认值）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ease-in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ease-out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ease-in-out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cubic-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bezier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（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http://cubic-bezier.com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 ：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列表边框收缩效果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</a:rPr>
              <a:t>t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ransition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过渡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635646"/>
            <a:ext cx="4522550" cy="176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8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translate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位移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scale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缩放</a:t>
            </a:r>
            <a:endParaRPr lang="zh-CN" altLang="en-US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rotate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旋转</a:t>
            </a:r>
            <a:endParaRPr lang="zh-CN" altLang="en-US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skew  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斜切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注：设置多个值时候的顺序；设置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transform-origin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的基点位置。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斜切的导航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变形的列表（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变形的列表（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</a:rPr>
              <a:t>t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ransform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变形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7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animation-name 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动画的名字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自定义的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animation-duration 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的持续时间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animation-delay 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的延迟时间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animation-iteration-count 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的重复次数 ，默认值就是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infinite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无限次数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animation-timing-function 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的运动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形式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1.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动画切换图标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2.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loading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加载效果（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3.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loading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加载效果（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animation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动画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animation-fill-mode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规定动画播放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之前或之后，其动画效果是否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可见。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none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默认值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 :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在运动结束之后回到初始位置，在延迟的情况下，让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0%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在延迟后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生效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 backwards 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在延迟的情况下，让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0%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在延迟前生效</a:t>
            </a:r>
          </a:p>
          <a:p>
            <a:pPr defTabSz="666750"/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	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forwards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在运动结束的之后，停到结束位置</a:t>
            </a:r>
          </a:p>
          <a:p>
            <a:pPr defTabSz="666750"/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	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both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: 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backwards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forwards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同时生效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animation-direction 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属性定义是否应该轮流反向播放动画。</a:t>
            </a:r>
          </a:p>
          <a:p>
            <a:pPr defTabSz="666750"/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alternate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: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次正向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(0%~100%)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，一次反向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(100%~0%)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	reverse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永远都是反向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100%~0%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	normal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默认值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 :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永远都是正向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0%~100%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animation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动画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4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款强大的预设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库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	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官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网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地址：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https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://daneden.github.io/animate.css/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基本使用：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animated :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基类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基础的样式，每个动画效果都需要加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infinite :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动画的无限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次数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练习：实现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animate.css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中的一种动画效果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</a:rPr>
              <a:t>a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nimate.css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4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rotateX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() :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正值向上翻转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rotateY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() :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正值向右翻转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translateZ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() :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正值向前，负值向后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scaleZ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() :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立体元素的厚度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3d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写法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 scale3d() :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三个值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x y z</a:t>
            </a: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 translate3d() :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三个值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x y z</a:t>
            </a: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rotate3d() :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四个值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0|1(x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轴是否添加旋转角度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  0|1(y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轴是否添加旋转角度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  0|1(z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轴是否添加旋转角度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)  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deg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transform3D</a:t>
            </a:r>
            <a:r>
              <a:rPr lang="zh-CN" altLang="en-US" sz="2400" b="1" dirty="0">
                <a:solidFill>
                  <a:schemeClr val="bg1"/>
                </a:solidFill>
              </a:rPr>
              <a:t>相关属性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heme/theme1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9d1484073831938bdb04883fe048929d</Template>
  <TotalTime>6339</TotalTime>
  <Words>459</Words>
  <Application>Microsoft Office PowerPoint</Application>
  <PresentationFormat>全屏显示(16:9)</PresentationFormat>
  <Paragraphs>173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Times New Roman</vt:lpstr>
      <vt:lpstr>Arial</vt:lpstr>
      <vt:lpstr>宋体</vt:lpstr>
      <vt:lpstr>方正兰亭黑_GBK</vt:lpstr>
      <vt:lpstr>Calibri Light</vt:lpstr>
      <vt:lpstr>Tahoma</vt:lpstr>
      <vt:lpstr>微软雅黑</vt:lpstr>
      <vt:lpstr>楷体</vt:lpstr>
      <vt:lpstr>Calibri</vt:lpstr>
      <vt:lpstr>2_Office 主题</vt:lpstr>
      <vt:lpstr>1_清风素材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Administrator</dc:creator>
  <cp:lastModifiedBy>qianfeng</cp:lastModifiedBy>
  <cp:revision>290</cp:revision>
  <dcterms:created xsi:type="dcterms:W3CDTF">2017-11-18T19:42:59Z</dcterms:created>
  <dcterms:modified xsi:type="dcterms:W3CDTF">2019-06-10T06:02:48Z</dcterms:modified>
</cp:coreProperties>
</file>