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9" r:id="rId1"/>
    <p:sldMasterId id="2147483845" r:id="rId2"/>
  </p:sldMasterIdLst>
  <p:notesMasterIdLst>
    <p:notesMasterId r:id="rId21"/>
  </p:notesMasterIdLst>
  <p:sldIdLst>
    <p:sldId id="266" r:id="rId3"/>
    <p:sldId id="311" r:id="rId4"/>
    <p:sldId id="342" r:id="rId5"/>
    <p:sldId id="357" r:id="rId6"/>
    <p:sldId id="365" r:id="rId7"/>
    <p:sldId id="366" r:id="rId8"/>
    <p:sldId id="312" r:id="rId9"/>
    <p:sldId id="343" r:id="rId10"/>
    <p:sldId id="363" r:id="rId11"/>
    <p:sldId id="364" r:id="rId12"/>
    <p:sldId id="358" r:id="rId13"/>
    <p:sldId id="367" r:id="rId14"/>
    <p:sldId id="368" r:id="rId15"/>
    <p:sldId id="369" r:id="rId16"/>
    <p:sldId id="359" r:id="rId17"/>
    <p:sldId id="370" r:id="rId18"/>
    <p:sldId id="314" r:id="rId19"/>
    <p:sldId id="308" r:id="rId20"/>
  </p:sldIdLst>
  <p:sldSz cx="9144000" cy="5143500" type="screen16x9"/>
  <p:notesSz cx="6858000" cy="9144000"/>
  <p:embeddedFontLst>
    <p:embeddedFont>
      <p:font typeface="楷体" panose="02010609060101010101" pitchFamily="49" charset="-122"/>
      <p:regular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zh-CN"/>
    </a:defPPr>
    <a:lvl1pPr marL="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91ACC3-1216-435E-AAAD-059E937B9DDF}">
          <p14:sldIdLst>
            <p14:sldId id="266"/>
            <p14:sldId id="311"/>
            <p14:sldId id="342"/>
            <p14:sldId id="357"/>
            <p14:sldId id="365"/>
            <p14:sldId id="366"/>
            <p14:sldId id="312"/>
            <p14:sldId id="343"/>
            <p14:sldId id="363"/>
            <p14:sldId id="364"/>
            <p14:sldId id="358"/>
            <p14:sldId id="367"/>
            <p14:sldId id="368"/>
            <p14:sldId id="369"/>
            <p14:sldId id="359"/>
            <p14:sldId id="370"/>
            <p14:sldId id="314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37EEC"/>
    <a:srgbClr val="000000"/>
    <a:srgbClr val="1B3B57"/>
    <a:srgbClr val="FFFFFF"/>
    <a:srgbClr val="C00000"/>
    <a:srgbClr val="ED7D31"/>
    <a:srgbClr val="70AD47"/>
    <a:srgbClr val="FFFF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4" autoAdjust="0"/>
    <p:restoredTop sz="95494" autoAdjust="0"/>
  </p:normalViewPr>
  <p:slideViewPr>
    <p:cSldViewPr>
      <p:cViewPr>
        <p:scale>
          <a:sx n="120" d="100"/>
          <a:sy n="120" d="100"/>
        </p:scale>
        <p:origin x="510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530-C487-43AD-99A5-FB7D7B917BB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DD99-3A55-4656-9AD7-90CDF6A35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font-size:60px; text-shadow:0 0 4px white,0 -5px 4px #ff3,2px -10px 6px #fd3,-2px -15px 11px #f80,2px -25px 18px #f20;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49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1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9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下载地址： 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https://www.google.cn/intl/zh-CN/chrome/</a:t>
            </a:r>
          </a:p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百度统计浏览器市场份额：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https://tongji.baidu.com/data/browser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9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https://code.visualstudio.com/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5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6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5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23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2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3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7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3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767" indent="0" algn="ctr">
              <a:buNone/>
              <a:defRPr sz="1500"/>
            </a:lvl2pPr>
            <a:lvl3pPr marL="685545" indent="0" algn="ctr">
              <a:buNone/>
              <a:defRPr sz="1400"/>
            </a:lvl3pPr>
            <a:lvl4pPr marL="1028318" indent="0" algn="ctr">
              <a:buNone/>
              <a:defRPr sz="1200"/>
            </a:lvl4pPr>
            <a:lvl5pPr marL="1371090" indent="0" algn="ctr">
              <a:buNone/>
              <a:defRPr sz="1200"/>
            </a:lvl5pPr>
            <a:lvl6pPr marL="1713869" indent="0" algn="ctr">
              <a:buNone/>
              <a:defRPr sz="1200"/>
            </a:lvl6pPr>
            <a:lvl7pPr marL="2056634" indent="0" algn="ctr">
              <a:buNone/>
              <a:defRPr sz="1200"/>
            </a:lvl7pPr>
            <a:lvl8pPr marL="2399400" indent="0" algn="ctr">
              <a:buNone/>
              <a:defRPr sz="1200"/>
            </a:lvl8pPr>
            <a:lvl9pPr marL="274216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5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89" rIns="68558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56" y="841773"/>
            <a:ext cx="7884319" cy="172997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09" y="15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70" y="665343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22" y="2811454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57" y="2811441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08" y="2834445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8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19188" y="220663"/>
            <a:ext cx="1252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19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892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649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5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7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1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767" indent="0">
              <a:buNone/>
              <a:defRPr sz="1100"/>
            </a:lvl2pPr>
            <a:lvl3pPr marL="685545" indent="0">
              <a:buNone/>
              <a:defRPr sz="900"/>
            </a:lvl3pPr>
            <a:lvl4pPr marL="1028318" indent="0">
              <a:buNone/>
              <a:defRPr sz="800"/>
            </a:lvl4pPr>
            <a:lvl5pPr marL="1371090" indent="0">
              <a:buNone/>
              <a:defRPr sz="800"/>
            </a:lvl5pPr>
            <a:lvl6pPr marL="1713869" indent="0">
              <a:buNone/>
              <a:defRPr sz="800"/>
            </a:lvl6pPr>
            <a:lvl7pPr marL="2056634" indent="0">
              <a:buNone/>
              <a:defRPr sz="800"/>
            </a:lvl7pPr>
            <a:lvl8pPr marL="2399400" indent="0">
              <a:buNone/>
              <a:defRPr sz="800"/>
            </a:lvl8pPr>
            <a:lvl9pPr marL="274216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767" indent="0">
              <a:buNone/>
              <a:defRPr sz="2100"/>
            </a:lvl2pPr>
            <a:lvl3pPr marL="685545" indent="0">
              <a:buNone/>
              <a:defRPr sz="1800"/>
            </a:lvl3pPr>
            <a:lvl4pPr marL="1028318" indent="0">
              <a:buNone/>
              <a:defRPr sz="1500"/>
            </a:lvl4pPr>
            <a:lvl5pPr marL="1371090" indent="0">
              <a:buNone/>
              <a:defRPr sz="1500"/>
            </a:lvl5pPr>
            <a:lvl6pPr marL="1713869" indent="0">
              <a:buNone/>
              <a:defRPr sz="1500"/>
            </a:lvl6pPr>
            <a:lvl7pPr marL="2056634" indent="0">
              <a:buNone/>
              <a:defRPr sz="1500"/>
            </a:lvl7pPr>
            <a:lvl8pPr marL="2399400" indent="0">
              <a:buNone/>
              <a:defRPr sz="1500"/>
            </a:lvl8pPr>
            <a:lvl9pPr marL="274216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767" indent="0">
              <a:buNone/>
              <a:defRPr sz="1400"/>
            </a:lvl2pPr>
            <a:lvl3pPr marL="685545" indent="0">
              <a:buNone/>
              <a:defRPr sz="1200"/>
            </a:lvl3pPr>
            <a:lvl4pPr marL="1028318" indent="0">
              <a:buNone/>
              <a:defRPr sz="1100"/>
            </a:lvl4pPr>
            <a:lvl5pPr marL="1371090" indent="0">
              <a:buNone/>
              <a:defRPr sz="1100"/>
            </a:lvl5pPr>
            <a:lvl6pPr marL="1713869" indent="0">
              <a:buNone/>
              <a:defRPr sz="1100"/>
            </a:lvl6pPr>
            <a:lvl7pPr marL="2056634" indent="0">
              <a:buNone/>
              <a:defRPr sz="1100"/>
            </a:lvl7pPr>
            <a:lvl8pPr marL="2399400" indent="0">
              <a:buNone/>
              <a:defRPr sz="1100"/>
            </a:lvl8pPr>
            <a:lvl9pPr marL="274216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ct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0" lvl="0" indent="0" algn="l" defTabSz="685545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7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j-cs"/>
        </a:defRPr>
      </a:lvl1pPr>
    </p:titleStyle>
    <p:bodyStyle>
      <a:lvl1pPr marL="171390" lvl="0" indent="-171390" algn="l" defTabSz="685545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5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1pPr>
      <a:lvl2pPr marL="514169" lvl="1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2pPr>
      <a:lvl3pPr marL="856934" lvl="2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2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3pPr>
      <a:lvl4pPr marL="1199700" lvl="3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4pPr>
      <a:lvl5pPr marL="1542467" lvl="4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9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5pPr>
      <a:lvl6pPr marL="1885245" lvl="5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018" lvl="6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0790" lvl="7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3569" lvl="8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767" lvl="1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545" lvl="2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318" lvl="3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090" lvl="4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3869" lvl="5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634" lvl="6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400" lvl="7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167" lvl="8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" name="组合 431"/>
          <p:cNvGrpSpPr>
            <a:grpSpLocks/>
          </p:cNvGrpSpPr>
          <p:nvPr/>
        </p:nvGrpSpPr>
        <p:grpSpPr bwMode="auto">
          <a:xfrm>
            <a:off x="0" y="1275606"/>
            <a:ext cx="9144000" cy="1224136"/>
            <a:chOff x="0" y="1647140"/>
            <a:chExt cx="9144000" cy="2248939"/>
          </a:xfrm>
        </p:grpSpPr>
        <p:sp>
          <p:nvSpPr>
            <p:cNvPr id="430" name="矩形 429"/>
            <p:cNvSpPr/>
            <p:nvPr/>
          </p:nvSpPr>
          <p:spPr>
            <a:xfrm>
              <a:off x="0" y="1647140"/>
              <a:ext cx="9144000" cy="2248939"/>
            </a:xfrm>
            <a:prstGeom prst="rect">
              <a:avLst/>
            </a:prstGeom>
            <a:solidFill>
              <a:srgbClr val="137E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011" name="文本框 7"/>
            <p:cNvSpPr txBox="1">
              <a:spLocks noChangeArrowheads="1"/>
            </p:cNvSpPr>
            <p:nvPr/>
          </p:nvSpPr>
          <p:spPr bwMode="auto">
            <a:xfrm>
              <a:off x="0" y="2292589"/>
              <a:ext cx="9144000" cy="107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HTML+CSS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溯本求源</a:t>
              </a:r>
            </a:p>
          </p:txBody>
        </p:sp>
      </p:grpSp>
      <p:pic>
        <p:nvPicPr>
          <p:cNvPr id="6" name="Picture 3" descr="C:\Users\Administrator\Desktop\未标题-1-01.png">
            <a:extLst>
              <a:ext uri="{FF2B5EF4-FFF2-40B4-BE49-F238E27FC236}">
                <a16:creationId xmlns:a16="http://schemas.microsoft.com/office/drawing/2014/main" xmlns="" id="{FBCC2EBC-0E3D-4861-8512-FD105CB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71" y="4204299"/>
            <a:ext cx="1513057" cy="453804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B629FF7-F150-4C9F-8F37-E57E0F4BC908}"/>
              </a:ext>
            </a:extLst>
          </p:cNvPr>
          <p:cNvSpPr txBox="1"/>
          <p:nvPr/>
        </p:nvSpPr>
        <p:spPr>
          <a:xfrm>
            <a:off x="3675308" y="2563039"/>
            <a:ext cx="17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Ghost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538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伪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元素本质上是创建了一个有内容的虚拟容器。这个容器不包含任何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元素，但是可以包含内容。另外，开发者还可以为伪元素定制样式。</a:t>
            </a: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::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selection</a:t>
            </a: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::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first-line   /    first-letter</a:t>
            </a: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::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before     /     after 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伪</a:t>
            </a:r>
            <a:r>
              <a:rPr lang="zh-CN" altLang="en-US" sz="2100" b="1" dirty="0">
                <a:solidFill>
                  <a:schemeClr val="bg1"/>
                </a:solidFill>
              </a:rPr>
              <a:t>元素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概念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1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Hack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用来解决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浏览器的兼容性问题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，为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不同版本的浏览器定制编写不同的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效果，使用每个浏览器单独识别的样式代码，控制浏览器的显示样式。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Hack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属性前缀法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选择器前缀法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 IE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条件注释法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 Hack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4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前缀法是在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样式属性名前加上一些只有特定浏览器才能识别的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hack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前缀，以达到预期的页面展现效果。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属性前缀法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44519"/>
              </p:ext>
            </p:extLst>
          </p:nvPr>
        </p:nvGraphicFramePr>
        <p:xfrm>
          <a:off x="1403648" y="2515723"/>
          <a:ext cx="5404432" cy="122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2580"/>
                <a:gridCol w="2731852"/>
              </a:tblGrid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前缀标识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兼容浏览器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IE6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IE6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IE7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\9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IE6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IE7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IE8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IE9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69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IE8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IE9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IE10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IE11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器前缀法是针对一些页面表现不一致或者需要特殊对待的浏览器，在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选择器前加上一些只有某些特定浏览器才能识别的前缀进行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hack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选择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器前缀法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95453"/>
              </p:ext>
            </p:extLst>
          </p:nvPr>
        </p:nvGraphicFramePr>
        <p:xfrm>
          <a:off x="1403648" y="2515723"/>
          <a:ext cx="5404432" cy="954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2580"/>
                <a:gridCol w="2731852"/>
              </a:tblGrid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前缀标识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兼容浏览器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*html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IE6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*+html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IE7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:root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IE9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以上及现代浏览器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这种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方式是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浏览器专有的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Hack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方式，微软官方推荐使用的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hack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方式。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IE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条件注释法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21476"/>
              </p:ext>
            </p:extLst>
          </p:nvPr>
        </p:nvGraphicFramePr>
        <p:xfrm>
          <a:off x="1403648" y="2515723"/>
          <a:ext cx="5404432" cy="119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2580"/>
                <a:gridCol w="2731852"/>
              </a:tblGrid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前缀标识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兼容浏览器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/>
                        <a:t>&lt;!--[if IE]&gt;…&lt;![</a:t>
                      </a:r>
                      <a:r>
                        <a:rPr lang="en-US" altLang="zh-CN" sz="1400" dirty="0" err="1" smtClean="0"/>
                        <a:t>endif</a:t>
                      </a:r>
                      <a:r>
                        <a:rPr lang="en-US" altLang="zh-CN" sz="1400" dirty="0" smtClean="0"/>
                        <a:t>]--&gt;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&lt;!--[if IE 7]&gt;…&lt;![</a:t>
                      </a:r>
                      <a:r>
                        <a:rPr lang="en-US" altLang="zh-CN" sz="1400" b="1" kern="1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endif</a:t>
                      </a: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]--&gt;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IE7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&lt;!--[if </a:t>
                      </a:r>
                      <a:r>
                        <a:rPr lang="en-US" altLang="zh-CN" sz="1400" b="1" kern="1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IE 7]&gt;…&lt;![</a:t>
                      </a:r>
                      <a:r>
                        <a:rPr lang="en-US" altLang="zh-CN" sz="1400" b="1" kern="1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endif</a:t>
                      </a: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]--&gt;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IE7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以下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/>
                        <a:t>&lt;!--[if ! IE 7]&gt;</a:t>
                      </a: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…&lt;![</a:t>
                      </a:r>
                      <a:r>
                        <a:rPr lang="en-US" altLang="zh-CN" sz="1400" b="1" kern="1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endif</a:t>
                      </a: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]--&gt;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IE7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2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由于旧浏览器在设计上有很多缺陷，导致一些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的产生，所以针对这些问题需要做出兼容处理。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常见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兼容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透明度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双边距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最小高度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图片边框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IE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低版本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BUG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4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渐进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增强 ：针对低版本浏览器进行构建页面，保证最基本的功能，然后再针对高级浏览器进行效果、交互等改进和追加功能达到更好的用户体验。</a:t>
            </a: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优雅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降级 ：一开始就构建完整的功能，然后再针对低版本浏览器进行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兼容。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渐进</a:t>
            </a:r>
            <a:r>
              <a:rPr lang="zh-CN" altLang="en-US" sz="2100" b="1" dirty="0">
                <a:solidFill>
                  <a:schemeClr val="bg1"/>
                </a:solidFill>
              </a:rPr>
              <a:t>增强与优雅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降级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等</a:t>
            </a:r>
            <a:r>
              <a:rPr lang="zh-CN" altLang="en-US" sz="2000" b="1" dirty="0" smtClean="0">
                <a:solidFill>
                  <a:schemeClr val="bg1"/>
                </a:solidFill>
                <a:sym typeface="+mn-ea"/>
              </a:rPr>
              <a:t>高布局</a:t>
            </a:r>
            <a:endParaRPr lang="en-US" altLang="zh-CN" sz="2000" b="1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sz="2000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sz="2000" b="1" dirty="0" smtClean="0">
                <a:solidFill>
                  <a:schemeClr val="bg1"/>
                </a:solidFill>
                <a:sym typeface="+mn-ea"/>
              </a:rPr>
              <a:t>双飞翼布局</a:t>
            </a:r>
            <a:endParaRPr lang="en-US" altLang="zh-CN" sz="2000" b="1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sz="2000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sz="2000" b="1" dirty="0" smtClean="0">
                <a:solidFill>
                  <a:schemeClr val="bg1"/>
                </a:solidFill>
                <a:sym typeface="+mn-ea"/>
              </a:rPr>
              <a:t>圣杯布局</a:t>
            </a:r>
            <a:endParaRPr lang="en-US" altLang="zh-CN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网页布局扩展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xmlns="" id="{43A91E98-8269-49E9-A1A9-2E2CD7CDB6BF}"/>
              </a:ext>
            </a:extLst>
          </p:cNvPr>
          <p:cNvSpPr/>
          <p:nvPr/>
        </p:nvSpPr>
        <p:spPr>
          <a:xfrm>
            <a:off x="2997522" y="771549"/>
            <a:ext cx="3148955" cy="3600401"/>
          </a:xfrm>
          <a:prstGeom prst="snip1Rect">
            <a:avLst>
              <a:gd name="adj" fmla="val 25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xmlns="" id="{8B5CD35A-960E-4813-B144-1CF4D3244E3E}"/>
              </a:ext>
            </a:extLst>
          </p:cNvPr>
          <p:cNvSpPr txBox="1"/>
          <p:nvPr/>
        </p:nvSpPr>
        <p:spPr>
          <a:xfrm>
            <a:off x="3300495" y="1537884"/>
            <a:ext cx="254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32A34"/>
                </a:solidFill>
              </a:rPr>
              <a:t>THANK  YOU</a:t>
            </a:r>
            <a:endParaRPr lang="zh-CN" altLang="en-US" sz="3200" b="1" dirty="0">
              <a:solidFill>
                <a:srgbClr val="232A3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40494F8-1FB3-41FB-9714-5F93201D90B0}"/>
              </a:ext>
            </a:extLst>
          </p:cNvPr>
          <p:cNvSpPr/>
          <p:nvPr/>
        </p:nvSpPr>
        <p:spPr>
          <a:xfrm>
            <a:off x="2993377" y="2717329"/>
            <a:ext cx="3148955" cy="6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Picture 3" descr="C:\Users\Administrator\Desktop\未标题-1-01.png">
            <a:extLst>
              <a:ext uri="{FF2B5EF4-FFF2-40B4-BE49-F238E27FC236}">
                <a16:creationId xmlns:a16="http://schemas.microsoft.com/office/drawing/2014/main" xmlns="" id="{8C99BBCA-7C80-4CB6-8504-C143215F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607" y="3720448"/>
            <a:ext cx="1560786" cy="468119"/>
          </a:xfrm>
          <a:prstGeom prst="rect">
            <a:avLst/>
          </a:prstGeom>
          <a:noFill/>
        </p:spPr>
      </p:pic>
      <p:pic>
        <p:nvPicPr>
          <p:cNvPr id="14" name="Picture 4" descr="C:\Users\Administrator\Desktop\做教育.png">
            <a:extLst>
              <a:ext uri="{FF2B5EF4-FFF2-40B4-BE49-F238E27FC236}">
                <a16:creationId xmlns:a16="http://schemas.microsoft.com/office/drawing/2014/main" xmlns="" id="{8CA2BB75-6E02-4119-B2F7-3E21EDA06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 l="11131" t="72568" r="68809" b="20010"/>
          <a:stretch>
            <a:fillRect/>
          </a:stretch>
        </p:blipFill>
        <p:spPr bwMode="auto">
          <a:xfrm>
            <a:off x="3014876" y="2696806"/>
            <a:ext cx="31142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text-shadow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blur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color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多阴影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文字阴影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box-shadow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blur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spread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color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inset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多阴影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小米官网浮动图片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盒子阴影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9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mask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repeat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多遮罩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遮罩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box-reflect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above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below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left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right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距离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遮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罩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|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渐变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扩展：利用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scale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实现翻转。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倒影</a:t>
            </a:r>
          </a:p>
        </p:txBody>
      </p:sp>
    </p:spTree>
    <p:extLst>
      <p:ext uri="{BB962C8B-B14F-4D97-AF65-F5344CB8AC3E}">
        <p14:creationId xmlns:p14="http://schemas.microsoft.com/office/powerpoint/2010/main" val="378018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blur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filter : blur()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calc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四则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模糊与计算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4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column-count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分栏的个数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column-width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分栏的宽度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column-gap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分栏的间距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column-rule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分栏的边线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column-span :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合并分栏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分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栏布局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538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CSS2.1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中对伪类和伪元素的区别比较模糊。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中对这两个概念做了相对较清晰地解释，并且在语法上也做了很明显的区分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CSS3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中规定伪类由一个冒号开始，然后为伪类的名称；伪元素由两个冒泡开始，然后为伪元素的名称。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伪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类与伪元素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538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伪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类本质上是为了弥补常规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选择器的不足，以便获取到更多信息。通常表示获取不存在与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树中的信息，或获取不能被常规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选择器获取的信息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/>
              <a:t>     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hover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focus</a:t>
            </a:r>
          </a:p>
          <a:p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: 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empty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伪</a:t>
            </a:r>
            <a:r>
              <a:rPr lang="zh-CN" altLang="en-US" sz="2100" b="1" dirty="0">
                <a:solidFill>
                  <a:schemeClr val="bg1"/>
                </a:solidFill>
              </a:rPr>
              <a:t>类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概念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9d1484073831938bdb04883fe048929d</Template>
  <TotalTime>7002</TotalTime>
  <Words>683</Words>
  <Application>Microsoft Office PowerPoint</Application>
  <PresentationFormat>全屏显示(16:9)</PresentationFormat>
  <Paragraphs>163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楷体</vt:lpstr>
      <vt:lpstr>Arial</vt:lpstr>
      <vt:lpstr>宋体</vt:lpstr>
      <vt:lpstr>Calibri Light</vt:lpstr>
      <vt:lpstr>Tahoma</vt:lpstr>
      <vt:lpstr>微软雅黑</vt:lpstr>
      <vt:lpstr>Calibri</vt:lpstr>
      <vt:lpstr>Times New Roman</vt:lpstr>
      <vt:lpstr>方正兰亭黑_GBK</vt:lpstr>
      <vt:lpstr>2_Office 主题</vt:lpstr>
      <vt:lpstr>1_清风素材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qianfeng</cp:lastModifiedBy>
  <cp:revision>319</cp:revision>
  <dcterms:created xsi:type="dcterms:W3CDTF">2017-11-18T19:42:59Z</dcterms:created>
  <dcterms:modified xsi:type="dcterms:W3CDTF">2019-06-11T07:34:46Z</dcterms:modified>
</cp:coreProperties>
</file>