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9" r:id="rId1"/>
    <p:sldMasterId id="2147483845" r:id="rId2"/>
  </p:sldMasterIdLst>
  <p:notesMasterIdLst>
    <p:notesMasterId r:id="rId29"/>
  </p:notesMasterIdLst>
  <p:sldIdLst>
    <p:sldId id="266" r:id="rId3"/>
    <p:sldId id="309" r:id="rId4"/>
    <p:sldId id="311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08" r:id="rId28"/>
  </p:sldIdLst>
  <p:sldSz cx="9144000" cy="5143500" type="screen16x9"/>
  <p:notesSz cx="6858000" cy="9144000"/>
  <p:embeddedFontLst>
    <p:embeddedFont>
      <p:font typeface="楷体" panose="02010609060101010101" pitchFamily="49" charset="-122"/>
      <p:regular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Tahoma" panose="020B0604030504040204" pitchFamily="34" charset="0"/>
      <p:regular r:id="rId33"/>
      <p:bold r:id="rId34"/>
    </p:embeddedFont>
    <p:embeddedFont>
      <p:font typeface="微软雅黑" panose="020B0503020204020204" pitchFamily="34" charset="-122"/>
      <p:regular r:id="rId35"/>
      <p:bold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>
      <a:defRPr lang="zh-CN"/>
    </a:defPPr>
    <a:lvl1pPr marL="0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98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18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22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34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31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29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040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045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000000"/>
    <a:srgbClr val="EAEFF7"/>
    <a:srgbClr val="E6E6E6"/>
    <a:srgbClr val="137EEC"/>
    <a:srgbClr val="1B3B57"/>
    <a:srgbClr val="FFFFFF"/>
    <a:srgbClr val="C00000"/>
    <a:srgbClr val="ED7D31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64" autoAdjust="0"/>
    <p:restoredTop sz="95494" autoAdjust="0"/>
  </p:normalViewPr>
  <p:slideViewPr>
    <p:cSldViewPr>
      <p:cViewPr varScale="1">
        <p:scale>
          <a:sx n="121" d="100"/>
          <a:sy n="121" d="100"/>
        </p:scale>
        <p:origin x="480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65530-C487-43AD-99A5-FB7D7B917BBF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9DD99-3A55-4656-9AD7-90CDF6A35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8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98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18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22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34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31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29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40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45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767" indent="0" algn="ctr">
              <a:buNone/>
              <a:defRPr sz="1500"/>
            </a:lvl2pPr>
            <a:lvl3pPr marL="685545" indent="0" algn="ctr">
              <a:buNone/>
              <a:defRPr sz="1400"/>
            </a:lvl3pPr>
            <a:lvl4pPr marL="1028318" indent="0" algn="ctr">
              <a:buNone/>
              <a:defRPr sz="1200"/>
            </a:lvl4pPr>
            <a:lvl5pPr marL="1371090" indent="0" algn="ctr">
              <a:buNone/>
              <a:defRPr sz="1200"/>
            </a:lvl5pPr>
            <a:lvl6pPr marL="1713869" indent="0" algn="ctr">
              <a:buNone/>
              <a:defRPr sz="1200"/>
            </a:lvl6pPr>
            <a:lvl7pPr marL="2056634" indent="0" algn="ctr">
              <a:buNone/>
              <a:defRPr sz="1200"/>
            </a:lvl7pPr>
            <a:lvl8pPr marL="2399400" indent="0" algn="ctr">
              <a:buNone/>
              <a:defRPr sz="1200"/>
            </a:lvl8pPr>
            <a:lvl9pPr marL="2742167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59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3859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5" t="913" r="12117" b="2736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332A3B">
                  <a:alpha val="85000"/>
                </a:srgbClr>
              </a:gs>
              <a:gs pos="54000">
                <a:srgbClr val="332A3B">
                  <a:alpha val="95000"/>
                </a:srgbClr>
              </a:gs>
              <a:gs pos="78000">
                <a:srgbClr val="332A3B"/>
              </a:gs>
              <a:gs pos="100000">
                <a:srgbClr val="332A3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89" rIns="68558" bIns="34289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9856" y="841773"/>
            <a:ext cx="7884319" cy="1729978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cxnSp>
        <p:nvCxnSpPr>
          <p:cNvPr id="6" name="直接连接符 5"/>
          <p:cNvCxnSpPr>
            <a:cxnSpLocks noChangeAspect="1"/>
          </p:cNvCxnSpPr>
          <p:nvPr userDrawn="1"/>
        </p:nvCxnSpPr>
        <p:spPr>
          <a:xfrm flipV="1">
            <a:off x="5895833" y="740917"/>
            <a:ext cx="1028700" cy="102870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 noChangeAspect="1"/>
          </p:cNvCxnSpPr>
          <p:nvPr userDrawn="1"/>
        </p:nvCxnSpPr>
        <p:spPr>
          <a:xfrm flipV="1">
            <a:off x="6067209" y="15"/>
            <a:ext cx="1769617" cy="1769617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 noChangeAspect="1"/>
          </p:cNvCxnSpPr>
          <p:nvPr userDrawn="1"/>
        </p:nvCxnSpPr>
        <p:spPr>
          <a:xfrm flipV="1">
            <a:off x="6232470" y="665343"/>
            <a:ext cx="1104289" cy="1104289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cxnSpLocks noChangeAspect="1"/>
          </p:cNvCxnSpPr>
          <p:nvPr userDrawn="1"/>
        </p:nvCxnSpPr>
        <p:spPr>
          <a:xfrm flipV="1">
            <a:off x="1409222" y="2811454"/>
            <a:ext cx="1303361" cy="130336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 noChangeAspect="1"/>
          </p:cNvCxnSpPr>
          <p:nvPr userDrawn="1"/>
        </p:nvCxnSpPr>
        <p:spPr>
          <a:xfrm flipV="1">
            <a:off x="552657" y="2811441"/>
            <a:ext cx="2332061" cy="233206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 noChangeAspect="1"/>
          </p:cNvCxnSpPr>
          <p:nvPr userDrawn="1"/>
        </p:nvCxnSpPr>
        <p:spPr>
          <a:xfrm flipV="1">
            <a:off x="1340908" y="2834445"/>
            <a:ext cx="1689581" cy="168958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8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858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119188" y="220663"/>
            <a:ext cx="1252537" cy="3381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公司</a:t>
            </a:r>
            <a:r>
              <a:rPr lang="en-US" altLang="zh-CN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LOGO</a:t>
            </a:r>
            <a:endParaRPr lang="zh-CN" altLang="en-US" sz="1600" b="1">
              <a:solidFill>
                <a:srgbClr val="2EB4F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pic>
        <p:nvPicPr>
          <p:cNvPr id="3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61925"/>
            <a:ext cx="66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65663"/>
            <a:ext cx="6635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891463" y="4721225"/>
            <a:ext cx="1252537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公司</a:t>
            </a:r>
            <a:r>
              <a:rPr lang="en-US" altLang="zh-CN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LOGO</a:t>
            </a:r>
            <a:endParaRPr lang="zh-CN" altLang="en-US" sz="1600" b="1">
              <a:solidFill>
                <a:srgbClr val="2EB4F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57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89240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169" b="14841"/>
          <a:stretch>
            <a:fillRect/>
          </a:stretch>
        </p:blipFill>
        <p:spPr bwMode="auto">
          <a:xfrm>
            <a:off x="0" y="0"/>
            <a:ext cx="9159875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86499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04578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19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7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3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0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38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6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1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94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767" indent="0">
              <a:buNone/>
              <a:defRPr sz="1800"/>
            </a:lvl2pPr>
            <a:lvl3pPr marL="685545" indent="0">
              <a:buNone/>
              <a:defRPr sz="1500"/>
            </a:lvl3pPr>
            <a:lvl4pPr marL="1028318" indent="0">
              <a:buNone/>
              <a:defRPr sz="1400"/>
            </a:lvl4pPr>
            <a:lvl5pPr marL="1371090" indent="0">
              <a:buNone/>
              <a:defRPr sz="1400"/>
            </a:lvl5pPr>
            <a:lvl6pPr marL="1713869" indent="0">
              <a:buNone/>
              <a:defRPr sz="1400"/>
            </a:lvl6pPr>
            <a:lvl7pPr marL="2056634" indent="0">
              <a:buNone/>
              <a:defRPr sz="1400"/>
            </a:lvl7pPr>
            <a:lvl8pPr marL="2399400" indent="0">
              <a:buNone/>
              <a:defRPr sz="1400"/>
            </a:lvl8pPr>
            <a:lvl9pPr marL="2742167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94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767" indent="0">
              <a:buNone/>
              <a:defRPr sz="1800"/>
            </a:lvl2pPr>
            <a:lvl3pPr marL="685545" indent="0">
              <a:buNone/>
              <a:defRPr sz="1500"/>
            </a:lvl3pPr>
            <a:lvl4pPr marL="1028318" indent="0">
              <a:buNone/>
              <a:defRPr sz="1400"/>
            </a:lvl4pPr>
            <a:lvl5pPr marL="1371090" indent="0">
              <a:buNone/>
              <a:defRPr sz="1400"/>
            </a:lvl5pPr>
            <a:lvl6pPr marL="1713869" indent="0">
              <a:buNone/>
              <a:defRPr sz="1400"/>
            </a:lvl6pPr>
            <a:lvl7pPr marL="2056634" indent="0">
              <a:buNone/>
              <a:defRPr sz="1400"/>
            </a:lvl7pPr>
            <a:lvl8pPr marL="2399400" indent="0">
              <a:buNone/>
              <a:defRPr sz="1400"/>
            </a:lvl8pPr>
            <a:lvl9pPr marL="2742167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84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767" indent="0">
              <a:buNone/>
              <a:defRPr sz="1100"/>
            </a:lvl2pPr>
            <a:lvl3pPr marL="685545" indent="0">
              <a:buNone/>
              <a:defRPr sz="900"/>
            </a:lvl3pPr>
            <a:lvl4pPr marL="1028318" indent="0">
              <a:buNone/>
              <a:defRPr sz="800"/>
            </a:lvl4pPr>
            <a:lvl5pPr marL="1371090" indent="0">
              <a:buNone/>
              <a:defRPr sz="800"/>
            </a:lvl5pPr>
            <a:lvl6pPr marL="1713869" indent="0">
              <a:buNone/>
              <a:defRPr sz="800"/>
            </a:lvl6pPr>
            <a:lvl7pPr marL="2056634" indent="0">
              <a:buNone/>
              <a:defRPr sz="800"/>
            </a:lvl7pPr>
            <a:lvl8pPr marL="2399400" indent="0">
              <a:buNone/>
              <a:defRPr sz="800"/>
            </a:lvl8pPr>
            <a:lvl9pPr marL="2742167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767" indent="0">
              <a:buNone/>
              <a:defRPr sz="2100"/>
            </a:lvl2pPr>
            <a:lvl3pPr marL="685545" indent="0">
              <a:buNone/>
              <a:defRPr sz="1800"/>
            </a:lvl3pPr>
            <a:lvl4pPr marL="1028318" indent="0">
              <a:buNone/>
              <a:defRPr sz="1500"/>
            </a:lvl4pPr>
            <a:lvl5pPr marL="1371090" indent="0">
              <a:buNone/>
              <a:defRPr sz="1500"/>
            </a:lvl5pPr>
            <a:lvl6pPr marL="1713869" indent="0">
              <a:buNone/>
              <a:defRPr sz="1500"/>
            </a:lvl6pPr>
            <a:lvl7pPr marL="2056634" indent="0">
              <a:buNone/>
              <a:defRPr sz="1500"/>
            </a:lvl7pPr>
            <a:lvl8pPr marL="2399400" indent="0">
              <a:buNone/>
              <a:defRPr sz="1500"/>
            </a:lvl8pPr>
            <a:lvl9pPr marL="2742167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767" indent="0">
              <a:buNone/>
              <a:defRPr sz="1400"/>
            </a:lvl2pPr>
            <a:lvl3pPr marL="685545" indent="0">
              <a:buNone/>
              <a:defRPr sz="1200"/>
            </a:lvl3pPr>
            <a:lvl4pPr marL="1028318" indent="0">
              <a:buNone/>
              <a:defRPr sz="1100"/>
            </a:lvl4pPr>
            <a:lvl5pPr marL="1371090" indent="0">
              <a:buNone/>
              <a:defRPr sz="1100"/>
            </a:lvl5pPr>
            <a:lvl6pPr marL="1713869" indent="0">
              <a:buNone/>
              <a:defRPr sz="1100"/>
            </a:lvl6pPr>
            <a:lvl7pPr marL="2056634" indent="0">
              <a:buNone/>
              <a:defRPr sz="1100"/>
            </a:lvl7pPr>
            <a:lvl8pPr marL="2399400" indent="0">
              <a:buNone/>
              <a:defRPr sz="1100"/>
            </a:lvl8pPr>
            <a:lvl9pPr marL="274216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 algn="ctr"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 algn="r"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marL="0" lvl="0" indent="0" algn="l" defTabSz="685545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27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j-cs"/>
        </a:defRPr>
      </a:lvl1pPr>
    </p:titleStyle>
    <p:bodyStyle>
      <a:lvl1pPr marL="171390" lvl="0" indent="-171390" algn="l" defTabSz="685545" eaLnBrk="1" fontAlgn="base" latinLnBrk="0" hangingPunct="1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15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1pPr>
      <a:lvl2pPr marL="514169" lvl="1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4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2pPr>
      <a:lvl3pPr marL="856934" lvl="2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2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3pPr>
      <a:lvl4pPr marL="1199700" lvl="3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4pPr>
      <a:lvl5pPr marL="1542467" lvl="4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9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5pPr>
      <a:lvl6pPr marL="1885245" lvl="5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228018" lvl="6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2570790" lvl="7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2913569" lvl="8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767" lvl="1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545" lvl="2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318" lvl="3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090" lvl="4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3869" lvl="5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6634" lvl="6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99400" lvl="7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167" lvl="8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09" name="组合 431"/>
          <p:cNvGrpSpPr>
            <a:grpSpLocks/>
          </p:cNvGrpSpPr>
          <p:nvPr/>
        </p:nvGrpSpPr>
        <p:grpSpPr bwMode="auto">
          <a:xfrm>
            <a:off x="0" y="1275606"/>
            <a:ext cx="9144000" cy="1224136"/>
            <a:chOff x="0" y="1647140"/>
            <a:chExt cx="9144000" cy="2248939"/>
          </a:xfrm>
        </p:grpSpPr>
        <p:sp>
          <p:nvSpPr>
            <p:cNvPr id="430" name="矩形 429"/>
            <p:cNvSpPr/>
            <p:nvPr/>
          </p:nvSpPr>
          <p:spPr>
            <a:xfrm>
              <a:off x="0" y="1647140"/>
              <a:ext cx="9144000" cy="2248939"/>
            </a:xfrm>
            <a:prstGeom prst="rect">
              <a:avLst/>
            </a:prstGeom>
            <a:solidFill>
              <a:srgbClr val="137EE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011" name="文本框 7"/>
            <p:cNvSpPr txBox="1">
              <a:spLocks noChangeArrowheads="1"/>
            </p:cNvSpPr>
            <p:nvPr/>
          </p:nvSpPr>
          <p:spPr bwMode="auto">
            <a:xfrm>
              <a:off x="0" y="2292589"/>
              <a:ext cx="9144000" cy="1074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HTML+CSS</a:t>
              </a: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系列</a:t>
              </a:r>
              <a:r>
                <a:rPr lang="zh-CN" altLang="en-US" sz="32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教程③之风生水起</a:t>
              </a:r>
              <a:endParaRPr lang="zh-CN" alt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Picture 3" descr="C:\Users\Administrator\Desktop\未标题-1-01.png">
            <a:extLst>
              <a:ext uri="{FF2B5EF4-FFF2-40B4-BE49-F238E27FC236}">
                <a16:creationId xmlns="" xmlns:a16="http://schemas.microsoft.com/office/drawing/2014/main" id="{FBCC2EBC-0E3D-4861-8512-FD105CB4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5471" y="4204299"/>
            <a:ext cx="1513057" cy="453804"/>
          </a:xfrm>
          <a:prstGeom prst="rect">
            <a:avLst/>
          </a:prstGeom>
          <a:noFill/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2B629FF7-F150-4C9F-8F37-E57E0F4BC908}"/>
              </a:ext>
            </a:extLst>
          </p:cNvPr>
          <p:cNvSpPr txBox="1"/>
          <p:nvPr/>
        </p:nvSpPr>
        <p:spPr>
          <a:xfrm>
            <a:off x="3675308" y="2563039"/>
            <a:ext cx="179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主讲人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Ghost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93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作用</a:t>
            </a:r>
            <a:r>
              <a:rPr lang="zh-CN" altLang="en-US" sz="2100" b="1" dirty="0">
                <a:solidFill>
                  <a:schemeClr val="bg1"/>
                </a:solidFill>
              </a:rPr>
              <a:t>在</a:t>
            </a:r>
            <a:r>
              <a:rPr lang="en-US" altLang="zh-CN" sz="2100" b="1" dirty="0">
                <a:solidFill>
                  <a:schemeClr val="bg1"/>
                </a:solidFill>
              </a:rPr>
              <a:t>flex</a:t>
            </a:r>
            <a:r>
              <a:rPr lang="zh-CN" altLang="en-US" sz="2100" b="1" dirty="0">
                <a:solidFill>
                  <a:schemeClr val="bg1"/>
                </a:solidFill>
              </a:rPr>
              <a:t>子项上的</a:t>
            </a:r>
            <a:r>
              <a:rPr lang="en-US" altLang="zh-CN" sz="2100" b="1" dirty="0">
                <a:solidFill>
                  <a:schemeClr val="bg1"/>
                </a:solidFill>
              </a:rPr>
              <a:t>CSS</a:t>
            </a:r>
            <a:r>
              <a:rPr lang="zh-CN" altLang="en-US" sz="2100" b="1" dirty="0">
                <a:solidFill>
                  <a:schemeClr val="bg1"/>
                </a:solidFill>
              </a:rPr>
              <a:t>属性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43197"/>
              </p:ext>
            </p:extLst>
          </p:nvPr>
        </p:nvGraphicFramePr>
        <p:xfrm>
          <a:off x="611560" y="1398447"/>
          <a:ext cx="7632848" cy="2668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8232"/>
                <a:gridCol w="5544616"/>
              </a:tblGrid>
              <a:tr h="306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取值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含义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50690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可以通过设置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改变某一个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子项的排序位置。所有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子项的默认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属性值是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</a:tr>
              <a:tr h="48477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flex-grow</a:t>
                      </a: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属性中的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grow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是扩展的意思，扩展的就是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子项所占据的宽度，扩展所侵占的空间就是除去元素外的剩余的空白间隙。默认值为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50533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flex-shrink</a:t>
                      </a: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属性中的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shrink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是“收缩”的意思，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flex-shrink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主要处理当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容器空间不足时候，单个元素的收缩比例。默认值是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</a:tr>
              <a:tr h="28401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flex-basis</a:t>
                      </a: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dirty="0" smtClean="0"/>
                        <a:t>flex-basis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定义了在分配剩余空间之前元素的默认大小。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9742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</a:t>
                      </a: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dirty="0" smtClean="0"/>
                        <a:t>flex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属性是</a:t>
                      </a:r>
                      <a:r>
                        <a:rPr lang="en-US" altLang="zh-CN" dirty="0" smtClean="0"/>
                        <a:t>flex-grow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dirty="0" smtClean="0"/>
                        <a:t>flex-shrink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dirty="0" smtClean="0"/>
                        <a:t>flex-basis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的缩写。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401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align-self</a:t>
                      </a: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dirty="0" smtClean="0"/>
                        <a:t>align-self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指控制单独某一个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子项的垂直对齐方式。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45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Flex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案例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3867" y="1314450"/>
            <a:ext cx="7835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骰子的点数。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2.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两列固定，一列自适应。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3.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百度弹性导航。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2397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Grid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布局是一个二维的布局方法，纵横两个方向总是同时存在。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Grid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网格布局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832391"/>
              </p:ext>
            </p:extLst>
          </p:nvPr>
        </p:nvGraphicFramePr>
        <p:xfrm>
          <a:off x="1624591" y="1786306"/>
          <a:ext cx="5310911" cy="2989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6332"/>
                <a:gridCol w="2684579"/>
              </a:tblGrid>
              <a:tr h="216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作用在</a:t>
                      </a: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grid</a:t>
                      </a: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容器上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5976" marR="1059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作用在</a:t>
                      </a: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grid</a:t>
                      </a: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子项上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5976" marR="105976" marT="0" marB="0" anchor="ctr"/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3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grid-template-columns</a:t>
                      </a:r>
                    </a:p>
                  </a:txBody>
                  <a:tcPr marL="105976" marR="105976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grid-column-start</a:t>
                      </a:r>
                    </a:p>
                  </a:txBody>
                  <a:tcPr marL="105976" marR="105976" marT="0" marB="0" anchor="ctr"/>
                </a:tc>
              </a:tr>
              <a:tr h="23455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grid-template-rows</a:t>
                      </a:r>
                    </a:p>
                  </a:txBody>
                  <a:tcPr marL="105976" marR="105976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grid-column-end</a:t>
                      </a:r>
                    </a:p>
                  </a:txBody>
                  <a:tcPr marL="105976" marR="105976" marT="0" marB="0" anchor="ctr"/>
                </a:tc>
              </a:tr>
              <a:tr h="23455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grid-template-areas</a:t>
                      </a:r>
                    </a:p>
                  </a:txBody>
                  <a:tcPr marL="105976" marR="105976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grid-row-start</a:t>
                      </a:r>
                      <a:endParaRPr lang="en-US" altLang="zh-CN" sz="13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976" marR="105976" marT="0" marB="0" anchor="ctr"/>
                </a:tc>
              </a:tr>
              <a:tr h="17895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grid-template</a:t>
                      </a:r>
                    </a:p>
                  </a:txBody>
                  <a:tcPr marL="105976" marR="105976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grid-row-end</a:t>
                      </a:r>
                      <a:endParaRPr lang="en-US" altLang="zh-CN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976" marR="105976" marT="0" marB="0" anchor="ctr"/>
                </a:tc>
              </a:tr>
              <a:tr h="23455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grid-column-gap</a:t>
                      </a:r>
                    </a:p>
                  </a:txBody>
                  <a:tcPr marL="105976" marR="105976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grid-column</a:t>
                      </a:r>
                      <a:endParaRPr lang="en-US" altLang="zh-CN" sz="13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976" marR="105976" marT="0" marB="0" anchor="ctr"/>
                </a:tc>
              </a:tr>
              <a:tr h="17832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grid-row-gap</a:t>
                      </a:r>
                    </a:p>
                  </a:txBody>
                  <a:tcPr marL="105976" marR="105976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grid-row</a:t>
                      </a:r>
                      <a:endParaRPr lang="en-US" altLang="zh-CN" sz="13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976" marR="105976" marT="0" marB="0" anchor="ctr"/>
                </a:tc>
              </a:tr>
              <a:tr h="19623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grid-gap</a:t>
                      </a:r>
                    </a:p>
                  </a:txBody>
                  <a:tcPr marL="105976" marR="105976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grid-area</a:t>
                      </a:r>
                    </a:p>
                  </a:txBody>
                  <a:tcPr marL="105976" marR="105976" marT="0" marB="0" anchor="ctr">
                    <a:solidFill>
                      <a:srgbClr val="D2DEEF"/>
                    </a:solidFill>
                  </a:tcPr>
                </a:tc>
              </a:tr>
              <a:tr h="2141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justify-items</a:t>
                      </a:r>
                    </a:p>
                  </a:txBody>
                  <a:tcPr marL="105976" marR="105976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justify-self</a:t>
                      </a:r>
                      <a:endParaRPr lang="en-US" altLang="zh-CN" sz="13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976" marR="105976" marT="0" marB="0" anchor="ctr"/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align-items</a:t>
                      </a:r>
                    </a:p>
                  </a:txBody>
                  <a:tcPr marL="105976" marR="105976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align-self</a:t>
                      </a:r>
                      <a:endParaRPr lang="en-US" altLang="zh-CN" sz="13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976" marR="105976" marT="0" marB="0" anchor="ctr"/>
                </a:tc>
              </a:tr>
              <a:tr h="1818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place-items</a:t>
                      </a:r>
                    </a:p>
                  </a:txBody>
                  <a:tcPr marL="105976" marR="105976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place-self</a:t>
                      </a:r>
                      <a:endParaRPr lang="en-US" altLang="zh-CN" sz="13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976" marR="105976" marT="0" marB="0" anchor="ctr"/>
                </a:tc>
              </a:tr>
              <a:tr h="23530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justify-content</a:t>
                      </a:r>
                    </a:p>
                  </a:txBody>
                  <a:tcPr marL="105976" marR="105976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976" marR="105976" marT="0" marB="0" anchor="ctr"/>
                </a:tc>
              </a:tr>
              <a:tr h="14476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align-content</a:t>
                      </a:r>
                    </a:p>
                  </a:txBody>
                  <a:tcPr marL="105976" marR="105976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976" marR="105976" marT="0" marB="0" anchor="ctr"/>
                </a:tc>
              </a:tr>
              <a:tr h="16054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place-content</a:t>
                      </a:r>
                    </a:p>
                  </a:txBody>
                  <a:tcPr marL="105976" marR="105976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976" marR="105976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70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对网格进行横纵划分，形成二维布局。单位可以是像素，百分比，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自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适应以及</a:t>
            </a:r>
            <a:r>
              <a:rPr lang="en-US" altLang="zh-CN" sz="16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fr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单位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（网格剩余空间比例单位）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有时候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，我们网格的划分是很规律的，如果需要添加多个横纵网格时，可以利用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repeat()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语法进行简化操作。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grid-template-columns</a:t>
            </a:r>
            <a:r>
              <a:rPr lang="zh-CN" altLang="en-US" sz="2100" b="1" dirty="0">
                <a:solidFill>
                  <a:schemeClr val="bg1"/>
                </a:solidFill>
              </a:rPr>
              <a:t>和</a:t>
            </a:r>
            <a:r>
              <a:rPr lang="en-US" altLang="zh-CN" sz="2100" b="1" dirty="0">
                <a:solidFill>
                  <a:schemeClr val="bg1"/>
                </a:solidFill>
              </a:rPr>
              <a:t>grid-template-rows</a:t>
            </a:r>
          </a:p>
        </p:txBody>
      </p:sp>
    </p:spTree>
    <p:extLst>
      <p:ext uri="{BB962C8B-B14F-4D97-AF65-F5344CB8AC3E}">
        <p14:creationId xmlns:p14="http://schemas.microsoft.com/office/powerpoint/2010/main" val="171345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area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是区域的意思，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grid-template-areas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就是给我们的网格划分区域的。此时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grid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子项只要使用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grid-area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属性指定其隶属于那个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区。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grid-template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grid-template-rows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grid-template-columns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grid-template-areas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属性的缩写。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grid-template-areas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和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grid-template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40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grid-column-gap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grid-row-gap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属性用来定义网格中网格间隙的尺寸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CSS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grid-gap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属性是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grid-column-gap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grid-row-gap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属性的缩写。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grid-column-gap</a:t>
            </a:r>
            <a:r>
              <a:rPr lang="zh-CN" altLang="en-US" sz="2100" b="1" dirty="0">
                <a:solidFill>
                  <a:schemeClr val="bg1"/>
                </a:solidFill>
              </a:rPr>
              <a:t>和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grid-row-gap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justify-items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指定了网格元素的水平呈现方式，是水平拉伸显示，还是左中右对齐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align-items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指定了网格元素的垂直呈现方式，是垂直拉伸显示，还是上中下对齐。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place-items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可以让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align-items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justify-items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属性写在单个声明中。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justify-items</a:t>
            </a:r>
            <a:r>
              <a:rPr lang="zh-CN" altLang="en-US" sz="2100" b="1" dirty="0">
                <a:solidFill>
                  <a:schemeClr val="bg1"/>
                </a:solidFill>
              </a:rPr>
              <a:t>和</a:t>
            </a:r>
            <a:r>
              <a:rPr lang="en-US" altLang="zh-CN" sz="2100" b="1" dirty="0">
                <a:solidFill>
                  <a:schemeClr val="bg1"/>
                </a:solidFill>
              </a:rPr>
              <a:t>align-items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171874"/>
              </p:ext>
            </p:extLst>
          </p:nvPr>
        </p:nvGraphicFramePr>
        <p:xfrm>
          <a:off x="872043" y="2736550"/>
          <a:ext cx="7228349" cy="1491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9450"/>
                <a:gridCol w="4818899"/>
              </a:tblGrid>
              <a:tr h="310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取值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含义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31659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stretch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默认值，拉伸。表现为水平或垂直填充。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表现为容器左侧或顶部对齐。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表现为容器右侧或底部对齐。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表现为水平或垂直居中对齐。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99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justify-content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指定了网格元素的水平分布方式。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align-content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指定了网格元素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的垂直分布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方式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place-content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可以让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align-content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justify-content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属性写在一个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声明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中。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justify-content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和</a:t>
            </a:r>
            <a:r>
              <a:rPr lang="en-US" altLang="zh-CN" sz="2100" b="1" dirty="0">
                <a:solidFill>
                  <a:schemeClr val="bg1"/>
                </a:solidFill>
              </a:rPr>
              <a:t>align-content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45254"/>
              </p:ext>
            </p:extLst>
          </p:nvPr>
        </p:nvGraphicFramePr>
        <p:xfrm>
          <a:off x="899592" y="2376510"/>
          <a:ext cx="7228349" cy="2355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9450"/>
                <a:gridCol w="4818899"/>
              </a:tblGrid>
              <a:tr h="310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取值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含义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31659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stretch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默认值，拉伸。表现为水平或垂直填充。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表现为容器左侧或顶部对齐。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表现为容器右侧或底部对齐。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表现为水平或垂直居中对齐。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space-between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表现为两端对齐。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space-around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享有独立不重叠的空白空间。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space-evenly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平均分配空白空间</a:t>
                      </a:r>
                      <a:endParaRPr lang="zh-CN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85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作用在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grid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子</a:t>
            </a:r>
            <a:r>
              <a:rPr lang="zh-CN" altLang="en-US" sz="2100" b="1" dirty="0">
                <a:solidFill>
                  <a:schemeClr val="bg1"/>
                </a:solidFill>
              </a:rPr>
              <a:t>项上的</a:t>
            </a:r>
            <a:r>
              <a:rPr lang="en-US" altLang="zh-CN" sz="2100" b="1" dirty="0">
                <a:solidFill>
                  <a:schemeClr val="bg1"/>
                </a:solidFill>
              </a:rPr>
              <a:t>CSS</a:t>
            </a:r>
            <a:r>
              <a:rPr lang="zh-CN" altLang="en-US" sz="2100" b="1" dirty="0">
                <a:solidFill>
                  <a:schemeClr val="bg1"/>
                </a:solidFill>
              </a:rPr>
              <a:t>属性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231323"/>
              </p:ext>
            </p:extLst>
          </p:nvPr>
        </p:nvGraphicFramePr>
        <p:xfrm>
          <a:off x="539552" y="1278222"/>
          <a:ext cx="7632848" cy="3309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8232"/>
                <a:gridCol w="5544616"/>
              </a:tblGrid>
              <a:tr h="306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取值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含义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32235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grid-column-start</a:t>
                      </a: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水平方向上占据的起始位置。</a:t>
                      </a:r>
                      <a:endParaRPr lang="zh-CN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</a:tr>
              <a:tr h="31950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grid-column-end</a:t>
                      </a: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水平方向上占据的结束位置。（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span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属性）</a:t>
                      </a:r>
                      <a:endParaRPr lang="zh-CN" altLang="zh-CN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grid-row-start</a:t>
                      </a: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垂直方向上占据的起始位置。</a:t>
                      </a:r>
                      <a:endParaRPr lang="zh-CN" altLang="zh-CN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</a:tr>
              <a:tr h="28401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grid-row-end</a:t>
                      </a: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垂直方向上占据的结束位置。（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span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属性）</a:t>
                      </a:r>
                      <a:endParaRPr lang="zh-CN" alt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9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grid-column</a:t>
                      </a:r>
                      <a:endParaRPr lang="en-US" altLang="zh-CN" sz="135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35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grid-column-start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+ </a:t>
                      </a:r>
                      <a:r>
                        <a:rPr lang="en-US" altLang="zh-CN" sz="135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grid-column-end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的缩写。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401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grid-row</a:t>
                      </a: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35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grid-row-start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+ </a:t>
                      </a:r>
                      <a:r>
                        <a:rPr lang="en-US" altLang="zh-CN" sz="135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grid-row-end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的缩写。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401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grid-area</a:t>
                      </a: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表示当前网格所占用的区域，名字和位置两种表示方法。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401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justify-self</a:t>
                      </a: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单个网格元素的水平对齐方式。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401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align-self</a:t>
                      </a: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单个网格元素的垂直对齐方式。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401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place-self</a:t>
                      </a: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align-self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justify-self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的缩写。</a:t>
                      </a:r>
                      <a:endParaRPr lang="zh-CN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61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Grid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案例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3867" y="1314450"/>
            <a:ext cx="783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骰子的点数。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2.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百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度搜索风云榜。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806" y="1375657"/>
            <a:ext cx="2317171" cy="306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9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675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长风破浪会有时</a:t>
            </a:r>
            <a:r>
              <a:rPr lang="zh-CN" altLang="en-US" sz="28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直</a:t>
            </a:r>
            <a:r>
              <a:rPr lang="zh-CN" altLang="en-US" sz="28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挂云帆济沧海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序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7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在移动端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viewport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视口就是浏览器显示页面内容的屏幕区域。在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viewport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中有两种视口，分别表示为，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visual viewport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（可视视口）和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layout viewport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（布局视口）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visual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viewport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固定大小跟屏幕大小相同，在上面，而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layout viewport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可改变大小，在下面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Layout viewport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默认大小为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980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像素，可通过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document.documentElement.clientWidth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现代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网页需要将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layout viewport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设置成跟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visual viewport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等同大小，方便进行网页制作。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Viewport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视口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88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&lt;meta&gt;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标签进行设置，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属性指定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viewport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值，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content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属性进行视口配置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Viewport</a:t>
            </a:r>
            <a:r>
              <a:rPr lang="zh-CN" altLang="en-US" sz="2100" b="1" dirty="0">
                <a:solidFill>
                  <a:schemeClr val="bg1"/>
                </a:solidFill>
              </a:rPr>
              <a:t>设置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965371"/>
              </p:ext>
            </p:extLst>
          </p:nvPr>
        </p:nvGraphicFramePr>
        <p:xfrm>
          <a:off x="611560" y="2199474"/>
          <a:ext cx="7486967" cy="2244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8232"/>
                <a:gridCol w="5398735"/>
              </a:tblGrid>
              <a:tr h="306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取值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含义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3539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sym typeface="+mn-ea"/>
                        </a:rPr>
                        <a:t>width 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设置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layout</a:t>
                      </a:r>
                      <a:r>
                        <a:rPr lang="en-US" altLang="zh-CN" sz="13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 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viewport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的宽度特定值，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device-width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表示设备宽。</a:t>
                      </a:r>
                      <a:endParaRPr lang="en-US" altLang="zh-CN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07842" marR="107842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endParaRPr lang="en-US" altLang="zh-CN" sz="135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设置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layout</a:t>
                      </a:r>
                      <a:r>
                        <a:rPr lang="en-US" altLang="zh-CN" sz="13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 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viewport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的高度特定值，一般不进行设置。</a:t>
                      </a:r>
                      <a:endParaRPr lang="en-US" altLang="zh-CN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07842" marR="107842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  <a:sym typeface="+mn-ea"/>
                        </a:rPr>
                        <a:t>initial-scale</a:t>
                      </a:r>
                      <a:endParaRPr lang="en-US" altLang="zh-CN" sz="135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设置页面的初始缩放。</a:t>
                      </a:r>
                      <a:endParaRPr lang="zh-CN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  <a:sym typeface="+mn-ea"/>
                        </a:rPr>
                        <a:t>minimum-scale</a:t>
                      </a:r>
                      <a:endParaRPr lang="en-US" altLang="zh-CN" sz="135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设置页面的最小缩放。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3640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  <a:sym typeface="+mn-ea"/>
                        </a:rPr>
                        <a:t>maximum-scale</a:t>
                      </a:r>
                      <a:endParaRPr lang="en-US" altLang="zh-CN" sz="135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设置页面的最大缩放。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401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  <a:sym typeface="+mn-ea"/>
                        </a:rPr>
                        <a:t>user-scalable</a:t>
                      </a:r>
                      <a:endParaRPr lang="en-US" altLang="zh-CN" sz="135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设置页面能否进行缩放。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57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百分比布局，也叫流式布局。代表网站：优酷、百度、天猫、腾讯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2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比缩放布局，也叫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rem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布局。代表网站：网易、爱奇艺、淘宝、美团。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	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移动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端适配方案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83718"/>
            <a:ext cx="3168352" cy="254217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884" y="2283718"/>
            <a:ext cx="3467484" cy="253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4259872"/>
            <a:ext cx="783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好处：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大屏幕下显示更多的内容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坏处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：宽屏下比例会有一些不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协调。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流式布局原则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42800"/>
            <a:ext cx="4464496" cy="291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2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7312" y="1411026"/>
            <a:ext cx="7835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单位：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16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: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是一个相对单位，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1em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等于当前元素或父元素的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font-size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rem :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是一个相对单位，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1rem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等于根元素的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font-size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16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vw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/ </a:t>
            </a:r>
            <a:r>
              <a:rPr lang="en-US" altLang="zh-CN" sz="16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vh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: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把屏幕分为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100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份，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1vw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等于屏幕宽的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1%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rem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布局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0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7312" y="1411026"/>
            <a:ext cx="783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动态设置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font-size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</a:t>
            </a:r>
            <a:r>
              <a:rPr lang="en-US" altLang="zh-CN" sz="16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vw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注：要给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body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重置一下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font-size : 16px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rem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布局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10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>
            <a:extLst>
              <a:ext uri="{FF2B5EF4-FFF2-40B4-BE49-F238E27FC236}">
                <a16:creationId xmlns="" xmlns:a16="http://schemas.microsoft.com/office/drawing/2014/main" id="{43A91E98-8269-49E9-A1A9-2E2CD7CDB6BF}"/>
              </a:ext>
            </a:extLst>
          </p:cNvPr>
          <p:cNvSpPr/>
          <p:nvPr/>
        </p:nvSpPr>
        <p:spPr>
          <a:xfrm>
            <a:off x="2997522" y="771549"/>
            <a:ext cx="3148955" cy="3600401"/>
          </a:xfrm>
          <a:prstGeom prst="snip1Rect">
            <a:avLst>
              <a:gd name="adj" fmla="val 2574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>
            <a:extLst>
              <a:ext uri="{FF2B5EF4-FFF2-40B4-BE49-F238E27FC236}">
                <a16:creationId xmlns="" xmlns:a16="http://schemas.microsoft.com/office/drawing/2014/main" id="{8B5CD35A-960E-4813-B144-1CF4D3244E3E}"/>
              </a:ext>
            </a:extLst>
          </p:cNvPr>
          <p:cNvSpPr txBox="1"/>
          <p:nvPr/>
        </p:nvSpPr>
        <p:spPr>
          <a:xfrm>
            <a:off x="3300495" y="1537884"/>
            <a:ext cx="2543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32A34"/>
                </a:solidFill>
              </a:rPr>
              <a:t>THANK  YOU</a:t>
            </a:r>
            <a:endParaRPr lang="zh-CN" altLang="en-US" sz="3200" b="1" dirty="0">
              <a:solidFill>
                <a:srgbClr val="232A3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540494F8-1FB3-41FB-9714-5F93201D90B0}"/>
              </a:ext>
            </a:extLst>
          </p:cNvPr>
          <p:cNvSpPr/>
          <p:nvPr/>
        </p:nvSpPr>
        <p:spPr>
          <a:xfrm>
            <a:off x="2993377" y="2717329"/>
            <a:ext cx="3148955" cy="607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Picture 3" descr="C:\Users\Administrator\Desktop\未标题-1-01.png">
            <a:extLst>
              <a:ext uri="{FF2B5EF4-FFF2-40B4-BE49-F238E27FC236}">
                <a16:creationId xmlns="" xmlns:a16="http://schemas.microsoft.com/office/drawing/2014/main" id="{8C99BBCA-7C80-4CB6-8504-C143215F2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791607" y="3720448"/>
            <a:ext cx="1560786" cy="468119"/>
          </a:xfrm>
          <a:prstGeom prst="rect">
            <a:avLst/>
          </a:prstGeom>
          <a:noFill/>
        </p:spPr>
      </p:pic>
      <p:pic>
        <p:nvPicPr>
          <p:cNvPr id="14" name="Picture 4" descr="C:\Users\Administrator\Desktop\做教育.png">
            <a:extLst>
              <a:ext uri="{FF2B5EF4-FFF2-40B4-BE49-F238E27FC236}">
                <a16:creationId xmlns="" xmlns:a16="http://schemas.microsoft.com/office/drawing/2014/main" id="{8CA2BB75-6E02-4119-B2F7-3E21EDA06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 l="11131" t="72568" r="68809" b="20010"/>
          <a:stretch>
            <a:fillRect/>
          </a:stretch>
        </p:blipFill>
        <p:spPr bwMode="auto">
          <a:xfrm>
            <a:off x="3014876" y="2696806"/>
            <a:ext cx="311424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随着移动互联网的发展，对于网页布局来说要求越来越高，而传统的布局方案对于实现特殊布局非常不方便，比如垂直居中</a:t>
            </a:r>
            <a:r>
              <a:rPr lang="zh-CN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2009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年，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W3C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提出了一种新的方案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----Flex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布局，可以简便、完整、响应式地实现各种页面布局。目前，它已经得到了所有浏览器的支持，这意味着，现在就能很安全地使用这项功能。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Flex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弹性盒模型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769585"/>
              </p:ext>
            </p:extLst>
          </p:nvPr>
        </p:nvGraphicFramePr>
        <p:xfrm>
          <a:off x="1619672" y="2864092"/>
          <a:ext cx="5404432" cy="1701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2580"/>
                <a:gridCol w="2731852"/>
              </a:tblGrid>
              <a:tr h="238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作用在</a:t>
                      </a: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flex</a:t>
                      </a: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容器上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作用在</a:t>
                      </a: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flex</a:t>
                      </a: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子项上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3868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400" b="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flex-direction</a:t>
                      </a:r>
                    </a:p>
                  </a:txBody>
                  <a:tcPr marL="107842" marR="107842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  <a:endParaRPr lang="en-US" altLang="zh-CN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</a:tr>
              <a:tr h="23868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flex-wrap</a:t>
                      </a:r>
                    </a:p>
                  </a:txBody>
                  <a:tcPr marL="107842" marR="107842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flex-grow</a:t>
                      </a:r>
                      <a:endParaRPr lang="en-US" altLang="zh-CN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</a:tr>
              <a:tr h="23868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flex-flow</a:t>
                      </a:r>
                    </a:p>
                  </a:txBody>
                  <a:tcPr marL="107842" marR="107842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flex-shrink</a:t>
                      </a:r>
                      <a:endParaRPr lang="en-US" altLang="zh-CN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</a:tr>
              <a:tr h="26938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justify-content</a:t>
                      </a:r>
                    </a:p>
                  </a:txBody>
                  <a:tcPr marL="107842" marR="107842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flex-basis</a:t>
                      </a:r>
                      <a:endParaRPr lang="en-US" altLang="zh-CN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</a:tr>
              <a:tr h="23868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align-items</a:t>
                      </a:r>
                    </a:p>
                  </a:txBody>
                  <a:tcPr marL="107842" marR="107842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</a:t>
                      </a:r>
                      <a:endParaRPr lang="en-US" altLang="zh-CN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</a:tr>
              <a:tr h="23868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align-content</a:t>
                      </a:r>
                    </a:p>
                  </a:txBody>
                  <a:tcPr marL="107842" marR="107842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align-self</a:t>
                      </a:r>
                      <a:endParaRPr lang="en-US" altLang="zh-CN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12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flex-direction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用来控制子项整体布局方向，是从左往右还是从右往左，是从上往下还是从下往上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flex-direction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11612"/>
              </p:ext>
            </p:extLst>
          </p:nvPr>
        </p:nvGraphicFramePr>
        <p:xfrm>
          <a:off x="899592" y="2427734"/>
          <a:ext cx="7132624" cy="1538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1118"/>
                <a:gridCol w="4181506"/>
              </a:tblGrid>
              <a:tr h="310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取值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含义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48139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默认值，显示为行。方向为当前文档水平流方向，默认情况下是从左往右。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3868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row-reverse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显示为行。但方向和</a:t>
                      </a:r>
                      <a:r>
                        <a:rPr lang="en-US" altLang="zh-CN" dirty="0" smtClean="0"/>
                        <a:t>row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属性值是反的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3868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显示为列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6938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column-reverse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显示为列。但方向和</a:t>
                      </a:r>
                      <a:r>
                        <a:rPr lang="en-US" altLang="zh-CN" dirty="0" smtClean="0"/>
                        <a:t>column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属性值是反的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60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flex-wrap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用来控制子项整体单行显示还是换行显示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flex-wrap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661040"/>
              </p:ext>
            </p:extLst>
          </p:nvPr>
        </p:nvGraphicFramePr>
        <p:xfrm>
          <a:off x="899592" y="2211710"/>
          <a:ext cx="7132624" cy="151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1118"/>
                <a:gridCol w="4181506"/>
              </a:tblGrid>
              <a:tr h="310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取值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含义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33737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400" b="1" kern="1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nowrap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默认值，表示单行显示，不换行。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wrap</a:t>
                      </a: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宽度不足换行显示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wrap-reverse</a:t>
                      </a: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宽度不足换行显示，但是是从下往上开始，也就是原本换行在下面的子项现在跑到上面。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26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flex-flow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属性是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flex-direction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flex-wrap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的缩写，表示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flex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布局的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flow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流动特性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第一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个值表示方向，第二个值表示换行，中间用空格隔开。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flex-flow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69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justify-content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属性决定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了主轴方向上子项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的对齐和分布方式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justify-content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60281"/>
              </p:ext>
            </p:extLst>
          </p:nvPr>
        </p:nvGraphicFramePr>
        <p:xfrm>
          <a:off x="899592" y="1851670"/>
          <a:ext cx="7344816" cy="25807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272"/>
                <a:gridCol w="4896544"/>
              </a:tblGrid>
              <a:tr h="310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取值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含义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744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400" dirty="0" smtClean="0"/>
                        <a:t>flex-start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默认值，表现为起始位置对齐。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flex-end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表现为结束位置对齐。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center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表现为居中对齐。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space-between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表现为两端对齐。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是中间的意思，意思是多余的空白间距只在元素中间区域分配。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space-around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around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是环绕的意思，意思是每个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子项两侧都环绕互不干扰的等宽的空白间距，最终视觉上边缘两侧的空白只有中间空白宽度一半。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space-evenly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evenly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是匀称、平等的意思。也就是视觉上，每个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子项两侧空白间距完全相等。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07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align-items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中的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items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指的就是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flex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子项们，因此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align-items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指的就是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flex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子项们相对于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flex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容器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在侧轴方向上的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对齐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方式。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align-items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089163"/>
              </p:ext>
            </p:extLst>
          </p:nvPr>
        </p:nvGraphicFramePr>
        <p:xfrm>
          <a:off x="944051" y="2304502"/>
          <a:ext cx="7228349" cy="1491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9450"/>
                <a:gridCol w="4818899"/>
              </a:tblGrid>
              <a:tr h="310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取值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含义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31659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stretch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默认值，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子项拉伸。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flex-start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表现为容器顶部对齐。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flex-end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表现为容器底部对齐。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表现为垂直居中对齐。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01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align-content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可以看成和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justify-content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是相似且对立的属性，如果所有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flex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子项只有一行，则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align-content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属性是没有任何效果的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align-content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786537"/>
              </p:ext>
            </p:extLst>
          </p:nvPr>
        </p:nvGraphicFramePr>
        <p:xfrm>
          <a:off x="897102" y="2139702"/>
          <a:ext cx="7344816" cy="2431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272"/>
                <a:gridCol w="4896544"/>
              </a:tblGrid>
              <a:tr h="310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取值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含义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46060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stretch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默认值。每一行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子元素都等比例拉伸。例如，如果共两行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子元素，则每一行拉伸高度是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744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400" dirty="0" smtClean="0"/>
                        <a:t>flex-start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表现为起始位置对齐。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flex-end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表现为结束位置对齐。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center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表现为居中对齐。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3016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space-between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表现为两端对齐。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space-around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每一行元素上下都享有独立不重叠的空白空间。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9191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space-evenly</a:t>
                      </a:r>
                      <a:endParaRPr lang="en-US" altLang="zh-CN" sz="14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每一行元素都完全上下等分。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19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special"/>
  <p:tag name="KSO_WM_TEMPLATE_INDEX" val="201631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special"/>
  <p:tag name="KSO_WM_TEMPLATE_INDEX" val="20163134"/>
</p:tagLst>
</file>

<file path=ppt/theme/theme1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清风素材 https://12sc.taobao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9d1484073831938bdb04883fe048929d</Template>
  <TotalTime>6051</TotalTime>
  <Words>1585</Words>
  <Application>Microsoft Office PowerPoint</Application>
  <PresentationFormat>全屏显示(16:9)</PresentationFormat>
  <Paragraphs>292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楷体</vt:lpstr>
      <vt:lpstr>Times New Roman</vt:lpstr>
      <vt:lpstr>Arial</vt:lpstr>
      <vt:lpstr>宋体</vt:lpstr>
      <vt:lpstr>Calibri Light</vt:lpstr>
      <vt:lpstr>Tahoma</vt:lpstr>
      <vt:lpstr>微软雅黑</vt:lpstr>
      <vt:lpstr>Calibri</vt:lpstr>
      <vt:lpstr>方正兰亭黑_GBK</vt:lpstr>
      <vt:lpstr>2_Office 主题</vt:lpstr>
      <vt:lpstr>1_清风素材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</dc:title>
  <dc:creator>Administrator</dc:creator>
  <cp:lastModifiedBy>qianfeng</cp:lastModifiedBy>
  <cp:revision>305</cp:revision>
  <dcterms:created xsi:type="dcterms:W3CDTF">2017-11-18T19:42:59Z</dcterms:created>
  <dcterms:modified xsi:type="dcterms:W3CDTF">2019-07-15T15:54:22Z</dcterms:modified>
</cp:coreProperties>
</file>