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9" r:id="rId1"/>
    <p:sldMasterId id="2147483845" r:id="rId2"/>
  </p:sldMasterIdLst>
  <p:notesMasterIdLst>
    <p:notesMasterId r:id="rId15"/>
  </p:notesMasterIdLst>
  <p:sldIdLst>
    <p:sldId id="266" r:id="rId3"/>
    <p:sldId id="311" r:id="rId4"/>
    <p:sldId id="379" r:id="rId5"/>
    <p:sldId id="380" r:id="rId6"/>
    <p:sldId id="381" r:id="rId7"/>
    <p:sldId id="357" r:id="rId8"/>
    <p:sldId id="382" r:id="rId9"/>
    <p:sldId id="383" r:id="rId10"/>
    <p:sldId id="384" r:id="rId11"/>
    <p:sldId id="385" r:id="rId12"/>
    <p:sldId id="386" r:id="rId13"/>
    <p:sldId id="308" r:id="rId14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6"/>
      <p:italic r:id="rId17"/>
    </p:embeddedFont>
    <p:embeddedFont>
      <p:font typeface="Tahoma" panose="020B0604030504040204" pitchFamily="34" charset="0"/>
      <p:regular r:id="rId18"/>
      <p:bold r:id="rId19"/>
    </p:embeddedFont>
    <p:embeddedFont>
      <p:font typeface="微软雅黑" panose="020B0503020204020204" pitchFamily="34" charset="-122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楷体" panose="02010609060101010101" pitchFamily="49" charset="-122"/>
      <p:regular r:id="rId26"/>
    </p:embeddedFont>
  </p:embeddedFontLst>
  <p:defaultTextStyle>
    <a:defPPr>
      <a:defRPr lang="zh-CN"/>
    </a:defPPr>
    <a:lvl1pPr marL="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000000"/>
    <a:srgbClr val="EAEFF7"/>
    <a:srgbClr val="E6E6E6"/>
    <a:srgbClr val="137EEC"/>
    <a:srgbClr val="1B3B57"/>
    <a:srgbClr val="FFFFFF"/>
    <a:srgbClr val="C00000"/>
    <a:srgbClr val="ED7D31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64" autoAdjust="0"/>
    <p:restoredTop sz="95494" autoAdjust="0"/>
  </p:normalViewPr>
  <p:slideViewPr>
    <p:cSldViewPr>
      <p:cViewPr varScale="1">
        <p:scale>
          <a:sx n="114" d="100"/>
          <a:sy n="114" d="100"/>
        </p:scale>
        <p:origin x="690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5530-C487-43AD-99A5-FB7D7B917BBF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9DD99-3A55-4656-9AD7-90CDF6A35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8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767" indent="0" algn="ctr">
              <a:buNone/>
              <a:defRPr sz="1500"/>
            </a:lvl2pPr>
            <a:lvl3pPr marL="685545" indent="0" algn="ctr">
              <a:buNone/>
              <a:defRPr sz="1400"/>
            </a:lvl3pPr>
            <a:lvl4pPr marL="1028318" indent="0" algn="ctr">
              <a:buNone/>
              <a:defRPr sz="1200"/>
            </a:lvl4pPr>
            <a:lvl5pPr marL="1371090" indent="0" algn="ctr">
              <a:buNone/>
              <a:defRPr sz="1200"/>
            </a:lvl5pPr>
            <a:lvl6pPr marL="1713869" indent="0" algn="ctr">
              <a:buNone/>
              <a:defRPr sz="1200"/>
            </a:lvl6pPr>
            <a:lvl7pPr marL="2056634" indent="0" algn="ctr">
              <a:buNone/>
              <a:defRPr sz="1200"/>
            </a:lvl7pPr>
            <a:lvl8pPr marL="2399400" indent="0" algn="ctr">
              <a:buNone/>
              <a:defRPr sz="1200"/>
            </a:lvl8pPr>
            <a:lvl9pPr marL="2742167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59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59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" t="913" r="12117" b="2736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32A3B">
                  <a:alpha val="85000"/>
                </a:srgbClr>
              </a:gs>
              <a:gs pos="54000">
                <a:srgbClr val="332A3B">
                  <a:alpha val="95000"/>
                </a:srgbClr>
              </a:gs>
              <a:gs pos="78000">
                <a:srgbClr val="332A3B"/>
              </a:gs>
              <a:gs pos="100000">
                <a:srgbClr val="332A3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89" rIns="68558" bIns="34289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856" y="841773"/>
            <a:ext cx="7884319" cy="172997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cxnSp>
        <p:nvCxnSpPr>
          <p:cNvPr id="6" name="直接连接符 5"/>
          <p:cNvCxnSpPr>
            <a:cxnSpLocks noChangeAspect="1"/>
          </p:cNvCxnSpPr>
          <p:nvPr userDrawn="1"/>
        </p:nvCxnSpPr>
        <p:spPr>
          <a:xfrm flipV="1">
            <a:off x="5895833" y="740917"/>
            <a:ext cx="1028700" cy="102870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 noChangeAspect="1"/>
          </p:cNvCxnSpPr>
          <p:nvPr userDrawn="1"/>
        </p:nvCxnSpPr>
        <p:spPr>
          <a:xfrm flipV="1">
            <a:off x="6067209" y="15"/>
            <a:ext cx="1769617" cy="1769617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 noChangeAspect="1"/>
          </p:cNvCxnSpPr>
          <p:nvPr userDrawn="1"/>
        </p:nvCxnSpPr>
        <p:spPr>
          <a:xfrm flipV="1">
            <a:off x="6232470" y="665343"/>
            <a:ext cx="1104289" cy="1104289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 noChangeAspect="1"/>
          </p:cNvCxnSpPr>
          <p:nvPr userDrawn="1"/>
        </p:nvCxnSpPr>
        <p:spPr>
          <a:xfrm flipV="1">
            <a:off x="1409222" y="2811454"/>
            <a:ext cx="1303361" cy="130336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 noChangeAspect="1"/>
          </p:cNvCxnSpPr>
          <p:nvPr userDrawn="1"/>
        </p:nvCxnSpPr>
        <p:spPr>
          <a:xfrm flipV="1">
            <a:off x="552657" y="2811441"/>
            <a:ext cx="2332061" cy="233206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 noChangeAspect="1"/>
          </p:cNvCxnSpPr>
          <p:nvPr userDrawn="1"/>
        </p:nvCxnSpPr>
        <p:spPr>
          <a:xfrm flipV="1">
            <a:off x="1340908" y="2834445"/>
            <a:ext cx="1689581" cy="168958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8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58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19188" y="220663"/>
            <a:ext cx="1252537" cy="338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3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619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65663"/>
            <a:ext cx="663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91463" y="4721225"/>
            <a:ext cx="1252537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7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8924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169" b="14841"/>
          <a:stretch>
            <a:fillRect/>
          </a:stretch>
        </p:blipFill>
        <p:spPr bwMode="auto">
          <a:xfrm>
            <a:off x="0" y="0"/>
            <a:ext cx="9159875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8649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04578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19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7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3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0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6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1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94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94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84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767" indent="0">
              <a:buNone/>
              <a:defRPr sz="1100"/>
            </a:lvl2pPr>
            <a:lvl3pPr marL="685545" indent="0">
              <a:buNone/>
              <a:defRPr sz="900"/>
            </a:lvl3pPr>
            <a:lvl4pPr marL="1028318" indent="0">
              <a:buNone/>
              <a:defRPr sz="800"/>
            </a:lvl4pPr>
            <a:lvl5pPr marL="1371090" indent="0">
              <a:buNone/>
              <a:defRPr sz="800"/>
            </a:lvl5pPr>
            <a:lvl6pPr marL="1713869" indent="0">
              <a:buNone/>
              <a:defRPr sz="800"/>
            </a:lvl6pPr>
            <a:lvl7pPr marL="2056634" indent="0">
              <a:buNone/>
              <a:defRPr sz="800"/>
            </a:lvl7pPr>
            <a:lvl8pPr marL="2399400" indent="0">
              <a:buNone/>
              <a:defRPr sz="800"/>
            </a:lvl8pPr>
            <a:lvl9pPr marL="274216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767" indent="0">
              <a:buNone/>
              <a:defRPr sz="2100"/>
            </a:lvl2pPr>
            <a:lvl3pPr marL="685545" indent="0">
              <a:buNone/>
              <a:defRPr sz="1800"/>
            </a:lvl3pPr>
            <a:lvl4pPr marL="1028318" indent="0">
              <a:buNone/>
              <a:defRPr sz="1500"/>
            </a:lvl4pPr>
            <a:lvl5pPr marL="1371090" indent="0">
              <a:buNone/>
              <a:defRPr sz="1500"/>
            </a:lvl5pPr>
            <a:lvl6pPr marL="1713869" indent="0">
              <a:buNone/>
              <a:defRPr sz="1500"/>
            </a:lvl6pPr>
            <a:lvl7pPr marL="2056634" indent="0">
              <a:buNone/>
              <a:defRPr sz="1500"/>
            </a:lvl7pPr>
            <a:lvl8pPr marL="2399400" indent="0">
              <a:buNone/>
              <a:defRPr sz="1500"/>
            </a:lvl8pPr>
            <a:lvl9pPr marL="2742167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767" indent="0">
              <a:buNone/>
              <a:defRPr sz="1400"/>
            </a:lvl2pPr>
            <a:lvl3pPr marL="685545" indent="0">
              <a:buNone/>
              <a:defRPr sz="1200"/>
            </a:lvl3pPr>
            <a:lvl4pPr marL="1028318" indent="0">
              <a:buNone/>
              <a:defRPr sz="1100"/>
            </a:lvl4pPr>
            <a:lvl5pPr marL="1371090" indent="0">
              <a:buNone/>
              <a:defRPr sz="1100"/>
            </a:lvl5pPr>
            <a:lvl6pPr marL="1713869" indent="0">
              <a:buNone/>
              <a:defRPr sz="1100"/>
            </a:lvl6pPr>
            <a:lvl7pPr marL="2056634" indent="0">
              <a:buNone/>
              <a:defRPr sz="1100"/>
            </a:lvl7pPr>
            <a:lvl8pPr marL="2399400" indent="0">
              <a:buNone/>
              <a:defRPr sz="1100"/>
            </a:lvl8pPr>
            <a:lvl9pPr marL="274216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ct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marL="0" lvl="0" indent="0" algn="l" defTabSz="685545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27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j-cs"/>
        </a:defRPr>
      </a:lvl1pPr>
    </p:titleStyle>
    <p:bodyStyle>
      <a:lvl1pPr marL="171390" lvl="0" indent="-171390" algn="l" defTabSz="685545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15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1pPr>
      <a:lvl2pPr marL="514169" lvl="1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4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2pPr>
      <a:lvl3pPr marL="856934" lvl="2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2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3pPr>
      <a:lvl4pPr marL="1199700" lvl="3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4pPr>
      <a:lvl5pPr marL="1542467" lvl="4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9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5pPr>
      <a:lvl6pPr marL="1885245" lvl="5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228018" lvl="6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2570790" lvl="7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2913569" lvl="8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767" lvl="1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545" lvl="2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318" lvl="3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090" lvl="4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3869" lvl="5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6634" lvl="6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9400" lvl="7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167" lvl="8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09" name="组合 431"/>
          <p:cNvGrpSpPr>
            <a:grpSpLocks/>
          </p:cNvGrpSpPr>
          <p:nvPr/>
        </p:nvGrpSpPr>
        <p:grpSpPr bwMode="auto">
          <a:xfrm>
            <a:off x="0" y="1275606"/>
            <a:ext cx="9144000" cy="1224136"/>
            <a:chOff x="0" y="1647140"/>
            <a:chExt cx="9144000" cy="2248939"/>
          </a:xfrm>
        </p:grpSpPr>
        <p:sp>
          <p:nvSpPr>
            <p:cNvPr id="430" name="矩形 429"/>
            <p:cNvSpPr/>
            <p:nvPr/>
          </p:nvSpPr>
          <p:spPr>
            <a:xfrm>
              <a:off x="0" y="1647140"/>
              <a:ext cx="9144000" cy="2248939"/>
            </a:xfrm>
            <a:prstGeom prst="rect">
              <a:avLst/>
            </a:prstGeom>
            <a:solidFill>
              <a:srgbClr val="137EE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011" name="文本框 7"/>
            <p:cNvSpPr txBox="1">
              <a:spLocks noChangeArrowheads="1"/>
            </p:cNvSpPr>
            <p:nvPr/>
          </p:nvSpPr>
          <p:spPr bwMode="auto">
            <a:xfrm>
              <a:off x="0" y="2292589"/>
              <a:ext cx="9144000" cy="1074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HTML+CSS</a:t>
              </a: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系列</a:t>
              </a:r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教程③之风生水起</a:t>
              </a:r>
              <a:endParaRPr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Picture 3" descr="C:\Users\Administrator\Desktop\未标题-1-01.png">
            <a:extLst>
              <a:ext uri="{FF2B5EF4-FFF2-40B4-BE49-F238E27FC236}">
                <a16:creationId xmlns:a16="http://schemas.microsoft.com/office/drawing/2014/main" xmlns="" id="{FBCC2EBC-0E3D-4861-8512-FD105CB4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5471" y="4204299"/>
            <a:ext cx="1513057" cy="453804"/>
          </a:xfrm>
          <a:prstGeom prst="rect">
            <a:avLst/>
          </a:prstGeom>
          <a:noFill/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B629FF7-F150-4C9F-8F37-E57E0F4BC908}"/>
              </a:ext>
            </a:extLst>
          </p:cNvPr>
          <p:cNvSpPr txBox="1"/>
          <p:nvPr/>
        </p:nvSpPr>
        <p:spPr>
          <a:xfrm>
            <a:off x="3675308" y="2563039"/>
            <a:ext cx="179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主讲人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Ghost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93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Alerts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Badge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Breadcrumb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Buttons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Button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group</a:t>
            </a: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Card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...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Components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2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Borders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Clearfix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Close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icon</a:t>
            </a: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Colors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Display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Embed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...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Utilities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>
            <a:extLst>
              <a:ext uri="{FF2B5EF4-FFF2-40B4-BE49-F238E27FC236}">
                <a16:creationId xmlns:a16="http://schemas.microsoft.com/office/drawing/2014/main" xmlns="" id="{43A91E98-8269-49E9-A1A9-2E2CD7CDB6BF}"/>
              </a:ext>
            </a:extLst>
          </p:cNvPr>
          <p:cNvSpPr/>
          <p:nvPr/>
        </p:nvSpPr>
        <p:spPr>
          <a:xfrm>
            <a:off x="2997522" y="771549"/>
            <a:ext cx="3148955" cy="3600401"/>
          </a:xfrm>
          <a:prstGeom prst="snip1Rect">
            <a:avLst>
              <a:gd name="adj" fmla="val 25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xmlns="" id="{8B5CD35A-960E-4813-B144-1CF4D3244E3E}"/>
              </a:ext>
            </a:extLst>
          </p:cNvPr>
          <p:cNvSpPr txBox="1"/>
          <p:nvPr/>
        </p:nvSpPr>
        <p:spPr>
          <a:xfrm>
            <a:off x="3300495" y="1537884"/>
            <a:ext cx="2543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32A34"/>
                </a:solidFill>
              </a:rPr>
              <a:t>THANK  YOU</a:t>
            </a:r>
            <a:endParaRPr lang="zh-CN" altLang="en-US" sz="3200" b="1" dirty="0">
              <a:solidFill>
                <a:srgbClr val="232A3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40494F8-1FB3-41FB-9714-5F93201D90B0}"/>
              </a:ext>
            </a:extLst>
          </p:cNvPr>
          <p:cNvSpPr/>
          <p:nvPr/>
        </p:nvSpPr>
        <p:spPr>
          <a:xfrm>
            <a:off x="2993377" y="2717329"/>
            <a:ext cx="3148955" cy="607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Picture 3" descr="C:\Users\Administrator\Desktop\未标题-1-01.png">
            <a:extLst>
              <a:ext uri="{FF2B5EF4-FFF2-40B4-BE49-F238E27FC236}">
                <a16:creationId xmlns:a16="http://schemas.microsoft.com/office/drawing/2014/main" xmlns="" id="{8C99BBCA-7C80-4CB6-8504-C143215F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791607" y="3720448"/>
            <a:ext cx="1560786" cy="468119"/>
          </a:xfrm>
          <a:prstGeom prst="rect">
            <a:avLst/>
          </a:prstGeom>
          <a:noFill/>
        </p:spPr>
      </p:pic>
      <p:pic>
        <p:nvPicPr>
          <p:cNvPr id="14" name="Picture 4" descr="C:\Users\Administrator\Desktop\做教育.png">
            <a:extLst>
              <a:ext uri="{FF2B5EF4-FFF2-40B4-BE49-F238E27FC236}">
                <a16:creationId xmlns:a16="http://schemas.microsoft.com/office/drawing/2014/main" xmlns="" id="{8CA2BB75-6E02-4119-B2F7-3E21EDA06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 l="11131" t="72568" r="68809" b="20010"/>
          <a:stretch>
            <a:fillRect/>
          </a:stretch>
        </p:blipFill>
        <p:spPr bwMode="auto">
          <a:xfrm>
            <a:off x="3014876" y="2696806"/>
            <a:ext cx="311424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利用媒体查询，即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media queries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可以针对不同的媒体类型定义不同的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样式，从而实现响应式布局 </a:t>
            </a:r>
            <a:r>
              <a:rPr lang="zh-CN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响应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式布局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25300"/>
            <a:ext cx="7056784" cy="231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2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媒体类型</a:t>
            </a:r>
            <a:r>
              <a:rPr lang="zh-CN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响应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式布局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39411"/>
              </p:ext>
            </p:extLst>
          </p:nvPr>
        </p:nvGraphicFramePr>
        <p:xfrm>
          <a:off x="899592" y="1851670"/>
          <a:ext cx="7344816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72"/>
                <a:gridCol w="4896544"/>
              </a:tblGrid>
              <a:tr h="31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取值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含义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33737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用于所有设备。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用于打印机和打印预览。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用于电脑屏幕，平板电脑，智能手机等。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speech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应用于屏幕阅读器等发声设备。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77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常见选项：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	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媒体类型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and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not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min-width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max-width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orientation:portrait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orientation:landscape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link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响应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式布局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5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常见修改样式：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	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display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float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width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注：响应式代码写到要适配的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后面。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响应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式布局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0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Bootstrap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是最受欢迎的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JS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框架，用于开发响应式布局、移动设备优先的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WEB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特色：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响应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式布局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flex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的栅格系统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丰富的组件和工具方法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常见交互使用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官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网：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 https://getbootstrap.com/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Bootstrap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0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container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container-fluid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Responsive breakpoints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…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Containers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0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Grid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options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Responsive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classes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Gutters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Alignment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Reordering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Offsetting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...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Grid </a:t>
            </a:r>
            <a:r>
              <a:rPr lang="en-US" altLang="zh-CN" sz="2100" b="1" dirty="0">
                <a:solidFill>
                  <a:schemeClr val="bg1"/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80505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Reboot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Typography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Code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Images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Tables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Figures</a:t>
            </a:r>
          </a:p>
          <a:p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...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Content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8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heme/theme1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9d1484073831938bdb04883fe048929d</Template>
  <TotalTime>7422</TotalTime>
  <Words>215</Words>
  <Application>Microsoft Office PowerPoint</Application>
  <PresentationFormat>全屏显示(16:9)</PresentationFormat>
  <Paragraphs>120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宋体</vt:lpstr>
      <vt:lpstr>Calibri Light</vt:lpstr>
      <vt:lpstr>Tahoma</vt:lpstr>
      <vt:lpstr>微软雅黑</vt:lpstr>
      <vt:lpstr>Calibri</vt:lpstr>
      <vt:lpstr>楷体</vt:lpstr>
      <vt:lpstr>Times New Roman</vt:lpstr>
      <vt:lpstr>方正兰亭黑_GBK</vt:lpstr>
      <vt:lpstr>Arial</vt:lpstr>
      <vt:lpstr>2_Office 主题</vt:lpstr>
      <vt:lpstr>1_清风素材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>Administrator</dc:creator>
  <cp:lastModifiedBy>qianfeng</cp:lastModifiedBy>
  <cp:revision>320</cp:revision>
  <dcterms:created xsi:type="dcterms:W3CDTF">2017-11-18T19:42:59Z</dcterms:created>
  <dcterms:modified xsi:type="dcterms:W3CDTF">2019-07-21T15:34:34Z</dcterms:modified>
</cp:coreProperties>
</file>