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38" autoAdjust="0"/>
    <p:restoredTop sz="94660"/>
  </p:normalViewPr>
  <p:slideViewPr>
    <p:cSldViewPr snapToGrid="0">
      <p:cViewPr varScale="1">
        <p:scale>
          <a:sx n="114" d="100"/>
          <a:sy n="114" d="100"/>
        </p:scale>
        <p:origin x="6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F5E96C3-F95F-482C-89F0-D0B4CF5471FC}" type="datetimeFigureOut">
              <a:rPr lang="es-CO" smtClean="0"/>
              <a:t>20/06/2021</a:t>
            </a:fld>
            <a:endParaRPr lang="es-CO"/>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CO"/>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7197133-3F4B-422A-8576-A715C2357806}" type="slidenum">
              <a:rPr lang="es-CO" smtClean="0"/>
              <a:t>‹Nº›</a:t>
            </a:fld>
            <a:endParaRPr lang="es-CO"/>
          </a:p>
        </p:txBody>
      </p:sp>
    </p:spTree>
    <p:extLst>
      <p:ext uri="{BB962C8B-B14F-4D97-AF65-F5344CB8AC3E}">
        <p14:creationId xmlns:p14="http://schemas.microsoft.com/office/powerpoint/2010/main" val="247243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F5E96C3-F95F-482C-89F0-D0B4CF5471FC}" type="datetimeFigureOut">
              <a:rPr lang="es-CO" smtClean="0"/>
              <a:t>20/06/2021</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197133-3F4B-422A-8576-A715C2357806}" type="slidenum">
              <a:rPr lang="es-CO" smtClean="0"/>
              <a:t>‹Nº›</a:t>
            </a:fld>
            <a:endParaRPr lang="es-CO"/>
          </a:p>
        </p:txBody>
      </p:sp>
    </p:spTree>
    <p:extLst>
      <p:ext uri="{BB962C8B-B14F-4D97-AF65-F5344CB8AC3E}">
        <p14:creationId xmlns:p14="http://schemas.microsoft.com/office/powerpoint/2010/main" val="223293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F5E96C3-F95F-482C-89F0-D0B4CF5471FC}" type="datetimeFigureOut">
              <a:rPr lang="es-CO" smtClean="0"/>
              <a:t>20/06/2021</a:t>
            </a:fld>
            <a:endParaRPr lang="es-CO"/>
          </a:p>
        </p:txBody>
      </p:sp>
      <p:sp>
        <p:nvSpPr>
          <p:cNvPr id="5" name="Footer Placeholder 4"/>
          <p:cNvSpPr>
            <a:spLocks noGrp="1"/>
          </p:cNvSpPr>
          <p:nvPr>
            <p:ph type="ftr" sz="quarter" idx="11"/>
          </p:nvPr>
        </p:nvSpPr>
        <p:spPr/>
        <p:txBody>
          <a:bodyPr/>
          <a:lstStyle/>
          <a:p>
            <a:endParaRPr lang="es-CO"/>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197133-3F4B-422A-8576-A715C2357806}" type="slidenum">
              <a:rPr lang="es-CO" smtClean="0"/>
              <a:t>‹Nº›</a:t>
            </a:fld>
            <a:endParaRPr lang="es-CO"/>
          </a:p>
        </p:txBody>
      </p:sp>
    </p:spTree>
    <p:extLst>
      <p:ext uri="{BB962C8B-B14F-4D97-AF65-F5344CB8AC3E}">
        <p14:creationId xmlns:p14="http://schemas.microsoft.com/office/powerpoint/2010/main" val="1080797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F5E96C3-F95F-482C-89F0-D0B4CF5471FC}" type="datetimeFigureOut">
              <a:rPr lang="es-CO" smtClean="0"/>
              <a:t>20/06/2021</a:t>
            </a:fld>
            <a:endParaRPr lang="es-CO"/>
          </a:p>
        </p:txBody>
      </p:sp>
      <p:sp>
        <p:nvSpPr>
          <p:cNvPr id="5" name="Footer Placeholder 4"/>
          <p:cNvSpPr>
            <a:spLocks noGrp="1"/>
          </p:cNvSpPr>
          <p:nvPr>
            <p:ph type="ftr" sz="quarter" idx="11"/>
          </p:nvPr>
        </p:nvSpPr>
        <p:spPr/>
        <p:txBody>
          <a:bodyPr/>
          <a:lstStyle/>
          <a:p>
            <a:endParaRPr lang="es-CO"/>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197133-3F4B-422A-8576-A715C2357806}" type="slidenum">
              <a:rPr lang="es-CO" smtClean="0"/>
              <a:t>‹Nº›</a:t>
            </a:fld>
            <a:endParaRPr lang="es-CO"/>
          </a:p>
        </p:txBody>
      </p:sp>
    </p:spTree>
    <p:extLst>
      <p:ext uri="{BB962C8B-B14F-4D97-AF65-F5344CB8AC3E}">
        <p14:creationId xmlns:p14="http://schemas.microsoft.com/office/powerpoint/2010/main" val="3065373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F5E96C3-F95F-482C-89F0-D0B4CF5471FC}" type="datetimeFigureOut">
              <a:rPr lang="es-CO" smtClean="0"/>
              <a:t>20/06/2021</a:t>
            </a:fld>
            <a:endParaRPr lang="es-CO"/>
          </a:p>
        </p:txBody>
      </p:sp>
      <p:sp>
        <p:nvSpPr>
          <p:cNvPr id="5" name="Footer Placeholder 4"/>
          <p:cNvSpPr>
            <a:spLocks noGrp="1"/>
          </p:cNvSpPr>
          <p:nvPr>
            <p:ph type="ftr" sz="quarter" idx="11"/>
          </p:nvPr>
        </p:nvSpPr>
        <p:spPr/>
        <p:txBody>
          <a:bodyPr/>
          <a:lstStyle/>
          <a:p>
            <a:endParaRPr lang="es-CO"/>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197133-3F4B-422A-8576-A715C2357806}" type="slidenum">
              <a:rPr lang="es-CO" smtClean="0"/>
              <a:t>‹Nº›</a:t>
            </a:fld>
            <a:endParaRPr lang="es-CO"/>
          </a:p>
        </p:txBody>
      </p:sp>
    </p:spTree>
    <p:extLst>
      <p:ext uri="{BB962C8B-B14F-4D97-AF65-F5344CB8AC3E}">
        <p14:creationId xmlns:p14="http://schemas.microsoft.com/office/powerpoint/2010/main" val="946748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5E96C3-F95F-482C-89F0-D0B4CF5471FC}" type="datetimeFigureOut">
              <a:rPr lang="es-CO" smtClean="0"/>
              <a:t>20/06/2021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7197133-3F4B-422A-8576-A715C2357806}" type="slidenum">
              <a:rPr lang="es-CO" smtClean="0"/>
              <a:t>‹Nº›</a:t>
            </a:fld>
            <a:endParaRPr lang="es-CO"/>
          </a:p>
        </p:txBody>
      </p:sp>
    </p:spTree>
    <p:extLst>
      <p:ext uri="{BB962C8B-B14F-4D97-AF65-F5344CB8AC3E}">
        <p14:creationId xmlns:p14="http://schemas.microsoft.com/office/powerpoint/2010/main" val="3609835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5E96C3-F95F-482C-89F0-D0B4CF5471FC}" type="datetimeFigureOut">
              <a:rPr lang="es-CO" smtClean="0"/>
              <a:t>20/06/2021</a:t>
            </a:fld>
            <a:endParaRPr lang="es-CO"/>
          </a:p>
        </p:txBody>
      </p:sp>
      <p:sp>
        <p:nvSpPr>
          <p:cNvPr id="8" name="Footer Placeholder 7"/>
          <p:cNvSpPr>
            <a:spLocks noGrp="1"/>
          </p:cNvSpPr>
          <p:nvPr>
            <p:ph type="ftr" sz="quarter" idx="11"/>
          </p:nvPr>
        </p:nvSpPr>
        <p:spPr>
          <a:xfrm>
            <a:off x="561111" y="6391838"/>
            <a:ext cx="3644282" cy="304801"/>
          </a:xfrm>
        </p:spPr>
        <p:txBody>
          <a:bodyPr/>
          <a:lstStyle/>
          <a:p>
            <a:endParaRPr lang="es-CO"/>
          </a:p>
        </p:txBody>
      </p:sp>
      <p:sp>
        <p:nvSpPr>
          <p:cNvPr id="9" name="Slide Number Placeholder 8"/>
          <p:cNvSpPr>
            <a:spLocks noGrp="1"/>
          </p:cNvSpPr>
          <p:nvPr>
            <p:ph type="sldNum" sz="quarter" idx="12"/>
          </p:nvPr>
        </p:nvSpPr>
        <p:spPr/>
        <p:txBody>
          <a:bodyPr/>
          <a:lstStyle/>
          <a:p>
            <a:fld id="{E7197133-3F4B-422A-8576-A715C2357806}" type="slidenum">
              <a:rPr lang="es-CO" smtClean="0"/>
              <a:t>‹Nº›</a:t>
            </a:fld>
            <a:endParaRPr lang="es-CO"/>
          </a:p>
        </p:txBody>
      </p:sp>
    </p:spTree>
    <p:extLst>
      <p:ext uri="{BB962C8B-B14F-4D97-AF65-F5344CB8AC3E}">
        <p14:creationId xmlns:p14="http://schemas.microsoft.com/office/powerpoint/2010/main" val="3654087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F5E96C3-F95F-482C-89F0-D0B4CF5471FC}" type="datetimeFigureOut">
              <a:rPr lang="es-CO" smtClean="0"/>
              <a:t>20/06/2021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197133-3F4B-422A-8576-A715C2357806}" type="slidenum">
              <a:rPr lang="es-CO" smtClean="0"/>
              <a:t>‹Nº›</a:t>
            </a:fld>
            <a:endParaRPr lang="es-CO"/>
          </a:p>
        </p:txBody>
      </p:sp>
    </p:spTree>
    <p:extLst>
      <p:ext uri="{BB962C8B-B14F-4D97-AF65-F5344CB8AC3E}">
        <p14:creationId xmlns:p14="http://schemas.microsoft.com/office/powerpoint/2010/main" val="2239360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F5E96C3-F95F-482C-89F0-D0B4CF5471FC}" type="datetimeFigureOut">
              <a:rPr lang="es-CO" smtClean="0"/>
              <a:t>20/06/2021</a:t>
            </a:fld>
            <a:endParaRPr lang="es-CO"/>
          </a:p>
        </p:txBody>
      </p:sp>
      <p:sp>
        <p:nvSpPr>
          <p:cNvPr id="5" name="Footer Placeholder 4"/>
          <p:cNvSpPr>
            <a:spLocks noGrp="1"/>
          </p:cNvSpPr>
          <p:nvPr>
            <p:ph type="ftr" sz="quarter" idx="11"/>
          </p:nvPr>
        </p:nvSpPr>
        <p:spPr/>
        <p:txBody>
          <a:bodyPr/>
          <a:lstStyle/>
          <a:p>
            <a:endParaRPr lang="es-CO"/>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197133-3F4B-422A-8576-A715C2357806}" type="slidenum">
              <a:rPr lang="es-CO" smtClean="0"/>
              <a:t>‹Nº›</a:t>
            </a:fld>
            <a:endParaRPr lang="es-CO"/>
          </a:p>
        </p:txBody>
      </p:sp>
    </p:spTree>
    <p:extLst>
      <p:ext uri="{BB962C8B-B14F-4D97-AF65-F5344CB8AC3E}">
        <p14:creationId xmlns:p14="http://schemas.microsoft.com/office/powerpoint/2010/main" val="1489282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5E96C3-F95F-482C-89F0-D0B4CF5471FC}" type="datetimeFigureOut">
              <a:rPr lang="es-CO" smtClean="0"/>
              <a:t>20/06/2021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197133-3F4B-422A-8576-A715C2357806}" type="slidenum">
              <a:rPr lang="es-CO" smtClean="0"/>
              <a:t>‹Nº›</a:t>
            </a:fld>
            <a:endParaRPr lang="es-CO"/>
          </a:p>
        </p:txBody>
      </p:sp>
    </p:spTree>
    <p:extLst>
      <p:ext uri="{BB962C8B-B14F-4D97-AF65-F5344CB8AC3E}">
        <p14:creationId xmlns:p14="http://schemas.microsoft.com/office/powerpoint/2010/main" val="54289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F5E96C3-F95F-482C-89F0-D0B4CF5471FC}" type="datetimeFigureOut">
              <a:rPr lang="es-CO" smtClean="0"/>
              <a:t>20/06/2021</a:t>
            </a:fld>
            <a:endParaRPr lang="es-CO"/>
          </a:p>
        </p:txBody>
      </p:sp>
      <p:sp>
        <p:nvSpPr>
          <p:cNvPr id="5" name="Footer Placeholder 4"/>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197133-3F4B-422A-8576-A715C2357806}" type="slidenum">
              <a:rPr lang="es-CO" smtClean="0"/>
              <a:t>‹Nº›</a:t>
            </a:fld>
            <a:endParaRPr lang="es-CO"/>
          </a:p>
        </p:txBody>
      </p:sp>
    </p:spTree>
    <p:extLst>
      <p:ext uri="{BB962C8B-B14F-4D97-AF65-F5344CB8AC3E}">
        <p14:creationId xmlns:p14="http://schemas.microsoft.com/office/powerpoint/2010/main" val="2914350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F5E96C3-F95F-482C-89F0-D0B4CF5471FC}" type="datetimeFigureOut">
              <a:rPr lang="es-CO" smtClean="0"/>
              <a:t>20/06/2021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7197133-3F4B-422A-8576-A715C2357806}" type="slidenum">
              <a:rPr lang="es-CO" smtClean="0"/>
              <a:t>‹Nº›</a:t>
            </a:fld>
            <a:endParaRPr lang="es-CO"/>
          </a:p>
        </p:txBody>
      </p:sp>
    </p:spTree>
    <p:extLst>
      <p:ext uri="{BB962C8B-B14F-4D97-AF65-F5344CB8AC3E}">
        <p14:creationId xmlns:p14="http://schemas.microsoft.com/office/powerpoint/2010/main" val="243092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5E96C3-F95F-482C-89F0-D0B4CF5471FC}" type="datetimeFigureOut">
              <a:rPr lang="es-CO" smtClean="0"/>
              <a:t>20/06/2021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7197133-3F4B-422A-8576-A715C2357806}" type="slidenum">
              <a:rPr lang="es-CO" smtClean="0"/>
              <a:t>‹Nº›</a:t>
            </a:fld>
            <a:endParaRPr lang="es-CO"/>
          </a:p>
        </p:txBody>
      </p:sp>
    </p:spTree>
    <p:extLst>
      <p:ext uri="{BB962C8B-B14F-4D97-AF65-F5344CB8AC3E}">
        <p14:creationId xmlns:p14="http://schemas.microsoft.com/office/powerpoint/2010/main" val="1014387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F5E96C3-F95F-482C-89F0-D0B4CF5471FC}" type="datetimeFigureOut">
              <a:rPr lang="es-CO" smtClean="0"/>
              <a:t>20/06/2021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7197133-3F4B-422A-8576-A715C2357806}" type="slidenum">
              <a:rPr lang="es-CO" smtClean="0"/>
              <a:t>‹Nº›</a:t>
            </a:fld>
            <a:endParaRPr lang="es-CO"/>
          </a:p>
        </p:txBody>
      </p:sp>
    </p:spTree>
    <p:extLst>
      <p:ext uri="{BB962C8B-B14F-4D97-AF65-F5344CB8AC3E}">
        <p14:creationId xmlns:p14="http://schemas.microsoft.com/office/powerpoint/2010/main" val="2521943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E96C3-F95F-482C-89F0-D0B4CF5471FC}" type="datetimeFigureOut">
              <a:rPr lang="es-CO" smtClean="0"/>
              <a:t>20/06/2021</a:t>
            </a:fld>
            <a:endParaRPr lang="es-CO"/>
          </a:p>
        </p:txBody>
      </p:sp>
      <p:sp>
        <p:nvSpPr>
          <p:cNvPr id="3" name="Footer Placeholder 2"/>
          <p:cNvSpPr>
            <a:spLocks noGrp="1"/>
          </p:cNvSpPr>
          <p:nvPr>
            <p:ph type="ftr" sz="quarter" idx="11"/>
          </p:nvPr>
        </p:nvSpPr>
        <p:spPr/>
        <p:txBody>
          <a:bodyPr/>
          <a:lstStyle/>
          <a:p>
            <a:endParaRPr lang="es-CO"/>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7197133-3F4B-422A-8576-A715C2357806}" type="slidenum">
              <a:rPr lang="es-CO" smtClean="0"/>
              <a:t>‹Nº›</a:t>
            </a:fld>
            <a:endParaRPr lang="es-CO"/>
          </a:p>
        </p:txBody>
      </p:sp>
    </p:spTree>
    <p:extLst>
      <p:ext uri="{BB962C8B-B14F-4D97-AF65-F5344CB8AC3E}">
        <p14:creationId xmlns:p14="http://schemas.microsoft.com/office/powerpoint/2010/main" val="1449898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F5E96C3-F95F-482C-89F0-D0B4CF5471FC}" type="datetimeFigureOut">
              <a:rPr lang="es-CO" smtClean="0"/>
              <a:t>20/06/2021</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197133-3F4B-422A-8576-A715C2357806}" type="slidenum">
              <a:rPr lang="es-CO" smtClean="0"/>
              <a:t>‹Nº›</a:t>
            </a:fld>
            <a:endParaRPr lang="es-CO"/>
          </a:p>
        </p:txBody>
      </p:sp>
    </p:spTree>
    <p:extLst>
      <p:ext uri="{BB962C8B-B14F-4D97-AF65-F5344CB8AC3E}">
        <p14:creationId xmlns:p14="http://schemas.microsoft.com/office/powerpoint/2010/main" val="2212255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F5E96C3-F95F-482C-89F0-D0B4CF5471FC}" type="datetimeFigureOut">
              <a:rPr lang="es-CO" smtClean="0"/>
              <a:t>20/06/2021</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197133-3F4B-422A-8576-A715C2357806}" type="slidenum">
              <a:rPr lang="es-CO" smtClean="0"/>
              <a:t>‹Nº›</a:t>
            </a:fld>
            <a:endParaRPr lang="es-CO"/>
          </a:p>
        </p:txBody>
      </p:sp>
    </p:spTree>
    <p:extLst>
      <p:ext uri="{BB962C8B-B14F-4D97-AF65-F5344CB8AC3E}">
        <p14:creationId xmlns:p14="http://schemas.microsoft.com/office/powerpoint/2010/main" val="304897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F5E96C3-F95F-482C-89F0-D0B4CF5471FC}" type="datetimeFigureOut">
              <a:rPr lang="es-CO" smtClean="0"/>
              <a:t>20/06/2021</a:t>
            </a:fld>
            <a:endParaRPr lang="es-CO"/>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CO"/>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7197133-3F4B-422A-8576-A715C2357806}" type="slidenum">
              <a:rPr lang="es-CO" smtClean="0"/>
              <a:t>‹Nº›</a:t>
            </a:fld>
            <a:endParaRPr lang="es-CO"/>
          </a:p>
        </p:txBody>
      </p:sp>
    </p:spTree>
    <p:extLst>
      <p:ext uri="{BB962C8B-B14F-4D97-AF65-F5344CB8AC3E}">
        <p14:creationId xmlns:p14="http://schemas.microsoft.com/office/powerpoint/2010/main" val="2959702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4B8359-B1BE-4565-BCB5-B04F00D6E7BC}"/>
              </a:ext>
            </a:extLst>
          </p:cNvPr>
          <p:cNvSpPr>
            <a:spLocks noGrp="1"/>
          </p:cNvSpPr>
          <p:nvPr>
            <p:ph type="subTitle" idx="1"/>
          </p:nvPr>
        </p:nvSpPr>
        <p:spPr>
          <a:xfrm>
            <a:off x="1154955" y="1140903"/>
            <a:ext cx="8825658" cy="4497897"/>
          </a:xfrm>
        </p:spPr>
        <p:txBody>
          <a:bodyPr>
            <a:normAutofit fontScale="92500" lnSpcReduction="20000"/>
          </a:bodyPr>
          <a:lstStyle/>
          <a:p>
            <a:pPr marL="0" indent="0" algn="ctr">
              <a:buNone/>
            </a:pPr>
            <a:r>
              <a:rPr lang="es-MX" b="1" dirty="0">
                <a:solidFill>
                  <a:schemeClr val="bg1"/>
                </a:solidFill>
              </a:rPr>
              <a:t>Diseño de Sitios Web </a:t>
            </a:r>
          </a:p>
          <a:p>
            <a:pPr marL="0" indent="0" algn="ctr">
              <a:buNone/>
            </a:pPr>
            <a:endParaRPr lang="es-MX" b="1" dirty="0">
              <a:solidFill>
                <a:schemeClr val="bg1"/>
              </a:solidFill>
            </a:endParaRPr>
          </a:p>
          <a:p>
            <a:pPr marL="0" indent="0" algn="ctr">
              <a:buNone/>
            </a:pPr>
            <a:r>
              <a:rPr lang="es-MX" b="1" dirty="0">
                <a:solidFill>
                  <a:schemeClr val="bg1"/>
                </a:solidFill>
              </a:rPr>
              <a:t>Luis Felipe Mazuera Martinez_111352536</a:t>
            </a:r>
          </a:p>
          <a:p>
            <a:pPr marL="0" indent="0" algn="ctr">
              <a:buNone/>
            </a:pPr>
            <a:endParaRPr lang="es-MX" b="1" dirty="0">
              <a:solidFill>
                <a:schemeClr val="bg1"/>
              </a:solidFill>
            </a:endParaRPr>
          </a:p>
          <a:p>
            <a:pPr marL="0" indent="0" algn="ctr">
              <a:buNone/>
            </a:pPr>
            <a:r>
              <a:rPr lang="es-MX" b="1" dirty="0">
                <a:solidFill>
                  <a:schemeClr val="bg1"/>
                </a:solidFill>
              </a:rPr>
              <a:t>Grupo</a:t>
            </a:r>
          </a:p>
          <a:p>
            <a:pPr marL="0" indent="0" algn="ctr">
              <a:buNone/>
            </a:pPr>
            <a:r>
              <a:rPr lang="es-MX" b="1" dirty="0">
                <a:solidFill>
                  <a:schemeClr val="bg1"/>
                </a:solidFill>
              </a:rPr>
              <a:t>301122_8</a:t>
            </a:r>
          </a:p>
          <a:p>
            <a:pPr marL="0" indent="0" algn="ctr">
              <a:buNone/>
            </a:pPr>
            <a:endParaRPr lang="es-MX" b="1" dirty="0">
              <a:solidFill>
                <a:schemeClr val="bg1"/>
              </a:solidFill>
            </a:endParaRPr>
          </a:p>
          <a:p>
            <a:pPr marL="0" indent="0" algn="ctr">
              <a:buNone/>
            </a:pPr>
            <a:r>
              <a:rPr lang="es-MX" b="1" dirty="0">
                <a:solidFill>
                  <a:schemeClr val="bg1"/>
                </a:solidFill>
              </a:rPr>
              <a:t>Tutor </a:t>
            </a:r>
          </a:p>
          <a:p>
            <a:pPr marL="0" indent="0" algn="ctr">
              <a:buNone/>
            </a:pPr>
            <a:r>
              <a:rPr lang="es-MX" b="1" dirty="0">
                <a:solidFill>
                  <a:schemeClr val="bg1"/>
                </a:solidFill>
              </a:rPr>
              <a:t>Martha Yolanda Diaz</a:t>
            </a:r>
          </a:p>
          <a:p>
            <a:pPr marL="0" indent="0" algn="ctr">
              <a:buNone/>
            </a:pPr>
            <a:r>
              <a:rPr lang="es-MX" b="1" dirty="0">
                <a:solidFill>
                  <a:schemeClr val="bg1"/>
                </a:solidFill>
              </a:rPr>
              <a:t>Universidad Nacional Abierta y a Distancia “UNAD”</a:t>
            </a:r>
          </a:p>
          <a:p>
            <a:pPr marL="0" indent="0" algn="ctr">
              <a:buNone/>
            </a:pPr>
            <a:r>
              <a:rPr lang="es-MX" b="1" dirty="0">
                <a:solidFill>
                  <a:schemeClr val="bg1"/>
                </a:solidFill>
              </a:rPr>
              <a:t>Escuela de Ciencias Básicas, tecnología</a:t>
            </a:r>
          </a:p>
          <a:p>
            <a:pPr marL="0" indent="0" algn="ctr">
              <a:buNone/>
            </a:pPr>
            <a:r>
              <a:rPr lang="es-MX" b="1" dirty="0">
                <a:solidFill>
                  <a:schemeClr val="bg1"/>
                </a:solidFill>
              </a:rPr>
              <a:t>e ingeniería de sistemas</a:t>
            </a:r>
          </a:p>
          <a:p>
            <a:pPr marL="0" indent="0" algn="ctr">
              <a:buNone/>
            </a:pPr>
            <a:r>
              <a:rPr lang="es-MX" b="1" dirty="0">
                <a:solidFill>
                  <a:schemeClr val="bg1"/>
                </a:solidFill>
              </a:rPr>
              <a:t>Año 2021</a:t>
            </a:r>
          </a:p>
          <a:p>
            <a:pPr marL="0" indent="0">
              <a:buNone/>
            </a:pPr>
            <a:endParaRPr lang="es-CO" dirty="0"/>
          </a:p>
        </p:txBody>
      </p:sp>
    </p:spTree>
    <p:extLst>
      <p:ext uri="{BB962C8B-B14F-4D97-AF65-F5344CB8AC3E}">
        <p14:creationId xmlns:p14="http://schemas.microsoft.com/office/powerpoint/2010/main" val="426948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9F506-F2CF-444C-9207-5289D4392C39}"/>
              </a:ext>
            </a:extLst>
          </p:cNvPr>
          <p:cNvSpPr>
            <a:spLocks noGrp="1"/>
          </p:cNvSpPr>
          <p:nvPr>
            <p:ph type="title"/>
          </p:nvPr>
        </p:nvSpPr>
        <p:spPr/>
        <p:txBody>
          <a:bodyPr/>
          <a:lstStyle/>
          <a:p>
            <a:pPr algn="ctr"/>
            <a:r>
              <a:rPr lang="es-CO" sz="4800" b="1" dirty="0"/>
              <a:t>LA INTERFAZ DE USUARIO</a:t>
            </a:r>
            <a:br>
              <a:rPr lang="es-CO" b="1" dirty="0"/>
            </a:br>
            <a:endParaRPr lang="es-CO" dirty="0"/>
          </a:p>
        </p:txBody>
      </p:sp>
      <p:sp>
        <p:nvSpPr>
          <p:cNvPr id="3" name="Subtítulo 2">
            <a:extLst>
              <a:ext uri="{FF2B5EF4-FFF2-40B4-BE49-F238E27FC236}">
                <a16:creationId xmlns:a16="http://schemas.microsoft.com/office/drawing/2014/main" id="{D02E6573-98B4-4CAA-8E21-1A254C78A060}"/>
              </a:ext>
            </a:extLst>
          </p:cNvPr>
          <p:cNvSpPr>
            <a:spLocks noGrp="1"/>
          </p:cNvSpPr>
          <p:nvPr>
            <p:ph idx="1"/>
          </p:nvPr>
        </p:nvSpPr>
        <p:spPr/>
        <p:txBody>
          <a:bodyPr>
            <a:normAutofit/>
          </a:bodyPr>
          <a:lstStyle/>
          <a:p>
            <a:pPr algn="just"/>
            <a:r>
              <a:rPr lang="es-MX" cap="none" dirty="0"/>
              <a:t>Según la real academia de la lengua española (rae), la palabra interfaz proviene de la palabra en inglés interface, en el ámbito informático esta hace referencia a la conexión física y funcional entre dos aparatos o sistemas independientes, en el sitio web www.definicion.de se resalta que la interfaz de usuario se la conoce como el medio que permite a una persona comunicarse con una máquina y que se encuentra compuesta por los puntos de contacto entre un usuario y el equipo de acceso.</a:t>
            </a:r>
            <a:endParaRPr lang="es-CO" cap="none" dirty="0"/>
          </a:p>
        </p:txBody>
      </p:sp>
    </p:spTree>
    <p:extLst>
      <p:ext uri="{BB962C8B-B14F-4D97-AF65-F5344CB8AC3E}">
        <p14:creationId xmlns:p14="http://schemas.microsoft.com/office/powerpoint/2010/main" val="77912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3894A39-520F-494B-A322-F0246278AB4B}"/>
              </a:ext>
            </a:extLst>
          </p:cNvPr>
          <p:cNvSpPr>
            <a:spLocks noGrp="1"/>
          </p:cNvSpPr>
          <p:nvPr>
            <p:ph idx="1"/>
          </p:nvPr>
        </p:nvSpPr>
        <p:spPr/>
        <p:txBody>
          <a:bodyPr/>
          <a:lstStyle/>
          <a:p>
            <a:r>
              <a:rPr lang="es-MX" dirty="0"/>
              <a:t>Carlos Marrero Expósito (2006) en su investigación sobre la interfaz gráfica de usuario indica lo siguiente: Cuando hablamos de interfaz gráfica de usuario, el concepto es aún más específico en cuanto que interfaz gráfica de usuario al contrario que el concepto de ‘interfaz’ tiene una localización determinada y definida: Si el interfaz etimológicamente supone la cara o superficie mediadora, el interfaz gráfico de usuario, supone un tipo específico de interfaz que usa metáforas visuales y signos gráficos como paradigma interactivo entre la persona y el ordenador. El concepto de interfaz gráfico, nos da pistas sobre el modelo de interacción y la tipología de signos que contiene esta superficie mediadora. (Marrero, 2006, p. 7 ).</a:t>
            </a:r>
            <a:endParaRPr lang="es-CO" dirty="0"/>
          </a:p>
        </p:txBody>
      </p:sp>
      <p:sp>
        <p:nvSpPr>
          <p:cNvPr id="5" name="Título 1">
            <a:extLst>
              <a:ext uri="{FF2B5EF4-FFF2-40B4-BE49-F238E27FC236}">
                <a16:creationId xmlns:a16="http://schemas.microsoft.com/office/drawing/2014/main" id="{97487F9E-8520-470F-B983-8F19048B6512}"/>
              </a:ext>
            </a:extLst>
          </p:cNvPr>
          <p:cNvSpPr txBox="1">
            <a:spLocks/>
          </p:cNvSpPr>
          <p:nvPr/>
        </p:nvSpPr>
        <p:spPr bwMode="gray">
          <a:xfrm>
            <a:off x="1448570" y="396768"/>
            <a:ext cx="8825658" cy="2677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CO" sz="4800" b="1" dirty="0"/>
              <a:t>LA INTERFAZ</a:t>
            </a:r>
            <a:br>
              <a:rPr lang="es-CO" b="1" dirty="0"/>
            </a:br>
            <a:endParaRPr lang="es-CO" dirty="0"/>
          </a:p>
        </p:txBody>
      </p:sp>
    </p:spTree>
    <p:extLst>
      <p:ext uri="{BB962C8B-B14F-4D97-AF65-F5344CB8AC3E}">
        <p14:creationId xmlns:p14="http://schemas.microsoft.com/office/powerpoint/2010/main" val="876033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5CD5BF9-DB03-4FED-9ACC-08D22A328465}"/>
              </a:ext>
            </a:extLst>
          </p:cNvPr>
          <p:cNvSpPr>
            <a:spLocks noGrp="1"/>
          </p:cNvSpPr>
          <p:nvPr>
            <p:ph idx="1"/>
          </p:nvPr>
        </p:nvSpPr>
        <p:spPr>
          <a:xfrm>
            <a:off x="509003" y="2435719"/>
            <a:ext cx="5036119" cy="3587575"/>
          </a:xfrm>
        </p:spPr>
        <p:txBody>
          <a:bodyPr>
            <a:normAutofit fontScale="92500" lnSpcReduction="20000"/>
          </a:bodyPr>
          <a:lstStyle/>
          <a:p>
            <a:pPr algn="just"/>
            <a:r>
              <a:rPr lang="es-MX" dirty="0"/>
              <a:t>La interfaz gráfica posee sus orígenes en el cambio amigable de los conocidos software de pantalla negra o azul (líneas de comandos) a los programas actuales que poseen una línea gráfica definida, basados en los colores de la marca, iconos y tipografía. </a:t>
            </a:r>
          </a:p>
          <a:p>
            <a:pPr algn="just"/>
            <a:r>
              <a:rPr lang="es-MX" dirty="0"/>
              <a:t>La interfaz gráfica también participó en la conocida guerra de sistemas operativos que posee sus inicios desde que Microsoft y Apple empiezan a combatir por obtener la mayor cantidad de cuota de mercado. La ventana de navegación se convierte en el instrumento de acceso del usuario al espacio virtual.</a:t>
            </a:r>
            <a:endParaRPr lang="es-CO" dirty="0"/>
          </a:p>
        </p:txBody>
      </p:sp>
      <p:pic>
        <p:nvPicPr>
          <p:cNvPr id="1026" name="Picture 2" descr="Diseño de interfaz entendiendo las reglas del juego">
            <a:extLst>
              <a:ext uri="{FF2B5EF4-FFF2-40B4-BE49-F238E27FC236}">
                <a16:creationId xmlns:a16="http://schemas.microsoft.com/office/drawing/2014/main" id="{23701C31-71ED-48E6-921A-CB33E3DFA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821" y="2435720"/>
            <a:ext cx="4388971" cy="314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78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59A7516-417A-45DF-9936-F447D88DBA0B}"/>
              </a:ext>
            </a:extLst>
          </p:cNvPr>
          <p:cNvSpPr>
            <a:spLocks noGrp="1"/>
          </p:cNvSpPr>
          <p:nvPr>
            <p:ph idx="1"/>
          </p:nvPr>
        </p:nvSpPr>
        <p:spPr>
          <a:xfrm>
            <a:off x="1154954" y="2603500"/>
            <a:ext cx="4348224" cy="3416300"/>
          </a:xfrm>
        </p:spPr>
        <p:txBody>
          <a:bodyPr>
            <a:normAutofit fontScale="85000" lnSpcReduction="20000"/>
          </a:bodyPr>
          <a:lstStyle/>
          <a:p>
            <a:pPr algn="just"/>
            <a:r>
              <a:rPr lang="es-MX" dirty="0"/>
              <a:t>La interfaz de usuario frente al Responsive Web Design desarrolla un factor importante al momento de diseño y maquetación de un sitio web. </a:t>
            </a:r>
          </a:p>
          <a:p>
            <a:pPr algn="just"/>
            <a:r>
              <a:rPr lang="es-MX" dirty="0"/>
              <a:t>Dentro de estos factores se resalta el reajuste de la información y elementos dependiendo del tamaño de la pantalla de visualización, guiada por el tipo de dispositivo a usar como computadoras de escritorio, tablets o smartphones. </a:t>
            </a:r>
          </a:p>
          <a:p>
            <a:pPr algn="just"/>
            <a:r>
              <a:rPr lang="es-MX" dirty="0"/>
              <a:t>Al momento de realizar la construcción de un sitio web, no se puede olvidar la idea de diseñar propuestas funcionales para todos los dispositivos actuales. Aquí se retoma la idea del diseño para una “sola web”</a:t>
            </a:r>
            <a:endParaRPr lang="es-CO" dirty="0"/>
          </a:p>
        </p:txBody>
      </p:sp>
      <p:pic>
        <p:nvPicPr>
          <p:cNvPr id="2050" name="Picture 2" descr="Elementos para el diseño y desarrollo de una interfaz de usuario - Blog IDA  Chile | Estrategia para el éxito de tu negocio">
            <a:extLst>
              <a:ext uri="{FF2B5EF4-FFF2-40B4-BE49-F238E27FC236}">
                <a16:creationId xmlns:a16="http://schemas.microsoft.com/office/drawing/2014/main" id="{20FAA450-9E64-4267-A8D2-C93B5AAF6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669" y="2603500"/>
            <a:ext cx="4348224" cy="312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213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918D395-387F-4AC3-983A-3C597AFF7F02}"/>
              </a:ext>
            </a:extLst>
          </p:cNvPr>
          <p:cNvSpPr>
            <a:spLocks noGrp="1"/>
          </p:cNvSpPr>
          <p:nvPr>
            <p:ph idx="1"/>
          </p:nvPr>
        </p:nvSpPr>
        <p:spPr>
          <a:xfrm>
            <a:off x="1188510" y="2620278"/>
            <a:ext cx="4907490" cy="3545630"/>
          </a:xfrm>
        </p:spPr>
        <p:txBody>
          <a:bodyPr>
            <a:normAutofit fontScale="92500" lnSpcReduction="10000"/>
          </a:bodyPr>
          <a:lstStyle/>
          <a:p>
            <a:pPr algn="just"/>
            <a:r>
              <a:rPr lang="es-MX" dirty="0"/>
              <a:t>En un  ejercicio realizado para determinar la diagramación adecuada, consistió en llevar a todos los mejores sitios webs a su mínima expresión, en otras palabras, a su esquema de diagramación o maquetación. </a:t>
            </a:r>
          </a:p>
          <a:p>
            <a:pPr algn="just"/>
            <a:r>
              <a:rPr lang="es-MX" dirty="0"/>
              <a:t>Este análisis permitió identificar bloques o segmentos referenciales para las propuestas de sitios web responsables, tomando como referente la adaptación de estos en sus presentaciones estándar de visualización, como es el caso de computadoras de escritorio, tablets y smartphone.  </a:t>
            </a:r>
            <a:endParaRPr lang="es-CO" dirty="0"/>
          </a:p>
        </p:txBody>
      </p:sp>
      <p:pic>
        <p:nvPicPr>
          <p:cNvPr id="5" name="Imagen 4">
            <a:extLst>
              <a:ext uri="{FF2B5EF4-FFF2-40B4-BE49-F238E27FC236}">
                <a16:creationId xmlns:a16="http://schemas.microsoft.com/office/drawing/2014/main" id="{8EFA0648-14BC-4C58-BB6C-93F15F61FEC7}"/>
              </a:ext>
            </a:extLst>
          </p:cNvPr>
          <p:cNvPicPr>
            <a:picLocks noChangeAspect="1"/>
          </p:cNvPicPr>
          <p:nvPr/>
        </p:nvPicPr>
        <p:blipFill>
          <a:blip r:embed="rId2"/>
          <a:stretch>
            <a:fillRect/>
          </a:stretch>
        </p:blipFill>
        <p:spPr>
          <a:xfrm>
            <a:off x="6282786" y="2620278"/>
            <a:ext cx="5527103" cy="3367086"/>
          </a:xfrm>
          <a:prstGeom prst="rect">
            <a:avLst/>
          </a:prstGeom>
        </p:spPr>
      </p:pic>
    </p:spTree>
    <p:extLst>
      <p:ext uri="{BB962C8B-B14F-4D97-AF65-F5344CB8AC3E}">
        <p14:creationId xmlns:p14="http://schemas.microsoft.com/office/powerpoint/2010/main" val="316831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42634-9932-4782-800E-144242007A11}"/>
              </a:ext>
            </a:extLst>
          </p:cNvPr>
          <p:cNvSpPr>
            <a:spLocks noGrp="1"/>
          </p:cNvSpPr>
          <p:nvPr>
            <p:ph type="title"/>
          </p:nvPr>
        </p:nvSpPr>
        <p:spPr>
          <a:xfrm>
            <a:off x="1154954" y="998835"/>
            <a:ext cx="8761413" cy="706964"/>
          </a:xfrm>
        </p:spPr>
        <p:txBody>
          <a:bodyPr/>
          <a:lstStyle/>
          <a:p>
            <a:pPr algn="ctr"/>
            <a:r>
              <a:rPr lang="es-CO" dirty="0"/>
              <a:t>CONCLUSIÓN</a:t>
            </a:r>
          </a:p>
        </p:txBody>
      </p:sp>
      <p:sp>
        <p:nvSpPr>
          <p:cNvPr id="3" name="Marcador de contenido 2">
            <a:extLst>
              <a:ext uri="{FF2B5EF4-FFF2-40B4-BE49-F238E27FC236}">
                <a16:creationId xmlns:a16="http://schemas.microsoft.com/office/drawing/2014/main" id="{F53701E6-206E-418B-A019-80624CE0EF7C}"/>
              </a:ext>
            </a:extLst>
          </p:cNvPr>
          <p:cNvSpPr>
            <a:spLocks noGrp="1"/>
          </p:cNvSpPr>
          <p:nvPr>
            <p:ph idx="1"/>
          </p:nvPr>
        </p:nvSpPr>
        <p:spPr/>
        <p:txBody>
          <a:bodyPr>
            <a:normAutofit fontScale="92500" lnSpcReduction="10000"/>
          </a:bodyPr>
          <a:lstStyle/>
          <a:p>
            <a:pPr marL="0" indent="0" algn="just">
              <a:buNone/>
            </a:pPr>
            <a:r>
              <a:rPr lang="es-MX" dirty="0"/>
              <a:t>La finalidad de una interfaz de usuario es sin lugar a dudas que esta pueda comunicar información a través de ella a una persona, bien sea a un sistema, o a cualquier tipo de dispositivo; para que esta se pueda desarrollar de la manera más cómoda y fácil posible, según las características de quien emplea el servicio.</a:t>
            </a:r>
          </a:p>
          <a:p>
            <a:pPr marL="0" indent="0" algn="just">
              <a:buNone/>
            </a:pPr>
            <a:r>
              <a:rPr lang="es-MX" dirty="0"/>
              <a:t>Las diversas interfaces gráficas son similares entre sí, y en esencia similares a las de Windows o el sistema Macintosh, y como tales son bastante intuitivas; lo que caracteriza a UNIX en comparación con otros sistemas operativos en cambio es la interfaz textual, muy poderosa.</a:t>
            </a:r>
          </a:p>
          <a:p>
            <a:pPr marL="0" indent="0" algn="just">
              <a:buNone/>
            </a:pPr>
            <a:r>
              <a:rPr lang="es-MX" dirty="0"/>
              <a:t>No obstante, desafortunadamente las interfaces no siempre cumplen todos los objetivos a cabalidad, tal y como sucede con las consolas de líneas de órdenes que están ubicados en los sistemas encaminadores como los routers por ejemplo, así como otras de administración con sus diferentes comandos de Unix, Dos, Microsoft Exchange serves, entre otros.</a:t>
            </a:r>
          </a:p>
          <a:p>
            <a:pPr marL="0" indent="0" algn="l" fontAlgn="base">
              <a:buNone/>
            </a:pPr>
            <a:endParaRPr lang="es-CO" dirty="0"/>
          </a:p>
        </p:txBody>
      </p:sp>
    </p:spTree>
    <p:extLst>
      <p:ext uri="{BB962C8B-B14F-4D97-AF65-F5344CB8AC3E}">
        <p14:creationId xmlns:p14="http://schemas.microsoft.com/office/powerpoint/2010/main" val="376476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8E0C30-1E9C-4B49-BF4A-509682C4A25F}"/>
              </a:ext>
            </a:extLst>
          </p:cNvPr>
          <p:cNvSpPr>
            <a:spLocks noGrp="1"/>
          </p:cNvSpPr>
          <p:nvPr>
            <p:ph type="title"/>
          </p:nvPr>
        </p:nvSpPr>
        <p:spPr/>
        <p:txBody>
          <a:bodyPr/>
          <a:lstStyle/>
          <a:p>
            <a:pPr algn="ctr"/>
            <a:r>
              <a:rPr lang="es-CO" dirty="0"/>
              <a:t>BIBLIOGRAFÍA</a:t>
            </a:r>
            <a:r>
              <a:rPr lang="en-US" dirty="0"/>
              <a:t> </a:t>
            </a:r>
            <a:endParaRPr lang="es-CO" dirty="0"/>
          </a:p>
        </p:txBody>
      </p:sp>
      <p:sp>
        <p:nvSpPr>
          <p:cNvPr id="3" name="Marcador de contenido 2">
            <a:extLst>
              <a:ext uri="{FF2B5EF4-FFF2-40B4-BE49-F238E27FC236}">
                <a16:creationId xmlns:a16="http://schemas.microsoft.com/office/drawing/2014/main" id="{B9814EFA-6A90-4C31-92A1-1E7E51598295}"/>
              </a:ext>
            </a:extLst>
          </p:cNvPr>
          <p:cNvSpPr>
            <a:spLocks noGrp="1"/>
          </p:cNvSpPr>
          <p:nvPr>
            <p:ph idx="1"/>
          </p:nvPr>
        </p:nvSpPr>
        <p:spPr/>
        <p:txBody>
          <a:bodyPr/>
          <a:lstStyle/>
          <a:p>
            <a:r>
              <a:rPr lang="es-CO" b="0" i="0" dirty="0">
                <a:solidFill>
                  <a:srgbClr val="222222"/>
                </a:solidFill>
                <a:effectLst/>
                <a:latin typeface="Arial" panose="020B0604020202020204" pitchFamily="34" charset="0"/>
              </a:rPr>
              <a:t>Arce, A. E. V. (2016). De la interfaz del usuario al </a:t>
            </a:r>
            <a:r>
              <a:rPr lang="es-CO" b="0" i="0" dirty="0" err="1">
                <a:solidFill>
                  <a:srgbClr val="222222"/>
                </a:solidFill>
                <a:effectLst/>
                <a:latin typeface="Arial" panose="020B0604020202020204" pitchFamily="34" charset="0"/>
              </a:rPr>
              <a:t>responsive</a:t>
            </a:r>
            <a:r>
              <a:rPr lang="es-CO" b="0" i="0" dirty="0">
                <a:solidFill>
                  <a:srgbClr val="222222"/>
                </a:solidFill>
                <a:effectLst/>
                <a:latin typeface="Arial" panose="020B0604020202020204" pitchFamily="34" charset="0"/>
              </a:rPr>
              <a:t> web </a:t>
            </a:r>
            <a:r>
              <a:rPr lang="es-CO" b="0" i="0" dirty="0" err="1">
                <a:solidFill>
                  <a:srgbClr val="222222"/>
                </a:solidFill>
                <a:effectLst/>
                <a:latin typeface="Arial" panose="020B0604020202020204" pitchFamily="34" charset="0"/>
              </a:rPr>
              <a:t>design</a:t>
            </a:r>
            <a:r>
              <a:rPr lang="es-CO" b="0" i="0" dirty="0">
                <a:solidFill>
                  <a:srgbClr val="222222"/>
                </a:solidFill>
                <a:effectLst/>
                <a:latin typeface="Arial" panose="020B0604020202020204" pitchFamily="34" charset="0"/>
              </a:rPr>
              <a:t>. </a:t>
            </a:r>
            <a:r>
              <a:rPr lang="es-CO" b="0" i="1" dirty="0">
                <a:solidFill>
                  <a:srgbClr val="222222"/>
                </a:solidFill>
                <a:effectLst/>
                <a:latin typeface="Arial" panose="020B0604020202020204" pitchFamily="34" charset="0"/>
              </a:rPr>
              <a:t>Revista AUC</a:t>
            </a:r>
            <a:r>
              <a:rPr lang="es-CO" b="0" i="0" dirty="0">
                <a:solidFill>
                  <a:srgbClr val="222222"/>
                </a:solidFill>
                <a:effectLst/>
                <a:latin typeface="Arial" panose="020B0604020202020204" pitchFamily="34" charset="0"/>
              </a:rPr>
              <a:t>, (37), 59-66.</a:t>
            </a:r>
            <a:endParaRPr lang="es-CO" dirty="0"/>
          </a:p>
        </p:txBody>
      </p:sp>
    </p:spTree>
    <p:extLst>
      <p:ext uri="{BB962C8B-B14F-4D97-AF65-F5344CB8AC3E}">
        <p14:creationId xmlns:p14="http://schemas.microsoft.com/office/powerpoint/2010/main" val="245178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247</TotalTime>
  <Words>750</Words>
  <Application>Microsoft Office PowerPoint</Application>
  <PresentationFormat>Panorámica</PresentationFormat>
  <Paragraphs>30</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Sala de reuniones Ion</vt:lpstr>
      <vt:lpstr>Presentación de PowerPoint</vt:lpstr>
      <vt:lpstr>LA INTERFAZ DE USUARIO </vt:lpstr>
      <vt:lpstr>Presentación de PowerPoint</vt:lpstr>
      <vt:lpstr>Presentación de PowerPoint</vt:lpstr>
      <vt:lpstr>Presentación de PowerPoint</vt:lpstr>
      <vt:lpstr>Presentación de PowerPoint</vt:lpstr>
      <vt:lpstr>CONCLUSIÓN</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INTERFAZ DE USUARIO</dc:title>
  <dc:creator>LUIS FELIPE MAZUERA MARTINEZ</dc:creator>
  <cp:lastModifiedBy>LUIS FELIPE MAZUERA MARTINEZ</cp:lastModifiedBy>
  <cp:revision>8</cp:revision>
  <dcterms:created xsi:type="dcterms:W3CDTF">2021-06-20T18:20:31Z</dcterms:created>
  <dcterms:modified xsi:type="dcterms:W3CDTF">2021-06-20T22:28:30Z</dcterms:modified>
</cp:coreProperties>
</file>