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340" r:id="rId2"/>
    <p:sldId id="292" r:id="rId3"/>
    <p:sldId id="341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E2C7B"/>
    <a:srgbClr val="663366"/>
    <a:srgbClr val="6800D3"/>
    <a:srgbClr val="C452C4"/>
    <a:srgbClr val="AE40EF"/>
    <a:srgbClr val="FFFFFF"/>
    <a:srgbClr val="E8525A"/>
    <a:srgbClr val="F26DB9"/>
    <a:srgbClr val="F96229"/>
    <a:srgbClr val="FFE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759"/>
    <p:restoredTop sz="88219"/>
  </p:normalViewPr>
  <p:slideViewPr>
    <p:cSldViewPr snapToGrid="0">
      <p:cViewPr varScale="1">
        <p:scale>
          <a:sx n="111" d="100"/>
          <a:sy n="111" d="100"/>
        </p:scale>
        <p:origin x="720" y="208"/>
      </p:cViewPr>
      <p:guideLst/>
    </p:cSldViewPr>
  </p:slideViewPr>
  <p:notesTextViewPr>
    <p:cViewPr>
      <p:scale>
        <a:sx n="170" d="100"/>
        <a:sy n="170" d="100"/>
      </p:scale>
      <p:origin x="0" y="0"/>
    </p:cViewPr>
  </p:notesTextViewPr>
  <p:notesViewPr>
    <p:cSldViewPr snapToGrid="0">
      <p:cViewPr varScale="1">
        <p:scale>
          <a:sx n="158" d="100"/>
          <a:sy n="158" d="100"/>
        </p:scale>
        <p:origin x="6848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2261F51-E938-DE19-8806-A59D7DB94F6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82C700-FC14-E5F6-D58C-D0179D3CF5B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00E9FA-3EBB-0941-9167-0FEEE3C118F1}" type="datetimeFigureOut">
              <a:rPr lang="en-US" smtClean="0"/>
              <a:t>5/28/24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02B863-72CB-C144-1263-495E91A9736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3D37DF-422E-13CD-5D7A-991E56D97C1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BFDB13-91AE-3A45-B2BB-1B92D2F57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8125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912A80-82ED-544E-BCCA-CECC9C74621E}" type="datetimeFigureOut">
              <a:rPr lang="en-US" smtClean="0"/>
              <a:t>5/28/24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4D47DD-468C-034A-9378-609616771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312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We present Less is More: reducing task and model complexity for 3d point cloud semantic segmentation.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9E0E54-5282-D04A-96FF-A2F4709CB894}" type="slidenum">
              <a:rPr lang="en-US" smtClean="0"/>
              <a:t>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63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For 3D point cloud semantic segmentation, previous work usually</a:t>
            </a:r>
            <a:r>
              <a:rPr lang="zh-CN" altLang="en-US" dirty="0"/>
              <a:t> </a:t>
            </a:r>
            <a:r>
              <a:rPr lang="en-US" dirty="0"/>
              <a:t>employs relatively large backbone networks to improve segmentation accuracy, at the expense of computational costs.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D47DD-468C-034A-9378-609616771CB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2930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Our code and paper has been released on </a:t>
            </a:r>
            <a:r>
              <a:rPr lang="en-US" dirty="0" err="1"/>
              <a:t>github</a:t>
            </a:r>
            <a:r>
              <a:rPr lang="en-US" dirty="0"/>
              <a:t> and the project homepage. Please feel free to contact us.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9E0E54-5282-D04A-96FF-A2F4709CB89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6269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F0A93-897E-BE97-4321-61B358F979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F1B48A-314D-563C-4813-2B9FB7FBB6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033D53-3B6F-CF98-45AA-9F0C2C226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E3D4F-0F95-A64D-AAD8-2076D032CFF8}" type="datetime1">
              <a:rPr lang="en-GB" smtClean="0"/>
              <a:t>28/05/2024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FF2C3E-C0B6-3658-74E0-1AE74602B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0EEAF1-4781-3FDF-ACA0-84AAFEC45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B74DC-3AEF-F445-A051-C6034CEF6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2123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3000">
        <p159:morph option="byObject"/>
      </p:transition>
    </mc:Choice>
    <mc:Fallback xmlns="">
      <p:transition spd="slow" advClick="0" advTm="3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6041D-AE2B-9BF5-65B4-04B25014C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399A4C-566E-3BAC-FC1F-5ADBFCB8E9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589F99-1153-959B-8384-202DCB20E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9B981-9EB2-FE4C-AC89-AFC7635617F6}" type="datetime1">
              <a:rPr lang="en-GB" smtClean="0"/>
              <a:t>28/05/2024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EA3C4-BD66-397A-83AB-2BD02A06E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939AE1-4F85-D4DE-E040-33A996CF9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B74DC-3AEF-F445-A051-C6034CEF6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1352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3000">
        <p159:morph option="byObject"/>
      </p:transition>
    </mc:Choice>
    <mc:Fallback xmlns="">
      <p:transition spd="slow" advClick="0" advTm="3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98E688-7582-DF54-600B-5F2FDBA879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BAF4C2-27AA-B022-85AC-A51D2991B3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421E0-05DC-A7E0-30B9-23461F14A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42872-43E6-0540-A3A6-0329B20EC9E4}" type="datetime1">
              <a:rPr lang="en-GB" smtClean="0"/>
              <a:t>28/05/2024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1EF5B3-6CAB-D0AB-A703-CEBA1DD91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A158BA-1C1B-88B5-33DA-FE9898CDC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B74DC-3AEF-F445-A051-C6034CEF6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2331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3000">
        <p159:morph option="byObject"/>
      </p:transition>
    </mc:Choice>
    <mc:Fallback xmlns="">
      <p:transition spd="slow" advClick="0" advTm="3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F3031D36-ED9A-8B35-D07B-D900392ADCE0}"/>
              </a:ext>
            </a:extLst>
          </p:cNvPr>
          <p:cNvSpPr/>
          <p:nvPr userDrawn="1"/>
        </p:nvSpPr>
        <p:spPr>
          <a:xfrm>
            <a:off x="0" y="0"/>
            <a:ext cx="12192000" cy="1479479"/>
          </a:xfrm>
          <a:prstGeom prst="rect">
            <a:avLst/>
          </a:prstGeom>
          <a:solidFill>
            <a:srgbClr val="7E2C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E07548-8527-83BA-0B3F-B68C44343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4122" y="118549"/>
            <a:ext cx="10421738" cy="1325563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F13150-3288-7BF2-E9A7-7682EFCEA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4122" y="1825625"/>
            <a:ext cx="10421738" cy="4351338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D247DB-DA7E-F8FD-C2EB-E2B143F54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179B74DC-3AEF-F445-A051-C6034CEF643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D4A566CD-336D-9A63-57DF-C3E135C65994}"/>
              </a:ext>
            </a:extLst>
          </p:cNvPr>
          <p:cNvSpPr txBox="1">
            <a:spLocks/>
          </p:cNvSpPr>
          <p:nvPr userDrawn="1"/>
        </p:nvSpPr>
        <p:spPr>
          <a:xfrm>
            <a:off x="3882325" y="6356350"/>
            <a:ext cx="44092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Less is More: Reducing Task and Model Complexity for </a:t>
            </a:r>
          </a:p>
          <a:p>
            <a:r>
              <a:rPr lang="en-US" dirty="0"/>
              <a:t>3D Point Cloud Semantic Segmentation, CVPR 2023, Li, Shum, Breckon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2E2FAC2-7270-8E96-F61D-F46CF84E8E8C}"/>
              </a:ext>
            </a:extLst>
          </p:cNvPr>
          <p:cNvSpPr/>
          <p:nvPr userDrawn="1"/>
        </p:nvSpPr>
        <p:spPr>
          <a:xfrm>
            <a:off x="0" y="6823391"/>
            <a:ext cx="12192000" cy="69218"/>
          </a:xfrm>
          <a:prstGeom prst="rect">
            <a:avLst/>
          </a:prstGeom>
          <a:solidFill>
            <a:srgbClr val="7E2C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0989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3000">
        <p159:morph option="byObject"/>
      </p:transition>
    </mc:Choice>
    <mc:Fallback xmlns="">
      <p:transition spd="slow" advClick="0" advTm="3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2D4B5-B57D-5CB7-6CEC-E0E78C6F3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B38ECA-D792-C3AC-27CF-EC7FDF0B19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F94CC0-C1C5-ED8E-0111-605D7CD66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9723F-2C4D-954A-88F8-A9BD656E0FB4}" type="datetime1">
              <a:rPr lang="en-GB" smtClean="0"/>
              <a:t>28/05/2024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F26881-BF54-A817-28C8-507C421A6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284925-C2B2-F901-7283-FF99E4200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B74DC-3AEF-F445-A051-C6034CEF6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430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3000">
        <p159:morph option="byObject"/>
      </p:transition>
    </mc:Choice>
    <mc:Fallback xmlns="">
      <p:transition spd="slow" advClick="0" advTm="3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816A9-64C2-8A21-60F2-FADE39D09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47B444-A80B-1171-0BFF-583A853288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B11559-C66B-8C67-7108-011305D6D0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F3D535-7A69-9418-96F2-8AEC246EC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80D7-DA7E-F14D-B52B-3CC76551E14E}" type="datetime1">
              <a:rPr lang="en-GB" smtClean="0"/>
              <a:t>28/05/2024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57B126-AFAD-C253-8906-9543A113A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62A08D-33C5-A633-A474-56AA183D6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B74DC-3AEF-F445-A051-C6034CEF6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9586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3000">
        <p159:morph option="byObject"/>
      </p:transition>
    </mc:Choice>
    <mc:Fallback xmlns="">
      <p:transition spd="slow" advClick="0" advTm="3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BC010-7562-DC47-A41C-0539E2068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CB0715-C029-E7BD-A902-FB705C6D7B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448EB1-7B71-23BA-DA6D-17248F8EE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9A2961-4885-636F-DE2A-AA980338B6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3A5598-B366-0AD3-E2C7-EC5B351627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21EDCC-0527-7E45-C119-AD8F78D86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DA471-DDC5-8743-8946-63B57B6C69EE}" type="datetime1">
              <a:rPr lang="en-GB" smtClean="0"/>
              <a:t>28/05/2024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B01B58-8F4F-AF46-BAAE-D2FFBEA8C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6888D5-ED40-3438-DC70-7C43A9B83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B74DC-3AEF-F445-A051-C6034CEF6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7409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3000">
        <p159:morph option="byObject"/>
      </p:transition>
    </mc:Choice>
    <mc:Fallback xmlns="">
      <p:transition spd="slow" advClick="0" advTm="3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D71C8-E7AD-4CA2-935D-C354807DA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995041-07ED-7889-79EA-1272D8537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04AFB-3156-6C47-A7E8-7A570C2903DB}" type="datetime1">
              <a:rPr lang="en-GB" smtClean="0"/>
              <a:t>28/05/2024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ECDBF6-7E99-F997-95A6-1A8FC2C89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51D2A9-68D3-4989-FA2C-9125FA0BF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B74DC-3AEF-F445-A051-C6034CEF6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8543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3000">
        <p159:morph option="byObject"/>
      </p:transition>
    </mc:Choice>
    <mc:Fallback xmlns="">
      <p:transition spd="slow" advClick="0" advTm="3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3B4F32-EE82-895B-8C4F-D6D70171C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13A02-D608-D844-977F-42906DA8D632}" type="datetime1">
              <a:rPr lang="en-GB" smtClean="0"/>
              <a:t>28/05/2024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79D147-F2AB-9838-7C60-2F7F32E18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41A59D-B166-49CE-0B8F-F7EB46F82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B74DC-3AEF-F445-A051-C6034CEF643E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2258B25-0010-0A00-B9BC-82EE5C60C896}"/>
              </a:ext>
            </a:extLst>
          </p:cNvPr>
          <p:cNvSpPr txBox="1">
            <a:spLocks/>
          </p:cNvSpPr>
          <p:nvPr userDrawn="1"/>
        </p:nvSpPr>
        <p:spPr>
          <a:xfrm>
            <a:off x="3882325" y="6356350"/>
            <a:ext cx="44092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Less is More: Reducing Task and Model Complexity for </a:t>
            </a:r>
          </a:p>
          <a:p>
            <a:r>
              <a:rPr lang="en-US" dirty="0"/>
              <a:t>3D Point Cloud Semantic Segmentation, CVPR 2023, Li, Shum, Breckon</a:t>
            </a:r>
          </a:p>
        </p:txBody>
      </p:sp>
    </p:spTree>
    <p:extLst>
      <p:ext uri="{BB962C8B-B14F-4D97-AF65-F5344CB8AC3E}">
        <p14:creationId xmlns:p14="http://schemas.microsoft.com/office/powerpoint/2010/main" val="34287620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3000">
        <p159:morph option="byObject"/>
      </p:transition>
    </mc:Choice>
    <mc:Fallback xmlns="">
      <p:transition spd="slow" advClick="0" advTm="3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98354-9393-A299-333E-9BEF80A4E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8331B-6559-DA10-0F38-F277212E73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DA979C-E0E5-E3BE-7F2D-BC15B064A2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FC0757-E80A-0C87-83F4-2E8A14920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DA52A-3FA1-B94A-8A7E-1D6A53AEE745}" type="datetime1">
              <a:rPr lang="en-GB" smtClean="0"/>
              <a:t>28/05/2024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430FB2-AF90-9BC7-BB24-CBF87C3D5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626836-028D-8FAD-A90A-4FB798D05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B74DC-3AEF-F445-A051-C6034CEF6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4221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3000">
        <p159:morph option="byObject"/>
      </p:transition>
    </mc:Choice>
    <mc:Fallback xmlns="">
      <p:transition spd="slow" advClick="0" advTm="3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77B89-A406-CC8E-E9B2-8686F039A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65EFEC-5C20-9B3E-3EA0-330C3E2B2E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9BFF2D-3C71-EFBF-43DC-4C32E28055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32873B-F80A-61AB-DB58-5118D789F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FF5AD-0698-2B44-B29A-BDCAEDAA04BC}" type="datetime1">
              <a:rPr lang="en-GB" smtClean="0"/>
              <a:t>28/05/2024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B33FE0-2CC0-20B9-E956-FF6E959CB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FCA58A-903F-4894-3F2A-84B2D259A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B74DC-3AEF-F445-A051-C6034CEF6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17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3000">
        <p159:morph option="byObject"/>
      </p:transition>
    </mc:Choice>
    <mc:Fallback xmlns="">
      <p:transition spd="slow" advClick="0" advTm="3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FE9F71-71FD-1889-016F-C7BD19A82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E91BB2-9574-5532-D06D-F2D3C01D8E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63E3A1-90FA-3E93-1A5F-0C4D39A72E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2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A2C7660C-D4CE-0E4C-A84F-6E0AE9AB5B55}" type="datetime1">
              <a:rPr lang="en-GB" smtClean="0"/>
              <a:t>28/05/2024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4326AB-74FF-F00D-1C19-24FA0944F9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2968F9-FA37-5FE2-1E1E-BF3DAEA5BF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9B74DC-3AEF-F445-A051-C6034CEF643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5153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3000">
        <p159:morph option="byObject"/>
      </p:transition>
    </mc:Choice>
    <mc:Fallback xmlns="">
      <p:transition spd="slow" advClick="0" advTm="3000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F96229"/>
          </a:solidFill>
          <a:latin typeface="PingFang TC" panose="020B0400000000000000" pitchFamily="34" charset="-120"/>
          <a:ea typeface="PingFang TC" panose="020B0400000000000000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PingFang TC" panose="020B0400000000000000" pitchFamily="34" charset="-120"/>
          <a:ea typeface="PingFang TC" panose="020B0400000000000000" pitchFamily="34" charset="-12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PingFang TC" panose="020B0400000000000000" pitchFamily="34" charset="-120"/>
          <a:ea typeface="PingFang TC" panose="020B0400000000000000" pitchFamily="34" charset="-12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PingFang TC" panose="020B0400000000000000" pitchFamily="34" charset="-120"/>
          <a:ea typeface="PingFang TC" panose="020B0400000000000000" pitchFamily="34" charset="-12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PingFang TC" panose="020B0400000000000000" pitchFamily="34" charset="-120"/>
          <a:ea typeface="PingFang TC" panose="020B0400000000000000" pitchFamily="34" charset="-12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PingFang TC" panose="020B0400000000000000" pitchFamily="34" charset="-120"/>
          <a:ea typeface="PingFang TC" panose="020B0400000000000000" pitchFamily="34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image" Target="../media/image7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10" Type="http://schemas.openxmlformats.org/officeDocument/2006/relationships/image" Target="../media/image10.png"/><Relationship Id="rId4" Type="http://schemas.openxmlformats.org/officeDocument/2006/relationships/image" Target="../media/image2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65647E8-C83E-7A69-0F26-0DF1D6B85F0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>
            <a:off x="0" y="4070959"/>
            <a:ext cx="12188062" cy="278704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35286C5-32E8-8CEB-E3BD-B87BC642F7C6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alphaModFix amt="2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3419" y="0"/>
            <a:ext cx="12191481" cy="2787041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9998162A-4473-C2BF-C62E-99F3725EA9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035480"/>
            <a:ext cx="12191481" cy="2035479"/>
          </a:xfrm>
          <a:solidFill>
            <a:srgbClr val="7E2C7B"/>
          </a:solidFill>
        </p:spPr>
        <p:txBody>
          <a:bodyPr anchor="ctr">
            <a:noAutofit/>
          </a:bodyPr>
          <a:lstStyle>
            <a:lvl1pPr algn="ctr">
              <a:defRPr sz="6000" b="1">
                <a:solidFill>
                  <a:schemeClr val="bg1"/>
                </a:solidFill>
                <a:latin typeface="Helvetica" pitchFamily="2" charset="0"/>
              </a:defRPr>
            </a:lvl1pPr>
          </a:lstStyle>
          <a:p>
            <a:r>
              <a:rPr lang="en-GB" sz="4800" i="1" dirty="0"/>
              <a:t>Less is More</a:t>
            </a:r>
            <a:br>
              <a:rPr lang="en-GB" sz="4000" i="1" dirty="0"/>
            </a:br>
            <a:r>
              <a:rPr lang="en-GB" sz="4000" dirty="0"/>
              <a:t>Reducing Task and Model Complexity for 3D Point Cloud Semantic Segmentation</a:t>
            </a:r>
            <a:endParaRPr lang="en-US" sz="4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BE2C9E5-5D16-8CE6-5175-9E3C4DB65FA1}"/>
              </a:ext>
            </a:extLst>
          </p:cNvPr>
          <p:cNvSpPr txBox="1"/>
          <p:nvPr/>
        </p:nvSpPr>
        <p:spPr>
          <a:xfrm>
            <a:off x="3249578" y="4825803"/>
            <a:ext cx="5608971" cy="11233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7E2C7B"/>
                </a:solidFill>
                <a:latin typeface="Arial" panose="020B0604020202020204" pitchFamily="34" charset="0"/>
                <a:ea typeface="PingFang TC Medium" panose="020B0400000000000000" pitchFamily="34" charset="-120"/>
                <a:cs typeface="Arial" panose="020B0604020202020204" pitchFamily="34" charset="0"/>
              </a:rPr>
              <a:t>Li Li</a:t>
            </a:r>
            <a:r>
              <a:rPr lang="en-US" sz="2000" b="1" baseline="30000" dirty="0">
                <a:solidFill>
                  <a:srgbClr val="7E2C7B"/>
                </a:solidFill>
                <a:latin typeface="Arial" panose="020B0604020202020204" pitchFamily="34" charset="0"/>
                <a:ea typeface="PingFang TC Medium" panose="020B0400000000000000" pitchFamily="34" charset="-120"/>
                <a:cs typeface="Arial" panose="020B0604020202020204" pitchFamily="34" charset="0"/>
              </a:rPr>
              <a:t>1</a:t>
            </a:r>
            <a:r>
              <a:rPr lang="en-US" sz="2000" b="1" dirty="0">
                <a:solidFill>
                  <a:srgbClr val="7E2C7B"/>
                </a:solidFill>
                <a:latin typeface="Arial" panose="020B0604020202020204" pitchFamily="34" charset="0"/>
                <a:ea typeface="PingFang TC Medium" panose="020B0400000000000000" pitchFamily="34" charset="-120"/>
                <a:cs typeface="Arial" panose="020B0604020202020204" pitchFamily="34" charset="0"/>
              </a:rPr>
              <a:t>, Hubert P. H. Shum</a:t>
            </a:r>
            <a:r>
              <a:rPr lang="en-US" sz="2000" b="1" baseline="30000" dirty="0">
                <a:solidFill>
                  <a:srgbClr val="7E2C7B"/>
                </a:solidFill>
                <a:latin typeface="Arial" panose="020B0604020202020204" pitchFamily="34" charset="0"/>
                <a:ea typeface="PingFang TC Medium" panose="020B0400000000000000" pitchFamily="34" charset="-120"/>
                <a:cs typeface="Arial" panose="020B0604020202020204" pitchFamily="34" charset="0"/>
              </a:rPr>
              <a:t>1</a:t>
            </a:r>
            <a:r>
              <a:rPr lang="en-US" sz="2000" b="1" dirty="0">
                <a:solidFill>
                  <a:srgbClr val="7E2C7B"/>
                </a:solidFill>
                <a:latin typeface="Arial" panose="020B0604020202020204" pitchFamily="34" charset="0"/>
                <a:ea typeface="PingFang TC Medium" panose="020B0400000000000000" pitchFamily="34" charset="-120"/>
                <a:cs typeface="Arial" panose="020B0604020202020204" pitchFamily="34" charset="0"/>
              </a:rPr>
              <a:t>, Toby P. Breckon</a:t>
            </a:r>
            <a:r>
              <a:rPr lang="en-US" sz="2000" b="1" baseline="30000" dirty="0">
                <a:solidFill>
                  <a:srgbClr val="7E2C7B"/>
                </a:solidFill>
                <a:latin typeface="Arial" panose="020B0604020202020204" pitchFamily="34" charset="0"/>
                <a:ea typeface="PingFang TC Medium" panose="020B0400000000000000" pitchFamily="34" charset="-120"/>
                <a:cs typeface="Arial" panose="020B0604020202020204" pitchFamily="34" charset="0"/>
              </a:rPr>
              <a:t>1,2</a:t>
            </a:r>
          </a:p>
          <a:p>
            <a:pPr algn="ctr"/>
            <a:endParaRPr lang="en-US" sz="1100" dirty="0">
              <a:solidFill>
                <a:srgbClr val="7E2C7B"/>
              </a:solidFill>
              <a:latin typeface="Arial" panose="020B0604020202020204" pitchFamily="34" charset="0"/>
              <a:ea typeface="PingFang TC Medium" panose="020B0400000000000000" pitchFamily="34" charset="-120"/>
              <a:cs typeface="Arial" panose="020B0604020202020204" pitchFamily="34" charset="0"/>
            </a:endParaRPr>
          </a:p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PingFang TC Medium" panose="020B0400000000000000" pitchFamily="34" charset="-120"/>
                <a:cs typeface="Arial" panose="020B0604020202020204" pitchFamily="34" charset="0"/>
              </a:rPr>
              <a:t>Department of {Computer Science</a:t>
            </a:r>
            <a:r>
              <a:rPr lang="en-US" baseline="30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PingFang TC Medium" panose="020B0400000000000000" pitchFamily="34" charset="-120"/>
                <a:cs typeface="Arial" panose="020B0604020202020204" pitchFamily="34" charset="0"/>
              </a:rPr>
              <a:t>1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PingFang TC Medium" panose="020B0400000000000000" pitchFamily="34" charset="-120"/>
                <a:cs typeface="Arial" panose="020B0604020202020204" pitchFamily="34" charset="0"/>
              </a:rPr>
              <a:t> | Engineering</a:t>
            </a:r>
            <a:r>
              <a:rPr lang="en-US" baseline="30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PingFang TC Medium" panose="020B0400000000000000" pitchFamily="34" charset="-120"/>
                <a:cs typeface="Arial" panose="020B0604020202020204" pitchFamily="34" charset="0"/>
              </a:rPr>
              <a:t>2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PingFang TC Medium" panose="020B0400000000000000" pitchFamily="34" charset="-120"/>
                <a:cs typeface="Arial" panose="020B0604020202020204" pitchFamily="34" charset="0"/>
              </a:rPr>
              <a:t>}</a:t>
            </a:r>
          </a:p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PingFang TC Medium" panose="020B0400000000000000" pitchFamily="34" charset="-120"/>
                <a:cs typeface="Arial" panose="020B0604020202020204" pitchFamily="34" charset="0"/>
              </a:rPr>
              <a:t>Durham University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0C26444B-30FC-7BC1-1E37-BE21B74F1914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65713" y="61415"/>
            <a:ext cx="2642961" cy="9432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BA2F4E0-051E-D5FB-AA61-2A7A4A9980EE}"/>
              </a:ext>
            </a:extLst>
          </p:cNvPr>
          <p:cNvSpPr txBox="1"/>
          <p:nvPr/>
        </p:nvSpPr>
        <p:spPr>
          <a:xfrm>
            <a:off x="4697554" y="4341096"/>
            <a:ext cx="27061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PingFang TC Medium" panose="020B0400000000000000" pitchFamily="34" charset="-120"/>
                <a:cs typeface="Arial" panose="020B0604020202020204" pitchFamily="34" charset="0"/>
              </a:rPr>
              <a:t>June 21, 2023 @ WED-AM-108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1E6335-425E-0CBC-A02A-66A3390C68F0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6665" y="172990"/>
            <a:ext cx="2181710" cy="941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913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869"/>
    </mc:Choice>
    <mc:Fallback xmlns="">
      <p:transition advTm="6869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068E6EE-2ED2-AC7F-2DCA-8226E23F137B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6949" y="1819237"/>
            <a:ext cx="9887302" cy="36288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1B3489B-115C-DF0C-4076-5DC4386B1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 IS MORE</a:t>
            </a:r>
          </a:p>
        </p:txBody>
      </p:sp>
      <p:sp>
        <p:nvSpPr>
          <p:cNvPr id="28" name="Slide Number Placeholder 27">
            <a:extLst>
              <a:ext uri="{FF2B5EF4-FFF2-40B4-BE49-F238E27FC236}">
                <a16:creationId xmlns:a16="http://schemas.microsoft.com/office/drawing/2014/main" id="{2A9461C5-3015-B934-6DEF-3DE4ED591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B74DC-3AEF-F445-A051-C6034CEF643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4" name="Google Shape;308;p20">
            <a:extLst>
              <a:ext uri="{FF2B5EF4-FFF2-40B4-BE49-F238E27FC236}">
                <a16:creationId xmlns:a16="http://schemas.microsoft.com/office/drawing/2014/main" id="{17B52F15-3E73-6D99-FC3F-92C4F6603095}"/>
              </a:ext>
            </a:extLst>
          </p:cNvPr>
          <p:cNvSpPr/>
          <p:nvPr/>
        </p:nvSpPr>
        <p:spPr>
          <a:xfrm>
            <a:off x="3732516" y="5518868"/>
            <a:ext cx="4815105" cy="593196"/>
          </a:xfrm>
          <a:prstGeom prst="roundRect">
            <a:avLst>
              <a:gd name="adj" fmla="val 50000"/>
            </a:avLst>
          </a:prstGeom>
          <a:noFill/>
          <a:ln w="1905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ingFang TC Medium" panose="020B0400000000000000" pitchFamily="34" charset="-120"/>
                <a:ea typeface="PingFang TC Medium" panose="020B0400000000000000" pitchFamily="34" charset="-120"/>
                <a:cs typeface="Arial" panose="020B0604020202020204" pitchFamily="34" charset="0"/>
              </a:rPr>
              <a:t>Previous methods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PingFang TC Medium" panose="020B0400000000000000" pitchFamily="34" charset="-120"/>
              <a:ea typeface="PingFang TC Medium" panose="020B0400000000000000" pitchFamily="34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7134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 advTm="10569">
        <p:fade/>
      </p:transition>
    </mc:Choice>
    <mc:Fallback xmlns="">
      <p:transition advTm="10569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99F529E6-5C79-E516-1BCE-3EB42781ED3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>
            <a:off x="0" y="3336276"/>
            <a:ext cx="12188062" cy="3521723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9A6A781E-A780-5847-619F-AE5C4F0DC67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alphaModFix amt="2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3419" y="0"/>
            <a:ext cx="12191481" cy="2787041"/>
          </a:xfrm>
          <a:prstGeom prst="rect">
            <a:avLst/>
          </a:prstGeom>
        </p:spPr>
      </p:pic>
      <p:pic>
        <p:nvPicPr>
          <p:cNvPr id="17" name="Picture 16" descr="Qr code&#10;&#10;Description automatically generated">
            <a:extLst>
              <a:ext uri="{FF2B5EF4-FFF2-40B4-BE49-F238E27FC236}">
                <a16:creationId xmlns:a16="http://schemas.microsoft.com/office/drawing/2014/main" id="{EDA5E9FB-FE98-9839-65B2-FC85A90CD848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99515" y="3485609"/>
            <a:ext cx="2174400" cy="217440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9998162A-4473-C2BF-C62E-99F3725EA9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300798"/>
            <a:ext cx="12191481" cy="2035479"/>
          </a:xfrm>
          <a:solidFill>
            <a:srgbClr val="7E2C7B"/>
          </a:solidFill>
        </p:spPr>
        <p:txBody>
          <a:bodyPr anchor="ctr">
            <a:noAutofit/>
          </a:bodyPr>
          <a:lstStyle>
            <a:lvl1pPr algn="ctr">
              <a:defRPr sz="6000" b="1">
                <a:solidFill>
                  <a:schemeClr val="bg1"/>
                </a:solidFill>
                <a:latin typeface="Helvetica" pitchFamily="2" charset="0"/>
              </a:defRPr>
            </a:lvl1pPr>
          </a:lstStyle>
          <a:p>
            <a:r>
              <a:rPr lang="en-GB" sz="4800" i="1" dirty="0"/>
              <a:t>Less is More</a:t>
            </a:r>
            <a:br>
              <a:rPr lang="en-GB" sz="4000" i="1" dirty="0"/>
            </a:br>
            <a:r>
              <a:rPr lang="en-GB" sz="4000" dirty="0"/>
              <a:t>Reducing Task and Model Complexity for 3D Point Cloud Semantic Segmentation</a:t>
            </a:r>
            <a:endParaRPr lang="en-US" sz="40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244AABF-A0BC-D059-66B2-3FF667BFAFD8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6665" y="172990"/>
            <a:ext cx="2181710" cy="941715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0C26444B-30FC-7BC1-1E37-BE21B74F1914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365713" y="61415"/>
            <a:ext cx="2642961" cy="943200"/>
          </a:xfrm>
          <a:prstGeom prst="rect">
            <a:avLst/>
          </a:prstGeom>
        </p:spPr>
      </p:pic>
      <p:pic>
        <p:nvPicPr>
          <p:cNvPr id="11" name="Picture 10" descr="Qr code&#10;&#10;Description automatically generated">
            <a:extLst>
              <a:ext uri="{FF2B5EF4-FFF2-40B4-BE49-F238E27FC236}">
                <a16:creationId xmlns:a16="http://schemas.microsoft.com/office/drawing/2014/main" id="{134AEA53-2A8E-CDFB-828D-1B9D4FA94C4C}"/>
              </a:ext>
            </a:extLst>
          </p:cNvPr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94318" y="3485609"/>
            <a:ext cx="2175837" cy="2175837"/>
          </a:xfrm>
          <a:prstGeom prst="rect">
            <a:avLst/>
          </a:prstGeom>
        </p:spPr>
      </p:pic>
      <p:pic>
        <p:nvPicPr>
          <p:cNvPr id="19" name="Picture 18" descr="Qr code&#10;&#10;Description automatically generated">
            <a:extLst>
              <a:ext uri="{FF2B5EF4-FFF2-40B4-BE49-F238E27FC236}">
                <a16:creationId xmlns:a16="http://schemas.microsoft.com/office/drawing/2014/main" id="{43DDBA01-3796-131B-1256-54694285F7DD}"/>
              </a:ext>
            </a:extLst>
          </p:cNvPr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90558" y="3485609"/>
            <a:ext cx="2174400" cy="21744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FB49A58-9654-080D-B406-80AB3D811ED3}"/>
              </a:ext>
            </a:extLst>
          </p:cNvPr>
          <p:cNvSpPr txBox="1"/>
          <p:nvPr/>
        </p:nvSpPr>
        <p:spPr>
          <a:xfrm>
            <a:off x="3725164" y="6135795"/>
            <a:ext cx="4657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PingFang TC Medium" panose="020B0400000000000000" pitchFamily="34" charset="-120"/>
                <a:cs typeface="Arial" panose="020B0604020202020204" pitchFamily="34" charset="0"/>
              </a:rPr>
              <a:t>{li.li4,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PingFang TC Medium" panose="020B0400000000000000" pitchFamily="34" charset="-120"/>
                <a:cs typeface="Arial" panose="020B0604020202020204" pitchFamily="34" charset="0"/>
              </a:rPr>
              <a:t>hubert.shum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PingFang TC Medium" panose="020B0400000000000000" pitchFamily="34" charset="-120"/>
                <a:cs typeface="Arial" panose="020B0604020202020204" pitchFamily="34" charset="0"/>
              </a:rPr>
              <a:t>,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PingFang TC Medium" panose="020B0400000000000000" pitchFamily="34" charset="-120"/>
                <a:cs typeface="Arial" panose="020B0604020202020204" pitchFamily="34" charset="0"/>
              </a:rPr>
              <a:t>toby.breckon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PingFang TC Medium" panose="020B0400000000000000" pitchFamily="34" charset="-120"/>
                <a:cs typeface="Arial" panose="020B0604020202020204" pitchFamily="34" charset="0"/>
              </a:rPr>
              <a:t>}@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PingFang TC Medium" panose="020B0400000000000000" pitchFamily="34" charset="-120"/>
                <a:cs typeface="Arial" panose="020B0604020202020204" pitchFamily="34" charset="0"/>
              </a:rPr>
              <a:t>durham.ac.uk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PingFang TC Medium" panose="020B0400000000000000" pitchFamily="34" charset="-120"/>
              <a:cs typeface="Arial" panose="020B0604020202020204" pitchFamily="34" charset="0"/>
            </a:endParaRPr>
          </a:p>
        </p:txBody>
      </p:sp>
      <p:sp>
        <p:nvSpPr>
          <p:cNvPr id="3" name="TextBox 6">
            <a:extLst>
              <a:ext uri="{FF2B5EF4-FFF2-40B4-BE49-F238E27FC236}">
                <a16:creationId xmlns:a16="http://schemas.microsoft.com/office/drawing/2014/main" id="{B090DF1E-17CE-8FBC-091D-DA5C7723FB7A}"/>
              </a:ext>
            </a:extLst>
          </p:cNvPr>
          <p:cNvSpPr txBox="1"/>
          <p:nvPr/>
        </p:nvSpPr>
        <p:spPr>
          <a:xfrm>
            <a:off x="5728752" y="5506912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paper</a:t>
            </a:r>
          </a:p>
        </p:txBody>
      </p:sp>
      <p:sp>
        <p:nvSpPr>
          <p:cNvPr id="5" name="TextBox 9">
            <a:extLst>
              <a:ext uri="{FF2B5EF4-FFF2-40B4-BE49-F238E27FC236}">
                <a16:creationId xmlns:a16="http://schemas.microsoft.com/office/drawing/2014/main" id="{B5A35E00-B1A5-20DB-7788-BD570606D1DA}"/>
              </a:ext>
            </a:extLst>
          </p:cNvPr>
          <p:cNvSpPr txBox="1"/>
          <p:nvPr/>
        </p:nvSpPr>
        <p:spPr>
          <a:xfrm>
            <a:off x="2295207" y="5506912"/>
            <a:ext cx="1183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homepage</a:t>
            </a:r>
          </a:p>
        </p:txBody>
      </p:sp>
      <p:sp>
        <p:nvSpPr>
          <p:cNvPr id="7" name="TextBox 12">
            <a:extLst>
              <a:ext uri="{FF2B5EF4-FFF2-40B4-BE49-F238E27FC236}">
                <a16:creationId xmlns:a16="http://schemas.microsoft.com/office/drawing/2014/main" id="{4F5740E5-607D-E251-F0AB-DE35A05144F0}"/>
              </a:ext>
            </a:extLst>
          </p:cNvPr>
          <p:cNvSpPr txBox="1"/>
          <p:nvPr/>
        </p:nvSpPr>
        <p:spPr>
          <a:xfrm>
            <a:off x="8957959" y="5506912"/>
            <a:ext cx="639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code</a:t>
            </a:r>
          </a:p>
        </p:txBody>
      </p:sp>
    </p:spTree>
    <p:extLst>
      <p:ext uri="{BB962C8B-B14F-4D97-AF65-F5344CB8AC3E}">
        <p14:creationId xmlns:p14="http://schemas.microsoft.com/office/powerpoint/2010/main" val="7052766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6442">
        <p159:morph option="byObject"/>
      </p:transition>
    </mc:Choice>
    <mc:Fallback xmlns="">
      <p:transition spd="slow" advTm="6442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2391</TotalTime>
  <Words>156</Words>
  <Application>Microsoft Macintosh PowerPoint</Application>
  <PresentationFormat>Widescreen</PresentationFormat>
  <Paragraphs>20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PingFang TC</vt:lpstr>
      <vt:lpstr>PingFang TC Medium</vt:lpstr>
      <vt:lpstr>Arial</vt:lpstr>
      <vt:lpstr>Calibri</vt:lpstr>
      <vt:lpstr>Office Theme</vt:lpstr>
      <vt:lpstr>Less is More Reducing Task and Model Complexity for 3D Point Cloud Semantic Segmentation</vt:lpstr>
      <vt:lpstr>LESS IS MORE</vt:lpstr>
      <vt:lpstr>Less is More Reducing Task and Model Complexity for 3D Point Cloud Semantic Segmentation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Luis Li</dc:creator>
  <cp:lastModifiedBy>Luis Li</cp:lastModifiedBy>
  <cp:revision>156</cp:revision>
  <cp:lastPrinted>2023-05-04T10:52:00Z</cp:lastPrinted>
  <dcterms:created xsi:type="dcterms:W3CDTF">2022-11-13T11:44:14Z</dcterms:created>
  <dcterms:modified xsi:type="dcterms:W3CDTF">2024-05-27T23:17:49Z</dcterms:modified>
</cp:coreProperties>
</file>