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rial" charset="1" panose="020B0502020202020204"/>
      <p:regular r:id="rId21"/>
    </p:embeddedFont>
    <p:embeddedFont>
      <p:font typeface="Arial Bold" charset="1" panose="020B0802020202020204"/>
      <p:regular r:id="rId22"/>
    </p:embeddedFont>
    <p:embeddedFont>
      <p:font typeface="Roboto Bold" charset="1" panose="02000000000000000000"/>
      <p:regular r:id="rId23"/>
    </p:embeddedFont>
    <p:embeddedFont>
      <p:font typeface="Roboto" charset="1" panose="02000000000000000000"/>
      <p:regular r:id="rId24"/>
    </p:embeddedFont>
    <p:embeddedFont>
      <p:font typeface="Cabin Semi-Bold" charset="1" panose="00000700000000000000"/>
      <p:regular r:id="rId25"/>
    </p:embeddedFont>
    <p:embeddedFont>
      <p:font typeface="Cabin Medium" charset="1" panose="00000600000000000000"/>
      <p:regular r:id="rId26"/>
    </p:embeddedFont>
    <p:embeddedFont>
      <p:font typeface="Cabin" charset="1" panose="00000500000000000000"/>
      <p:regular r:id="rId27"/>
    </p:embeddedFont>
    <p:embeddedFont>
      <p:font typeface="Muli" charset="1" panose="00000500000000000000"/>
      <p:regular r:id="rId28"/>
    </p:embeddedFont>
    <p:embeddedFont>
      <p:font typeface="Cabin Italics" charset="1" panose="000005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slide3.xml" Type="http://schemas.openxmlformats.org/officeDocument/2006/relationships/slide"/><Relationship Id="rId5" Target="slide13.xml" Type="http://schemas.openxmlformats.org/officeDocument/2006/relationship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https://docs.google.com/spreadsheets/d/1DUF2isFWsqVSYhbaACYtbgcLi_YjDqpE3GLQIVgkKQg/edit#gid=69851113"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jpeg" Type="http://schemas.openxmlformats.org/officeDocument/2006/relationships/image"/><Relationship Id="rId5"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6027" y="9705856"/>
            <a:ext cx="4742962" cy="4392438"/>
            <a:chOff x="0" y="0"/>
            <a:chExt cx="5800804" cy="5372100"/>
          </a:xfrm>
        </p:grpSpPr>
        <p:sp>
          <p:nvSpPr>
            <p:cNvPr name="Freeform 3" id="3"/>
            <p:cNvSpPr/>
            <p:nvPr/>
          </p:nvSpPr>
          <p:spPr>
            <a:xfrm flipH="false" flipV="false" rot="0">
              <a:off x="0" y="0"/>
              <a:ext cx="5800804" cy="5372100"/>
            </a:xfrm>
            <a:custGeom>
              <a:avLst/>
              <a:gdLst/>
              <a:ahLst/>
              <a:cxnLst/>
              <a:rect r="r" b="b" t="t" l="l"/>
              <a:pathLst>
                <a:path h="5372100" w="5800804">
                  <a:moveTo>
                    <a:pt x="4250134" y="0"/>
                  </a:moveTo>
                  <a:lnTo>
                    <a:pt x="1550670" y="0"/>
                  </a:lnTo>
                  <a:lnTo>
                    <a:pt x="0" y="2686050"/>
                  </a:lnTo>
                  <a:lnTo>
                    <a:pt x="1550670" y="5372100"/>
                  </a:lnTo>
                  <a:lnTo>
                    <a:pt x="4250134" y="5372100"/>
                  </a:lnTo>
                  <a:lnTo>
                    <a:pt x="5800804" y="2686050"/>
                  </a:lnTo>
                  <a:lnTo>
                    <a:pt x="4250134" y="0"/>
                  </a:lnTo>
                  <a:close/>
                </a:path>
              </a:pathLst>
            </a:custGeom>
            <a:solidFill>
              <a:srgbClr val="A066CB"/>
            </a:solidFill>
          </p:spPr>
        </p:sp>
      </p:grpSp>
      <p:grpSp>
        <p:nvGrpSpPr>
          <p:cNvPr name="Group 4" id="4"/>
          <p:cNvGrpSpPr/>
          <p:nvPr/>
        </p:nvGrpSpPr>
        <p:grpSpPr>
          <a:xfrm rot="-10800000">
            <a:off x="14581281" y="-5004979"/>
            <a:ext cx="10420932" cy="6354544"/>
            <a:chOff x="0" y="0"/>
            <a:chExt cx="8809804" cy="5372100"/>
          </a:xfrm>
        </p:grpSpPr>
        <p:sp>
          <p:nvSpPr>
            <p:cNvPr name="Freeform 5" id="5"/>
            <p:cNvSpPr/>
            <p:nvPr/>
          </p:nvSpPr>
          <p:spPr>
            <a:xfrm flipH="false" flipV="false" rot="0">
              <a:off x="0" y="0"/>
              <a:ext cx="8809803" cy="5372100"/>
            </a:xfrm>
            <a:custGeom>
              <a:avLst/>
              <a:gdLst/>
              <a:ahLst/>
              <a:cxnLst/>
              <a:rect r="r" b="b" t="t" l="l"/>
              <a:pathLst>
                <a:path h="5372100" w="8809803">
                  <a:moveTo>
                    <a:pt x="7259134" y="0"/>
                  </a:moveTo>
                  <a:lnTo>
                    <a:pt x="1550670" y="0"/>
                  </a:lnTo>
                  <a:lnTo>
                    <a:pt x="0" y="2686050"/>
                  </a:lnTo>
                  <a:lnTo>
                    <a:pt x="1550670" y="5372100"/>
                  </a:lnTo>
                  <a:lnTo>
                    <a:pt x="7259134" y="5372100"/>
                  </a:lnTo>
                  <a:lnTo>
                    <a:pt x="8809803" y="2686050"/>
                  </a:lnTo>
                  <a:lnTo>
                    <a:pt x="7259134" y="0"/>
                  </a:lnTo>
                  <a:close/>
                </a:path>
              </a:pathLst>
            </a:custGeom>
            <a:solidFill>
              <a:srgbClr val="1836B2"/>
            </a:solidFill>
          </p:spPr>
        </p:sp>
      </p:grpSp>
      <p:sp>
        <p:nvSpPr>
          <p:cNvPr name="Freeform 6" id="6" descr="A picture containing clipart, vector graphics  Description automatically generated"/>
          <p:cNvSpPr/>
          <p:nvPr/>
        </p:nvSpPr>
        <p:spPr>
          <a:xfrm flipH="false" flipV="false" rot="0">
            <a:off x="261492" y="335270"/>
            <a:ext cx="816432" cy="675320"/>
          </a:xfrm>
          <a:custGeom>
            <a:avLst/>
            <a:gdLst/>
            <a:ahLst/>
            <a:cxnLst/>
            <a:rect r="r" b="b" t="t" l="l"/>
            <a:pathLst>
              <a:path h="675320" w="816432">
                <a:moveTo>
                  <a:pt x="0" y="0"/>
                </a:moveTo>
                <a:lnTo>
                  <a:pt x="816432" y="0"/>
                </a:lnTo>
                <a:lnTo>
                  <a:pt x="816432" y="675320"/>
                </a:lnTo>
                <a:lnTo>
                  <a:pt x="0" y="675320"/>
                </a:lnTo>
                <a:lnTo>
                  <a:pt x="0" y="0"/>
                </a:lnTo>
                <a:close/>
              </a:path>
            </a:pathLst>
          </a:custGeom>
          <a:blipFill>
            <a:blip r:embed="rId2"/>
            <a:stretch>
              <a:fillRect l="0" t="0" r="0" b="-519"/>
            </a:stretch>
          </a:blipFill>
        </p:spPr>
      </p:sp>
      <p:grpSp>
        <p:nvGrpSpPr>
          <p:cNvPr name="Group 7" id="7"/>
          <p:cNvGrpSpPr/>
          <p:nvPr/>
        </p:nvGrpSpPr>
        <p:grpSpPr>
          <a:xfrm rot="0">
            <a:off x="836356" y="1892491"/>
            <a:ext cx="16615287" cy="2711613"/>
            <a:chOff x="0" y="0"/>
            <a:chExt cx="22153716" cy="3615484"/>
          </a:xfrm>
        </p:grpSpPr>
        <p:sp>
          <p:nvSpPr>
            <p:cNvPr name="Freeform 8" id="8"/>
            <p:cNvSpPr/>
            <p:nvPr/>
          </p:nvSpPr>
          <p:spPr>
            <a:xfrm flipH="false" flipV="false" rot="0">
              <a:off x="25400" y="25400"/>
              <a:ext cx="22102953" cy="3564636"/>
            </a:xfrm>
            <a:custGeom>
              <a:avLst/>
              <a:gdLst/>
              <a:ahLst/>
              <a:cxnLst/>
              <a:rect r="r" b="b" t="t" l="l"/>
              <a:pathLst>
                <a:path h="3564636" w="22102953">
                  <a:moveTo>
                    <a:pt x="0" y="0"/>
                  </a:moveTo>
                  <a:lnTo>
                    <a:pt x="22102953" y="0"/>
                  </a:lnTo>
                  <a:lnTo>
                    <a:pt x="22102953" y="3564636"/>
                  </a:lnTo>
                  <a:lnTo>
                    <a:pt x="0" y="3564636"/>
                  </a:lnTo>
                  <a:close/>
                </a:path>
              </a:pathLst>
            </a:custGeom>
            <a:solidFill>
              <a:srgbClr val="0071FF"/>
            </a:solidFill>
          </p:spPr>
        </p:sp>
        <p:sp>
          <p:nvSpPr>
            <p:cNvPr name="Freeform 9" id="9"/>
            <p:cNvSpPr/>
            <p:nvPr/>
          </p:nvSpPr>
          <p:spPr>
            <a:xfrm flipH="false" flipV="false" rot="0">
              <a:off x="0" y="0"/>
              <a:ext cx="22153753" cy="3615436"/>
            </a:xfrm>
            <a:custGeom>
              <a:avLst/>
              <a:gdLst/>
              <a:ahLst/>
              <a:cxnLst/>
              <a:rect r="r" b="b" t="t" l="l"/>
              <a:pathLst>
                <a:path h="3615436" w="22153753">
                  <a:moveTo>
                    <a:pt x="25400" y="0"/>
                  </a:moveTo>
                  <a:lnTo>
                    <a:pt x="22128353" y="0"/>
                  </a:lnTo>
                  <a:cubicBezTo>
                    <a:pt x="22142323" y="0"/>
                    <a:pt x="22153753" y="11430"/>
                    <a:pt x="22153753" y="25400"/>
                  </a:cubicBezTo>
                  <a:lnTo>
                    <a:pt x="22153753" y="3590036"/>
                  </a:lnTo>
                  <a:cubicBezTo>
                    <a:pt x="22153753" y="3604006"/>
                    <a:pt x="22142323" y="3615436"/>
                    <a:pt x="22128353" y="3615436"/>
                  </a:cubicBezTo>
                  <a:lnTo>
                    <a:pt x="25400" y="3615436"/>
                  </a:lnTo>
                  <a:cubicBezTo>
                    <a:pt x="11430" y="3615436"/>
                    <a:pt x="0" y="3604006"/>
                    <a:pt x="0" y="3590036"/>
                  </a:cubicBezTo>
                  <a:lnTo>
                    <a:pt x="0" y="25400"/>
                  </a:lnTo>
                  <a:cubicBezTo>
                    <a:pt x="0" y="11430"/>
                    <a:pt x="11430" y="0"/>
                    <a:pt x="25400" y="0"/>
                  </a:cubicBezTo>
                  <a:moveTo>
                    <a:pt x="25400" y="50800"/>
                  </a:moveTo>
                  <a:lnTo>
                    <a:pt x="25400" y="25400"/>
                  </a:lnTo>
                  <a:lnTo>
                    <a:pt x="50800" y="25400"/>
                  </a:lnTo>
                  <a:lnTo>
                    <a:pt x="50800" y="3590036"/>
                  </a:lnTo>
                  <a:lnTo>
                    <a:pt x="25400" y="3590036"/>
                  </a:lnTo>
                  <a:lnTo>
                    <a:pt x="25400" y="3564636"/>
                  </a:lnTo>
                  <a:lnTo>
                    <a:pt x="22128353" y="3564636"/>
                  </a:lnTo>
                  <a:lnTo>
                    <a:pt x="22128353" y="3590036"/>
                  </a:lnTo>
                  <a:lnTo>
                    <a:pt x="22102953" y="3590036"/>
                  </a:lnTo>
                  <a:lnTo>
                    <a:pt x="22102953" y="25400"/>
                  </a:lnTo>
                  <a:lnTo>
                    <a:pt x="22128353" y="25400"/>
                  </a:lnTo>
                  <a:lnTo>
                    <a:pt x="22128353" y="50800"/>
                  </a:lnTo>
                  <a:lnTo>
                    <a:pt x="25400" y="50800"/>
                  </a:lnTo>
                  <a:close/>
                </a:path>
              </a:pathLst>
            </a:custGeom>
            <a:solidFill>
              <a:srgbClr val="002C6C"/>
            </a:solidFill>
          </p:spPr>
        </p:sp>
      </p:grpSp>
      <p:sp>
        <p:nvSpPr>
          <p:cNvPr name="TextBox 10" id="10"/>
          <p:cNvSpPr txBox="true"/>
          <p:nvPr/>
        </p:nvSpPr>
        <p:spPr>
          <a:xfrm rot="0">
            <a:off x="1330637" y="287645"/>
            <a:ext cx="5812061" cy="741055"/>
          </a:xfrm>
          <a:prstGeom prst="rect">
            <a:avLst/>
          </a:prstGeom>
        </p:spPr>
        <p:txBody>
          <a:bodyPr anchor="t" rtlCol="false" tIns="0" lIns="0" bIns="0" rIns="0">
            <a:spAutoFit/>
          </a:bodyPr>
          <a:lstStyle/>
          <a:p>
            <a:pPr algn="l">
              <a:lnSpc>
                <a:spcPts val="2520"/>
              </a:lnSpc>
            </a:pPr>
            <a:r>
              <a:rPr lang="en-US" sz="2100">
                <a:solidFill>
                  <a:srgbClr val="000046"/>
                </a:solidFill>
                <a:latin typeface="Arial"/>
                <a:ea typeface="Arial"/>
                <a:cs typeface="Arial"/>
                <a:sym typeface="Arial"/>
              </a:rPr>
              <a:t>ĐẠI HỌC QUỐC GIA TP. HỒ CHÍ MINH</a:t>
            </a:r>
          </a:p>
          <a:p>
            <a:pPr algn="l">
              <a:lnSpc>
                <a:spcPts val="2520"/>
              </a:lnSpc>
            </a:pPr>
            <a:r>
              <a:rPr lang="en-US" b="true" sz="2100">
                <a:solidFill>
                  <a:srgbClr val="000046"/>
                </a:solidFill>
                <a:latin typeface="Arial Bold"/>
                <a:ea typeface="Arial Bold"/>
                <a:cs typeface="Arial Bold"/>
                <a:sym typeface="Arial Bold"/>
              </a:rPr>
              <a:t>TRƯỜNG ĐẠI HỌC CÔNG NGHỆ THÔNG TIN</a:t>
            </a:r>
          </a:p>
        </p:txBody>
      </p:sp>
      <p:sp>
        <p:nvSpPr>
          <p:cNvPr name="TextBox 11" id="11"/>
          <p:cNvSpPr txBox="true"/>
          <p:nvPr/>
        </p:nvSpPr>
        <p:spPr>
          <a:xfrm rot="0">
            <a:off x="1555531" y="5219700"/>
            <a:ext cx="15474178" cy="2095500"/>
          </a:xfrm>
          <a:prstGeom prst="rect">
            <a:avLst/>
          </a:prstGeom>
        </p:spPr>
        <p:txBody>
          <a:bodyPr anchor="t" rtlCol="false" tIns="0" lIns="0" bIns="0" rIns="0">
            <a:spAutoFit/>
          </a:bodyPr>
          <a:lstStyle/>
          <a:p>
            <a:pPr algn="ctr">
              <a:lnSpc>
                <a:spcPts val="8100"/>
              </a:lnSpc>
            </a:pPr>
            <a:r>
              <a:rPr lang="en-US" b="true" sz="7500">
                <a:solidFill>
                  <a:srgbClr val="000046"/>
                </a:solidFill>
                <a:latin typeface="Roboto Bold"/>
                <a:ea typeface="Roboto Bold"/>
                <a:cs typeface="Roboto Bold"/>
                <a:sym typeface="Roboto Bold"/>
              </a:rPr>
              <a:t>Phát hiện sắc thái mỉa mai trong nội dung đa phương tiện</a:t>
            </a:r>
          </a:p>
        </p:txBody>
      </p:sp>
      <p:sp>
        <p:nvSpPr>
          <p:cNvPr name="TextBox 12" id="12"/>
          <p:cNvSpPr txBox="true"/>
          <p:nvPr/>
        </p:nvSpPr>
        <p:spPr>
          <a:xfrm rot="0">
            <a:off x="3569727" y="8648700"/>
            <a:ext cx="11445786" cy="436245"/>
          </a:xfrm>
          <a:prstGeom prst="rect">
            <a:avLst/>
          </a:prstGeom>
        </p:spPr>
        <p:txBody>
          <a:bodyPr anchor="t" rtlCol="false" tIns="0" lIns="0" bIns="0" rIns="0">
            <a:spAutoFit/>
          </a:bodyPr>
          <a:lstStyle/>
          <a:p>
            <a:pPr algn="ctr">
              <a:lnSpc>
                <a:spcPts val="3240"/>
              </a:lnSpc>
            </a:pPr>
            <a:r>
              <a:rPr lang="en-US" sz="3000">
                <a:solidFill>
                  <a:srgbClr val="051D40"/>
                </a:solidFill>
                <a:latin typeface="Roboto"/>
                <a:ea typeface="Roboto"/>
                <a:cs typeface="Roboto"/>
                <a:sym typeface="Roboto"/>
              </a:rPr>
              <a:t>Team10: Hà Huy Hoàng, Nguyễn Duy Hoàng, Nguyễn Hoàng Hiệp</a:t>
            </a:r>
          </a:p>
        </p:txBody>
      </p:sp>
      <p:sp>
        <p:nvSpPr>
          <p:cNvPr name="TextBox 13" id="13"/>
          <p:cNvSpPr txBox="true"/>
          <p:nvPr/>
        </p:nvSpPr>
        <p:spPr>
          <a:xfrm rot="0">
            <a:off x="866952" y="2439595"/>
            <a:ext cx="16584692" cy="1390650"/>
          </a:xfrm>
          <a:prstGeom prst="rect">
            <a:avLst/>
          </a:prstGeom>
        </p:spPr>
        <p:txBody>
          <a:bodyPr anchor="t" rtlCol="false" tIns="0" lIns="0" bIns="0" rIns="0">
            <a:spAutoFit/>
          </a:bodyPr>
          <a:lstStyle/>
          <a:p>
            <a:pPr algn="ctr">
              <a:lnSpc>
                <a:spcPts val="9720"/>
              </a:lnSpc>
            </a:pPr>
            <a:r>
              <a:rPr lang="en-US" sz="8100" b="true">
                <a:solidFill>
                  <a:srgbClr val="FFFFFF"/>
                </a:solidFill>
                <a:latin typeface="Arial Bold"/>
                <a:ea typeface="Arial Bold"/>
                <a:cs typeface="Arial Bold"/>
                <a:sym typeface="Arial Bold"/>
              </a:rPr>
              <a:t>UIT Data Science Challenge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446411"/>
            <a:ext cx="13497585" cy="791631"/>
          </a:xfrm>
          <a:prstGeom prst="rect">
            <a:avLst/>
          </a:prstGeom>
          <a:solidFill>
            <a:srgbClr val="1836B2"/>
          </a:solidFill>
        </p:spPr>
      </p:sp>
      <p:sp>
        <p:nvSpPr>
          <p:cNvPr name="Freeform 3" id="3"/>
          <p:cNvSpPr/>
          <p:nvPr/>
        </p:nvSpPr>
        <p:spPr>
          <a:xfrm flipH="false" flipV="true" rot="0">
            <a:off x="11599196" y="-1270647"/>
            <a:ext cx="5660104" cy="3231734"/>
          </a:xfrm>
          <a:custGeom>
            <a:avLst/>
            <a:gdLst/>
            <a:ahLst/>
            <a:cxnLst/>
            <a:rect r="r" b="b" t="t" l="l"/>
            <a:pathLst>
              <a:path h="3231734" w="566010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r:embed="rId3"/>
                </a:ext>
              </a:extLst>
            </a:blip>
            <a:stretch>
              <a:fillRect l="0" t="-51576" r="0" b="0"/>
            </a:stretch>
          </a:blipFill>
        </p:spPr>
      </p:sp>
      <p:sp>
        <p:nvSpPr>
          <p:cNvPr name="TextBox 4" id="4"/>
          <p:cNvSpPr txBox="true"/>
          <p:nvPr/>
        </p:nvSpPr>
        <p:spPr>
          <a:xfrm rot="0">
            <a:off x="514350" y="832691"/>
            <a:ext cx="12335297" cy="1128395"/>
          </a:xfrm>
          <a:prstGeom prst="rect">
            <a:avLst/>
          </a:prstGeom>
        </p:spPr>
        <p:txBody>
          <a:bodyPr anchor="t" rtlCol="false" tIns="0" lIns="0" bIns="0" rIns="0">
            <a:spAutoFit/>
          </a:bodyPr>
          <a:lstStyle/>
          <a:p>
            <a:pPr algn="l" marL="0" indent="0" lvl="0">
              <a:lnSpc>
                <a:spcPts val="8635"/>
              </a:lnSpc>
              <a:spcBef>
                <a:spcPct val="0"/>
              </a:spcBef>
            </a:pPr>
            <a:r>
              <a:rPr lang="en-US" b="true" sz="7850">
                <a:solidFill>
                  <a:srgbClr val="1836B2"/>
                </a:solidFill>
                <a:latin typeface="Cabin Semi-Bold"/>
                <a:ea typeface="Cabin Semi-Bold"/>
                <a:cs typeface="Cabin Semi-Bold"/>
                <a:sym typeface="Cabin Semi-Bold"/>
              </a:rPr>
              <a:t>IV. Xây dựng kiến trúc mạng</a:t>
            </a:r>
          </a:p>
        </p:txBody>
      </p:sp>
      <p:grpSp>
        <p:nvGrpSpPr>
          <p:cNvPr name="Group 5" id="5"/>
          <p:cNvGrpSpPr/>
          <p:nvPr/>
        </p:nvGrpSpPr>
        <p:grpSpPr>
          <a:xfrm rot="0">
            <a:off x="230752" y="3987168"/>
            <a:ext cx="1666878" cy="667665"/>
            <a:chOff x="0" y="0"/>
            <a:chExt cx="2222505" cy="890219"/>
          </a:xfrm>
        </p:grpSpPr>
        <p:sp>
          <p:nvSpPr>
            <p:cNvPr name="Freeform 6" id="6"/>
            <p:cNvSpPr/>
            <p:nvPr/>
          </p:nvSpPr>
          <p:spPr>
            <a:xfrm flipH="false" flipV="false" rot="0">
              <a:off x="16731" y="25096"/>
              <a:ext cx="2189065" cy="839973"/>
            </a:xfrm>
            <a:custGeom>
              <a:avLst/>
              <a:gdLst/>
              <a:ahLst/>
              <a:cxnLst/>
              <a:rect r="r" b="b" t="t" l="l"/>
              <a:pathLst>
                <a:path h="839973" w="2189065">
                  <a:moveTo>
                    <a:pt x="0" y="0"/>
                  </a:moveTo>
                  <a:lnTo>
                    <a:pt x="2189065" y="0"/>
                  </a:lnTo>
                  <a:lnTo>
                    <a:pt x="2189065" y="839974"/>
                  </a:lnTo>
                  <a:lnTo>
                    <a:pt x="0" y="839974"/>
                  </a:lnTo>
                  <a:close/>
                </a:path>
              </a:pathLst>
            </a:custGeom>
            <a:solidFill>
              <a:srgbClr val="FEEEE4"/>
            </a:solidFill>
          </p:spPr>
        </p:sp>
        <p:sp>
          <p:nvSpPr>
            <p:cNvPr name="Freeform 7" id="7"/>
            <p:cNvSpPr/>
            <p:nvPr/>
          </p:nvSpPr>
          <p:spPr>
            <a:xfrm flipH="false" flipV="false" rot="0">
              <a:off x="0" y="0"/>
              <a:ext cx="2222539" cy="890166"/>
            </a:xfrm>
            <a:custGeom>
              <a:avLst/>
              <a:gdLst/>
              <a:ahLst/>
              <a:cxnLst/>
              <a:rect r="r" b="b" t="t" l="l"/>
              <a:pathLst>
                <a:path h="890166" w="2222539">
                  <a:moveTo>
                    <a:pt x="16731" y="0"/>
                  </a:moveTo>
                  <a:lnTo>
                    <a:pt x="2205796" y="0"/>
                  </a:lnTo>
                  <a:cubicBezTo>
                    <a:pt x="2214998" y="0"/>
                    <a:pt x="2222539" y="11293"/>
                    <a:pt x="2222539" y="25096"/>
                  </a:cubicBezTo>
                  <a:lnTo>
                    <a:pt x="2222539" y="865070"/>
                  </a:lnTo>
                  <a:cubicBezTo>
                    <a:pt x="2222539" y="878873"/>
                    <a:pt x="2214998" y="890166"/>
                    <a:pt x="2205796" y="890166"/>
                  </a:cubicBezTo>
                  <a:lnTo>
                    <a:pt x="16731" y="890166"/>
                  </a:lnTo>
                  <a:cubicBezTo>
                    <a:pt x="7529" y="890166"/>
                    <a:pt x="0" y="878873"/>
                    <a:pt x="0" y="865070"/>
                  </a:cubicBezTo>
                  <a:lnTo>
                    <a:pt x="0" y="25096"/>
                  </a:lnTo>
                  <a:cubicBezTo>
                    <a:pt x="0" y="11293"/>
                    <a:pt x="7529" y="0"/>
                    <a:pt x="16731" y="0"/>
                  </a:cubicBezTo>
                  <a:moveTo>
                    <a:pt x="16731" y="50193"/>
                  </a:moveTo>
                  <a:lnTo>
                    <a:pt x="16731" y="25096"/>
                  </a:lnTo>
                  <a:lnTo>
                    <a:pt x="33462" y="25096"/>
                  </a:lnTo>
                  <a:lnTo>
                    <a:pt x="33462" y="865070"/>
                  </a:lnTo>
                  <a:lnTo>
                    <a:pt x="16731" y="865070"/>
                  </a:lnTo>
                  <a:lnTo>
                    <a:pt x="16731" y="839973"/>
                  </a:lnTo>
                  <a:lnTo>
                    <a:pt x="2205796" y="839973"/>
                  </a:lnTo>
                  <a:lnTo>
                    <a:pt x="2205796" y="865070"/>
                  </a:lnTo>
                  <a:lnTo>
                    <a:pt x="2189065" y="865070"/>
                  </a:lnTo>
                  <a:lnTo>
                    <a:pt x="2189065" y="25096"/>
                  </a:lnTo>
                  <a:lnTo>
                    <a:pt x="2205796" y="25096"/>
                  </a:lnTo>
                  <a:lnTo>
                    <a:pt x="2205796" y="50193"/>
                  </a:lnTo>
                  <a:lnTo>
                    <a:pt x="16731" y="50193"/>
                  </a:lnTo>
                  <a:close/>
                </a:path>
              </a:pathLst>
            </a:custGeom>
            <a:solidFill>
              <a:srgbClr val="002C6C"/>
            </a:solidFill>
          </p:spPr>
        </p:sp>
        <p:sp>
          <p:nvSpPr>
            <p:cNvPr name="TextBox 8" id="8"/>
            <p:cNvSpPr txBox="true"/>
            <p:nvPr/>
          </p:nvSpPr>
          <p:spPr>
            <a:xfrm>
              <a:off x="0" y="-47625"/>
              <a:ext cx="2222505"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Input Image</a:t>
              </a:r>
            </a:p>
          </p:txBody>
        </p:sp>
      </p:grpSp>
      <p:grpSp>
        <p:nvGrpSpPr>
          <p:cNvPr name="Group 9" id="9"/>
          <p:cNvGrpSpPr/>
          <p:nvPr/>
        </p:nvGrpSpPr>
        <p:grpSpPr>
          <a:xfrm rot="0">
            <a:off x="2828223" y="3987168"/>
            <a:ext cx="2530576" cy="667665"/>
            <a:chOff x="0" y="0"/>
            <a:chExt cx="3374102" cy="890219"/>
          </a:xfrm>
        </p:grpSpPr>
        <p:sp>
          <p:nvSpPr>
            <p:cNvPr name="Freeform 10" id="10"/>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11" id="11"/>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12" id="12"/>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Dense 2048 ReLU</a:t>
              </a:r>
            </a:p>
          </p:txBody>
        </p:sp>
      </p:grpSp>
      <p:grpSp>
        <p:nvGrpSpPr>
          <p:cNvPr name="Group 13" id="13"/>
          <p:cNvGrpSpPr/>
          <p:nvPr/>
        </p:nvGrpSpPr>
        <p:grpSpPr>
          <a:xfrm rot="0">
            <a:off x="6291523" y="3987168"/>
            <a:ext cx="1626450" cy="667665"/>
            <a:chOff x="0" y="0"/>
            <a:chExt cx="2168600" cy="890219"/>
          </a:xfrm>
        </p:grpSpPr>
        <p:sp>
          <p:nvSpPr>
            <p:cNvPr name="Freeform 14" id="14"/>
            <p:cNvSpPr/>
            <p:nvPr/>
          </p:nvSpPr>
          <p:spPr>
            <a:xfrm flipH="false" flipV="false" rot="0">
              <a:off x="16325" y="25096"/>
              <a:ext cx="2135971" cy="839973"/>
            </a:xfrm>
            <a:custGeom>
              <a:avLst/>
              <a:gdLst/>
              <a:ahLst/>
              <a:cxnLst/>
              <a:rect r="r" b="b" t="t" l="l"/>
              <a:pathLst>
                <a:path h="839973" w="2135971">
                  <a:moveTo>
                    <a:pt x="0" y="0"/>
                  </a:moveTo>
                  <a:lnTo>
                    <a:pt x="2135972" y="0"/>
                  </a:lnTo>
                  <a:lnTo>
                    <a:pt x="2135972" y="839974"/>
                  </a:lnTo>
                  <a:lnTo>
                    <a:pt x="0" y="839974"/>
                  </a:lnTo>
                  <a:close/>
                </a:path>
              </a:pathLst>
            </a:custGeom>
            <a:solidFill>
              <a:srgbClr val="FEEEE4"/>
            </a:solidFill>
          </p:spPr>
        </p:sp>
        <p:sp>
          <p:nvSpPr>
            <p:cNvPr name="Freeform 15" id="15"/>
            <p:cNvSpPr/>
            <p:nvPr/>
          </p:nvSpPr>
          <p:spPr>
            <a:xfrm flipH="false" flipV="false" rot="0">
              <a:off x="0" y="0"/>
              <a:ext cx="2168634" cy="890166"/>
            </a:xfrm>
            <a:custGeom>
              <a:avLst/>
              <a:gdLst/>
              <a:ahLst/>
              <a:cxnLst/>
              <a:rect r="r" b="b" t="t" l="l"/>
              <a:pathLst>
                <a:path h="890166" w="2168634">
                  <a:moveTo>
                    <a:pt x="16325" y="0"/>
                  </a:moveTo>
                  <a:lnTo>
                    <a:pt x="2152297" y="0"/>
                  </a:lnTo>
                  <a:cubicBezTo>
                    <a:pt x="2161275" y="0"/>
                    <a:pt x="2168634" y="11293"/>
                    <a:pt x="2168634" y="25096"/>
                  </a:cubicBezTo>
                  <a:lnTo>
                    <a:pt x="2168634" y="865070"/>
                  </a:lnTo>
                  <a:cubicBezTo>
                    <a:pt x="2168634" y="878873"/>
                    <a:pt x="2161275" y="890166"/>
                    <a:pt x="2152297" y="890166"/>
                  </a:cubicBezTo>
                  <a:lnTo>
                    <a:pt x="16325" y="890166"/>
                  </a:lnTo>
                  <a:cubicBezTo>
                    <a:pt x="7346" y="890166"/>
                    <a:pt x="0" y="878873"/>
                    <a:pt x="0" y="865070"/>
                  </a:cubicBezTo>
                  <a:lnTo>
                    <a:pt x="0" y="25096"/>
                  </a:lnTo>
                  <a:cubicBezTo>
                    <a:pt x="0" y="11293"/>
                    <a:pt x="7346" y="0"/>
                    <a:pt x="16325" y="0"/>
                  </a:cubicBezTo>
                  <a:moveTo>
                    <a:pt x="16325" y="50193"/>
                  </a:moveTo>
                  <a:lnTo>
                    <a:pt x="16325" y="25096"/>
                  </a:lnTo>
                  <a:lnTo>
                    <a:pt x="32650" y="25096"/>
                  </a:lnTo>
                  <a:lnTo>
                    <a:pt x="32650" y="865070"/>
                  </a:lnTo>
                  <a:lnTo>
                    <a:pt x="16325" y="865070"/>
                  </a:lnTo>
                  <a:lnTo>
                    <a:pt x="16325" y="839973"/>
                  </a:lnTo>
                  <a:lnTo>
                    <a:pt x="2152297" y="839973"/>
                  </a:lnTo>
                  <a:lnTo>
                    <a:pt x="2152297" y="865070"/>
                  </a:lnTo>
                  <a:lnTo>
                    <a:pt x="2135971" y="865070"/>
                  </a:lnTo>
                  <a:lnTo>
                    <a:pt x="2135971" y="25096"/>
                  </a:lnTo>
                  <a:lnTo>
                    <a:pt x="2152297" y="25096"/>
                  </a:lnTo>
                  <a:lnTo>
                    <a:pt x="2152297" y="50193"/>
                  </a:lnTo>
                  <a:lnTo>
                    <a:pt x="16325" y="50193"/>
                  </a:lnTo>
                  <a:close/>
                </a:path>
              </a:pathLst>
            </a:custGeom>
            <a:solidFill>
              <a:srgbClr val="002C6C"/>
            </a:solidFill>
          </p:spPr>
        </p:sp>
        <p:sp>
          <p:nvSpPr>
            <p:cNvPr name="TextBox 16" id="16"/>
            <p:cNvSpPr txBox="true"/>
            <p:nvPr/>
          </p:nvSpPr>
          <p:spPr>
            <a:xfrm>
              <a:off x="0" y="-47625"/>
              <a:ext cx="2168600"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Dropout 0.2</a:t>
              </a:r>
            </a:p>
          </p:txBody>
        </p:sp>
      </p:grpSp>
      <p:grpSp>
        <p:nvGrpSpPr>
          <p:cNvPr name="Group 17" id="17"/>
          <p:cNvGrpSpPr/>
          <p:nvPr/>
        </p:nvGrpSpPr>
        <p:grpSpPr>
          <a:xfrm rot="0">
            <a:off x="2000274" y="4288773"/>
            <a:ext cx="723174" cy="103128"/>
            <a:chOff x="0" y="0"/>
            <a:chExt cx="1346086" cy="191958"/>
          </a:xfrm>
        </p:grpSpPr>
        <p:sp>
          <p:nvSpPr>
            <p:cNvPr name="Freeform 18" id="18"/>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19" id="19"/>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20" id="20"/>
          <p:cNvGrpSpPr/>
          <p:nvPr/>
        </p:nvGrpSpPr>
        <p:grpSpPr>
          <a:xfrm rot="0">
            <a:off x="8850697" y="3987168"/>
            <a:ext cx="2530576" cy="667665"/>
            <a:chOff x="0" y="0"/>
            <a:chExt cx="3374102" cy="890219"/>
          </a:xfrm>
        </p:grpSpPr>
        <p:sp>
          <p:nvSpPr>
            <p:cNvPr name="Freeform 21" id="21"/>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22" id="22"/>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23" id="23"/>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Dense 1024 ReLU</a:t>
              </a:r>
            </a:p>
          </p:txBody>
        </p:sp>
      </p:grpSp>
      <p:grpSp>
        <p:nvGrpSpPr>
          <p:cNvPr name="Group 24" id="24"/>
          <p:cNvGrpSpPr/>
          <p:nvPr/>
        </p:nvGrpSpPr>
        <p:grpSpPr>
          <a:xfrm rot="0">
            <a:off x="5463574" y="4269437"/>
            <a:ext cx="723174" cy="103128"/>
            <a:chOff x="0" y="0"/>
            <a:chExt cx="1346086" cy="191958"/>
          </a:xfrm>
        </p:grpSpPr>
        <p:sp>
          <p:nvSpPr>
            <p:cNvPr name="Freeform 25" id="25"/>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26" id="26"/>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27" id="27"/>
          <p:cNvGrpSpPr/>
          <p:nvPr/>
        </p:nvGrpSpPr>
        <p:grpSpPr>
          <a:xfrm rot="0">
            <a:off x="8022748" y="4237209"/>
            <a:ext cx="723174" cy="103128"/>
            <a:chOff x="0" y="0"/>
            <a:chExt cx="1346086" cy="191958"/>
          </a:xfrm>
        </p:grpSpPr>
        <p:sp>
          <p:nvSpPr>
            <p:cNvPr name="Freeform 28" id="28"/>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29" id="29"/>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30" id="30"/>
          <p:cNvGrpSpPr/>
          <p:nvPr/>
        </p:nvGrpSpPr>
        <p:grpSpPr>
          <a:xfrm rot="0">
            <a:off x="12313997" y="3935604"/>
            <a:ext cx="1626450" cy="667665"/>
            <a:chOff x="0" y="0"/>
            <a:chExt cx="2168600" cy="890219"/>
          </a:xfrm>
        </p:grpSpPr>
        <p:sp>
          <p:nvSpPr>
            <p:cNvPr name="Freeform 31" id="31"/>
            <p:cNvSpPr/>
            <p:nvPr/>
          </p:nvSpPr>
          <p:spPr>
            <a:xfrm flipH="false" flipV="false" rot="0">
              <a:off x="16325" y="25096"/>
              <a:ext cx="2135971" cy="839973"/>
            </a:xfrm>
            <a:custGeom>
              <a:avLst/>
              <a:gdLst/>
              <a:ahLst/>
              <a:cxnLst/>
              <a:rect r="r" b="b" t="t" l="l"/>
              <a:pathLst>
                <a:path h="839973" w="2135971">
                  <a:moveTo>
                    <a:pt x="0" y="0"/>
                  </a:moveTo>
                  <a:lnTo>
                    <a:pt x="2135972" y="0"/>
                  </a:lnTo>
                  <a:lnTo>
                    <a:pt x="2135972" y="839974"/>
                  </a:lnTo>
                  <a:lnTo>
                    <a:pt x="0" y="839974"/>
                  </a:lnTo>
                  <a:close/>
                </a:path>
              </a:pathLst>
            </a:custGeom>
            <a:solidFill>
              <a:srgbClr val="FEEEE4"/>
            </a:solidFill>
          </p:spPr>
        </p:sp>
        <p:sp>
          <p:nvSpPr>
            <p:cNvPr name="Freeform 32" id="32"/>
            <p:cNvSpPr/>
            <p:nvPr/>
          </p:nvSpPr>
          <p:spPr>
            <a:xfrm flipH="false" flipV="false" rot="0">
              <a:off x="0" y="0"/>
              <a:ext cx="2168634" cy="890166"/>
            </a:xfrm>
            <a:custGeom>
              <a:avLst/>
              <a:gdLst/>
              <a:ahLst/>
              <a:cxnLst/>
              <a:rect r="r" b="b" t="t" l="l"/>
              <a:pathLst>
                <a:path h="890166" w="2168634">
                  <a:moveTo>
                    <a:pt x="16325" y="0"/>
                  </a:moveTo>
                  <a:lnTo>
                    <a:pt x="2152297" y="0"/>
                  </a:lnTo>
                  <a:cubicBezTo>
                    <a:pt x="2161275" y="0"/>
                    <a:pt x="2168634" y="11293"/>
                    <a:pt x="2168634" y="25096"/>
                  </a:cubicBezTo>
                  <a:lnTo>
                    <a:pt x="2168634" y="865070"/>
                  </a:lnTo>
                  <a:cubicBezTo>
                    <a:pt x="2168634" y="878873"/>
                    <a:pt x="2161275" y="890166"/>
                    <a:pt x="2152297" y="890166"/>
                  </a:cubicBezTo>
                  <a:lnTo>
                    <a:pt x="16325" y="890166"/>
                  </a:lnTo>
                  <a:cubicBezTo>
                    <a:pt x="7346" y="890166"/>
                    <a:pt x="0" y="878873"/>
                    <a:pt x="0" y="865070"/>
                  </a:cubicBezTo>
                  <a:lnTo>
                    <a:pt x="0" y="25096"/>
                  </a:lnTo>
                  <a:cubicBezTo>
                    <a:pt x="0" y="11293"/>
                    <a:pt x="7346" y="0"/>
                    <a:pt x="16325" y="0"/>
                  </a:cubicBezTo>
                  <a:moveTo>
                    <a:pt x="16325" y="50193"/>
                  </a:moveTo>
                  <a:lnTo>
                    <a:pt x="16325" y="25096"/>
                  </a:lnTo>
                  <a:lnTo>
                    <a:pt x="32650" y="25096"/>
                  </a:lnTo>
                  <a:lnTo>
                    <a:pt x="32650" y="865070"/>
                  </a:lnTo>
                  <a:lnTo>
                    <a:pt x="16325" y="865070"/>
                  </a:lnTo>
                  <a:lnTo>
                    <a:pt x="16325" y="839973"/>
                  </a:lnTo>
                  <a:lnTo>
                    <a:pt x="2152297" y="839973"/>
                  </a:lnTo>
                  <a:lnTo>
                    <a:pt x="2152297" y="865070"/>
                  </a:lnTo>
                  <a:lnTo>
                    <a:pt x="2135971" y="865070"/>
                  </a:lnTo>
                  <a:lnTo>
                    <a:pt x="2135971" y="25096"/>
                  </a:lnTo>
                  <a:lnTo>
                    <a:pt x="2152297" y="25096"/>
                  </a:lnTo>
                  <a:lnTo>
                    <a:pt x="2152297" y="50193"/>
                  </a:lnTo>
                  <a:lnTo>
                    <a:pt x="16325" y="50193"/>
                  </a:lnTo>
                  <a:close/>
                </a:path>
              </a:pathLst>
            </a:custGeom>
            <a:solidFill>
              <a:srgbClr val="002C6C"/>
            </a:solidFill>
          </p:spPr>
        </p:sp>
        <p:sp>
          <p:nvSpPr>
            <p:cNvPr name="TextBox 33" id="33"/>
            <p:cNvSpPr txBox="true"/>
            <p:nvPr/>
          </p:nvSpPr>
          <p:spPr>
            <a:xfrm>
              <a:off x="0" y="-47625"/>
              <a:ext cx="2168600"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Dropout 0.2</a:t>
              </a:r>
            </a:p>
          </p:txBody>
        </p:sp>
      </p:grpSp>
      <p:grpSp>
        <p:nvGrpSpPr>
          <p:cNvPr name="Group 34" id="34"/>
          <p:cNvGrpSpPr/>
          <p:nvPr/>
        </p:nvGrpSpPr>
        <p:grpSpPr>
          <a:xfrm rot="0">
            <a:off x="11486048" y="4217873"/>
            <a:ext cx="723174" cy="103128"/>
            <a:chOff x="0" y="0"/>
            <a:chExt cx="1346086" cy="191958"/>
          </a:xfrm>
        </p:grpSpPr>
        <p:sp>
          <p:nvSpPr>
            <p:cNvPr name="Freeform 35" id="35"/>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36" id="36"/>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37" id="37"/>
          <p:cNvGrpSpPr/>
          <p:nvPr/>
        </p:nvGrpSpPr>
        <p:grpSpPr>
          <a:xfrm rot="0">
            <a:off x="14873171" y="3903377"/>
            <a:ext cx="2530576" cy="774192"/>
            <a:chOff x="0" y="0"/>
            <a:chExt cx="3374102" cy="1032256"/>
          </a:xfrm>
        </p:grpSpPr>
        <p:sp>
          <p:nvSpPr>
            <p:cNvPr name="Freeform 38" id="38"/>
            <p:cNvSpPr/>
            <p:nvPr/>
          </p:nvSpPr>
          <p:spPr>
            <a:xfrm flipH="false" flipV="false" rot="0">
              <a:off x="25400" y="29100"/>
              <a:ext cx="3323336" cy="973993"/>
            </a:xfrm>
            <a:custGeom>
              <a:avLst/>
              <a:gdLst/>
              <a:ahLst/>
              <a:cxnLst/>
              <a:rect r="r" b="b" t="t" l="l"/>
              <a:pathLst>
                <a:path h="973993" w="3323336">
                  <a:moveTo>
                    <a:pt x="0" y="0"/>
                  </a:moveTo>
                  <a:lnTo>
                    <a:pt x="3323336" y="0"/>
                  </a:lnTo>
                  <a:lnTo>
                    <a:pt x="3323336" y="973994"/>
                  </a:lnTo>
                  <a:lnTo>
                    <a:pt x="0" y="973994"/>
                  </a:lnTo>
                  <a:close/>
                </a:path>
              </a:pathLst>
            </a:custGeom>
            <a:solidFill>
              <a:srgbClr val="FEEEE4"/>
            </a:solidFill>
          </p:spPr>
        </p:sp>
        <p:sp>
          <p:nvSpPr>
            <p:cNvPr name="Freeform 39" id="39"/>
            <p:cNvSpPr/>
            <p:nvPr/>
          </p:nvSpPr>
          <p:spPr>
            <a:xfrm flipH="false" flipV="false" rot="0">
              <a:off x="0" y="0"/>
              <a:ext cx="3374136" cy="1032194"/>
            </a:xfrm>
            <a:custGeom>
              <a:avLst/>
              <a:gdLst/>
              <a:ahLst/>
              <a:cxnLst/>
              <a:rect r="r" b="b" t="t" l="l"/>
              <a:pathLst>
                <a:path h="1032194" w="3374136">
                  <a:moveTo>
                    <a:pt x="25400" y="0"/>
                  </a:moveTo>
                  <a:lnTo>
                    <a:pt x="3348736" y="0"/>
                  </a:lnTo>
                  <a:cubicBezTo>
                    <a:pt x="3362706" y="0"/>
                    <a:pt x="3374136" y="13095"/>
                    <a:pt x="3374136" y="29100"/>
                  </a:cubicBezTo>
                  <a:lnTo>
                    <a:pt x="3374136" y="1003094"/>
                  </a:lnTo>
                  <a:cubicBezTo>
                    <a:pt x="3374136" y="1019099"/>
                    <a:pt x="3362706" y="1032194"/>
                    <a:pt x="3348736" y="1032194"/>
                  </a:cubicBezTo>
                  <a:lnTo>
                    <a:pt x="25400" y="1032194"/>
                  </a:lnTo>
                  <a:cubicBezTo>
                    <a:pt x="11430" y="1032194"/>
                    <a:pt x="0" y="1019099"/>
                    <a:pt x="0" y="1003094"/>
                  </a:cubicBezTo>
                  <a:lnTo>
                    <a:pt x="0" y="29100"/>
                  </a:lnTo>
                  <a:cubicBezTo>
                    <a:pt x="0" y="13095"/>
                    <a:pt x="11430" y="0"/>
                    <a:pt x="25400" y="0"/>
                  </a:cubicBezTo>
                  <a:moveTo>
                    <a:pt x="25400" y="58201"/>
                  </a:moveTo>
                  <a:lnTo>
                    <a:pt x="25400" y="29100"/>
                  </a:lnTo>
                  <a:lnTo>
                    <a:pt x="50800" y="29100"/>
                  </a:lnTo>
                  <a:lnTo>
                    <a:pt x="50800" y="1003094"/>
                  </a:lnTo>
                  <a:lnTo>
                    <a:pt x="25400" y="1003094"/>
                  </a:lnTo>
                  <a:lnTo>
                    <a:pt x="25400" y="973993"/>
                  </a:lnTo>
                  <a:lnTo>
                    <a:pt x="3348736" y="973993"/>
                  </a:lnTo>
                  <a:lnTo>
                    <a:pt x="3348736" y="1003094"/>
                  </a:lnTo>
                  <a:lnTo>
                    <a:pt x="3323336" y="1003094"/>
                  </a:lnTo>
                  <a:lnTo>
                    <a:pt x="3323336" y="29100"/>
                  </a:lnTo>
                  <a:lnTo>
                    <a:pt x="3348736" y="29100"/>
                  </a:lnTo>
                  <a:lnTo>
                    <a:pt x="3348736" y="58201"/>
                  </a:lnTo>
                  <a:lnTo>
                    <a:pt x="25400" y="58201"/>
                  </a:lnTo>
                  <a:close/>
                </a:path>
              </a:pathLst>
            </a:custGeom>
            <a:solidFill>
              <a:srgbClr val="002C6C"/>
            </a:solidFill>
          </p:spPr>
        </p:sp>
        <p:sp>
          <p:nvSpPr>
            <p:cNvPr name="TextBox 40" id="40"/>
            <p:cNvSpPr txBox="true"/>
            <p:nvPr/>
          </p:nvSpPr>
          <p:spPr>
            <a:xfrm>
              <a:off x="0" y="-47625"/>
              <a:ext cx="3374102" cy="1079881"/>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Image Dense 512 ReLU</a:t>
              </a:r>
            </a:p>
          </p:txBody>
        </p:sp>
      </p:grpSp>
      <p:grpSp>
        <p:nvGrpSpPr>
          <p:cNvPr name="Group 41" id="41"/>
          <p:cNvGrpSpPr/>
          <p:nvPr/>
        </p:nvGrpSpPr>
        <p:grpSpPr>
          <a:xfrm rot="0">
            <a:off x="14045222" y="4153418"/>
            <a:ext cx="723174" cy="103128"/>
            <a:chOff x="0" y="0"/>
            <a:chExt cx="1346086" cy="191958"/>
          </a:xfrm>
        </p:grpSpPr>
        <p:sp>
          <p:nvSpPr>
            <p:cNvPr name="Freeform 42" id="42"/>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43" id="43"/>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44" id="44"/>
          <p:cNvGrpSpPr/>
          <p:nvPr/>
        </p:nvGrpSpPr>
        <p:grpSpPr>
          <a:xfrm rot="0">
            <a:off x="5769198" y="5712272"/>
            <a:ext cx="2530576" cy="667665"/>
            <a:chOff x="0" y="0"/>
            <a:chExt cx="3374102" cy="890219"/>
          </a:xfrm>
        </p:grpSpPr>
        <p:sp>
          <p:nvSpPr>
            <p:cNvPr name="Freeform 45" id="45"/>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46" id="46"/>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47" id="47"/>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Dense 1024 ReLU</a:t>
              </a:r>
            </a:p>
          </p:txBody>
        </p:sp>
      </p:grpSp>
      <p:grpSp>
        <p:nvGrpSpPr>
          <p:cNvPr name="Group 48" id="48"/>
          <p:cNvGrpSpPr/>
          <p:nvPr/>
        </p:nvGrpSpPr>
        <p:grpSpPr>
          <a:xfrm rot="0">
            <a:off x="4941249" y="5962313"/>
            <a:ext cx="723174" cy="103128"/>
            <a:chOff x="0" y="0"/>
            <a:chExt cx="1346086" cy="191958"/>
          </a:xfrm>
        </p:grpSpPr>
        <p:sp>
          <p:nvSpPr>
            <p:cNvPr name="Freeform 49" id="49"/>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50" id="50"/>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51" id="51"/>
          <p:cNvGrpSpPr/>
          <p:nvPr/>
        </p:nvGrpSpPr>
        <p:grpSpPr>
          <a:xfrm rot="0">
            <a:off x="9232498" y="5660708"/>
            <a:ext cx="1626450" cy="667665"/>
            <a:chOff x="0" y="0"/>
            <a:chExt cx="2168600" cy="890219"/>
          </a:xfrm>
        </p:grpSpPr>
        <p:sp>
          <p:nvSpPr>
            <p:cNvPr name="Freeform 52" id="52"/>
            <p:cNvSpPr/>
            <p:nvPr/>
          </p:nvSpPr>
          <p:spPr>
            <a:xfrm flipH="false" flipV="false" rot="0">
              <a:off x="16325" y="25096"/>
              <a:ext cx="2135971" cy="839973"/>
            </a:xfrm>
            <a:custGeom>
              <a:avLst/>
              <a:gdLst/>
              <a:ahLst/>
              <a:cxnLst/>
              <a:rect r="r" b="b" t="t" l="l"/>
              <a:pathLst>
                <a:path h="839973" w="2135971">
                  <a:moveTo>
                    <a:pt x="0" y="0"/>
                  </a:moveTo>
                  <a:lnTo>
                    <a:pt x="2135972" y="0"/>
                  </a:lnTo>
                  <a:lnTo>
                    <a:pt x="2135972" y="839974"/>
                  </a:lnTo>
                  <a:lnTo>
                    <a:pt x="0" y="839974"/>
                  </a:lnTo>
                  <a:close/>
                </a:path>
              </a:pathLst>
            </a:custGeom>
            <a:solidFill>
              <a:srgbClr val="FEEEE4"/>
            </a:solidFill>
          </p:spPr>
        </p:sp>
        <p:sp>
          <p:nvSpPr>
            <p:cNvPr name="Freeform 53" id="53"/>
            <p:cNvSpPr/>
            <p:nvPr/>
          </p:nvSpPr>
          <p:spPr>
            <a:xfrm flipH="false" flipV="false" rot="0">
              <a:off x="0" y="0"/>
              <a:ext cx="2168634" cy="890166"/>
            </a:xfrm>
            <a:custGeom>
              <a:avLst/>
              <a:gdLst/>
              <a:ahLst/>
              <a:cxnLst/>
              <a:rect r="r" b="b" t="t" l="l"/>
              <a:pathLst>
                <a:path h="890166" w="2168634">
                  <a:moveTo>
                    <a:pt x="16325" y="0"/>
                  </a:moveTo>
                  <a:lnTo>
                    <a:pt x="2152297" y="0"/>
                  </a:lnTo>
                  <a:cubicBezTo>
                    <a:pt x="2161275" y="0"/>
                    <a:pt x="2168634" y="11293"/>
                    <a:pt x="2168634" y="25096"/>
                  </a:cubicBezTo>
                  <a:lnTo>
                    <a:pt x="2168634" y="865070"/>
                  </a:lnTo>
                  <a:cubicBezTo>
                    <a:pt x="2168634" y="878873"/>
                    <a:pt x="2161275" y="890166"/>
                    <a:pt x="2152297" y="890166"/>
                  </a:cubicBezTo>
                  <a:lnTo>
                    <a:pt x="16325" y="890166"/>
                  </a:lnTo>
                  <a:cubicBezTo>
                    <a:pt x="7346" y="890166"/>
                    <a:pt x="0" y="878873"/>
                    <a:pt x="0" y="865070"/>
                  </a:cubicBezTo>
                  <a:lnTo>
                    <a:pt x="0" y="25096"/>
                  </a:lnTo>
                  <a:cubicBezTo>
                    <a:pt x="0" y="11293"/>
                    <a:pt x="7346" y="0"/>
                    <a:pt x="16325" y="0"/>
                  </a:cubicBezTo>
                  <a:moveTo>
                    <a:pt x="16325" y="50193"/>
                  </a:moveTo>
                  <a:lnTo>
                    <a:pt x="16325" y="25096"/>
                  </a:lnTo>
                  <a:lnTo>
                    <a:pt x="32650" y="25096"/>
                  </a:lnTo>
                  <a:lnTo>
                    <a:pt x="32650" y="865070"/>
                  </a:lnTo>
                  <a:lnTo>
                    <a:pt x="16325" y="865070"/>
                  </a:lnTo>
                  <a:lnTo>
                    <a:pt x="16325" y="839973"/>
                  </a:lnTo>
                  <a:lnTo>
                    <a:pt x="2152297" y="839973"/>
                  </a:lnTo>
                  <a:lnTo>
                    <a:pt x="2152297" y="865070"/>
                  </a:lnTo>
                  <a:lnTo>
                    <a:pt x="2135971" y="865070"/>
                  </a:lnTo>
                  <a:lnTo>
                    <a:pt x="2135971" y="25096"/>
                  </a:lnTo>
                  <a:lnTo>
                    <a:pt x="2152297" y="25096"/>
                  </a:lnTo>
                  <a:lnTo>
                    <a:pt x="2152297" y="50193"/>
                  </a:lnTo>
                  <a:lnTo>
                    <a:pt x="16325" y="50193"/>
                  </a:lnTo>
                  <a:close/>
                </a:path>
              </a:pathLst>
            </a:custGeom>
            <a:solidFill>
              <a:srgbClr val="002C6C"/>
            </a:solidFill>
          </p:spPr>
        </p:sp>
        <p:sp>
          <p:nvSpPr>
            <p:cNvPr name="TextBox 54" id="54"/>
            <p:cNvSpPr txBox="true"/>
            <p:nvPr/>
          </p:nvSpPr>
          <p:spPr>
            <a:xfrm>
              <a:off x="0" y="-47625"/>
              <a:ext cx="2168600"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Dropout 0.2</a:t>
              </a:r>
            </a:p>
          </p:txBody>
        </p:sp>
      </p:grpSp>
      <p:grpSp>
        <p:nvGrpSpPr>
          <p:cNvPr name="Group 55" id="55"/>
          <p:cNvGrpSpPr/>
          <p:nvPr/>
        </p:nvGrpSpPr>
        <p:grpSpPr>
          <a:xfrm rot="0">
            <a:off x="8404549" y="5942977"/>
            <a:ext cx="723174" cy="103128"/>
            <a:chOff x="0" y="0"/>
            <a:chExt cx="1346086" cy="191958"/>
          </a:xfrm>
        </p:grpSpPr>
        <p:sp>
          <p:nvSpPr>
            <p:cNvPr name="Freeform 56" id="56"/>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57" id="57"/>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58" id="58"/>
          <p:cNvGrpSpPr/>
          <p:nvPr/>
        </p:nvGrpSpPr>
        <p:grpSpPr>
          <a:xfrm rot="0">
            <a:off x="11791672" y="5628481"/>
            <a:ext cx="2530576" cy="774192"/>
            <a:chOff x="0" y="0"/>
            <a:chExt cx="3374102" cy="1032256"/>
          </a:xfrm>
        </p:grpSpPr>
        <p:sp>
          <p:nvSpPr>
            <p:cNvPr name="Freeform 59" id="59"/>
            <p:cNvSpPr/>
            <p:nvPr/>
          </p:nvSpPr>
          <p:spPr>
            <a:xfrm flipH="false" flipV="false" rot="0">
              <a:off x="25400" y="29100"/>
              <a:ext cx="3323336" cy="973993"/>
            </a:xfrm>
            <a:custGeom>
              <a:avLst/>
              <a:gdLst/>
              <a:ahLst/>
              <a:cxnLst/>
              <a:rect r="r" b="b" t="t" l="l"/>
              <a:pathLst>
                <a:path h="973993" w="3323336">
                  <a:moveTo>
                    <a:pt x="0" y="0"/>
                  </a:moveTo>
                  <a:lnTo>
                    <a:pt x="3323336" y="0"/>
                  </a:lnTo>
                  <a:lnTo>
                    <a:pt x="3323336" y="973994"/>
                  </a:lnTo>
                  <a:lnTo>
                    <a:pt x="0" y="973994"/>
                  </a:lnTo>
                  <a:close/>
                </a:path>
              </a:pathLst>
            </a:custGeom>
            <a:solidFill>
              <a:srgbClr val="FEEEE4"/>
            </a:solidFill>
          </p:spPr>
        </p:sp>
        <p:sp>
          <p:nvSpPr>
            <p:cNvPr name="Freeform 60" id="60"/>
            <p:cNvSpPr/>
            <p:nvPr/>
          </p:nvSpPr>
          <p:spPr>
            <a:xfrm flipH="false" flipV="false" rot="0">
              <a:off x="0" y="0"/>
              <a:ext cx="3374136" cy="1032194"/>
            </a:xfrm>
            <a:custGeom>
              <a:avLst/>
              <a:gdLst/>
              <a:ahLst/>
              <a:cxnLst/>
              <a:rect r="r" b="b" t="t" l="l"/>
              <a:pathLst>
                <a:path h="1032194" w="3374136">
                  <a:moveTo>
                    <a:pt x="25400" y="0"/>
                  </a:moveTo>
                  <a:lnTo>
                    <a:pt x="3348736" y="0"/>
                  </a:lnTo>
                  <a:cubicBezTo>
                    <a:pt x="3362706" y="0"/>
                    <a:pt x="3374136" y="13095"/>
                    <a:pt x="3374136" y="29100"/>
                  </a:cubicBezTo>
                  <a:lnTo>
                    <a:pt x="3374136" y="1003094"/>
                  </a:lnTo>
                  <a:cubicBezTo>
                    <a:pt x="3374136" y="1019099"/>
                    <a:pt x="3362706" y="1032194"/>
                    <a:pt x="3348736" y="1032194"/>
                  </a:cubicBezTo>
                  <a:lnTo>
                    <a:pt x="25400" y="1032194"/>
                  </a:lnTo>
                  <a:cubicBezTo>
                    <a:pt x="11430" y="1032194"/>
                    <a:pt x="0" y="1019099"/>
                    <a:pt x="0" y="1003094"/>
                  </a:cubicBezTo>
                  <a:lnTo>
                    <a:pt x="0" y="29100"/>
                  </a:lnTo>
                  <a:cubicBezTo>
                    <a:pt x="0" y="13095"/>
                    <a:pt x="11430" y="0"/>
                    <a:pt x="25400" y="0"/>
                  </a:cubicBezTo>
                  <a:moveTo>
                    <a:pt x="25400" y="58201"/>
                  </a:moveTo>
                  <a:lnTo>
                    <a:pt x="25400" y="29100"/>
                  </a:lnTo>
                  <a:lnTo>
                    <a:pt x="50800" y="29100"/>
                  </a:lnTo>
                  <a:lnTo>
                    <a:pt x="50800" y="1003094"/>
                  </a:lnTo>
                  <a:lnTo>
                    <a:pt x="25400" y="1003094"/>
                  </a:lnTo>
                  <a:lnTo>
                    <a:pt x="25400" y="973993"/>
                  </a:lnTo>
                  <a:lnTo>
                    <a:pt x="3348736" y="973993"/>
                  </a:lnTo>
                  <a:lnTo>
                    <a:pt x="3348736" y="1003094"/>
                  </a:lnTo>
                  <a:lnTo>
                    <a:pt x="3323336" y="1003094"/>
                  </a:lnTo>
                  <a:lnTo>
                    <a:pt x="3323336" y="29100"/>
                  </a:lnTo>
                  <a:lnTo>
                    <a:pt x="3348736" y="29100"/>
                  </a:lnTo>
                  <a:lnTo>
                    <a:pt x="3348736" y="58201"/>
                  </a:lnTo>
                  <a:lnTo>
                    <a:pt x="25400" y="58201"/>
                  </a:lnTo>
                  <a:close/>
                </a:path>
              </a:pathLst>
            </a:custGeom>
            <a:solidFill>
              <a:srgbClr val="002C6C"/>
            </a:solidFill>
          </p:spPr>
        </p:sp>
        <p:sp>
          <p:nvSpPr>
            <p:cNvPr name="TextBox 61" id="61"/>
            <p:cNvSpPr txBox="true"/>
            <p:nvPr/>
          </p:nvSpPr>
          <p:spPr>
            <a:xfrm>
              <a:off x="0" y="-47625"/>
              <a:ext cx="3374102" cy="1079881"/>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Text Dense 512 ReLU</a:t>
              </a:r>
            </a:p>
          </p:txBody>
        </p:sp>
      </p:grpSp>
      <p:grpSp>
        <p:nvGrpSpPr>
          <p:cNvPr name="Group 62" id="62"/>
          <p:cNvGrpSpPr/>
          <p:nvPr/>
        </p:nvGrpSpPr>
        <p:grpSpPr>
          <a:xfrm rot="0">
            <a:off x="10963723" y="5878522"/>
            <a:ext cx="723174" cy="103128"/>
            <a:chOff x="0" y="0"/>
            <a:chExt cx="1346086" cy="191958"/>
          </a:xfrm>
        </p:grpSpPr>
        <p:sp>
          <p:nvSpPr>
            <p:cNvPr name="Freeform 63" id="63"/>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64" id="64"/>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65" id="65"/>
          <p:cNvGrpSpPr/>
          <p:nvPr/>
        </p:nvGrpSpPr>
        <p:grpSpPr>
          <a:xfrm rot="0">
            <a:off x="3169595" y="5660708"/>
            <a:ext cx="1666878" cy="667665"/>
            <a:chOff x="0" y="0"/>
            <a:chExt cx="2222505" cy="890219"/>
          </a:xfrm>
        </p:grpSpPr>
        <p:sp>
          <p:nvSpPr>
            <p:cNvPr name="Freeform 66" id="66"/>
            <p:cNvSpPr/>
            <p:nvPr/>
          </p:nvSpPr>
          <p:spPr>
            <a:xfrm flipH="false" flipV="false" rot="0">
              <a:off x="16731" y="25096"/>
              <a:ext cx="2189065" cy="839973"/>
            </a:xfrm>
            <a:custGeom>
              <a:avLst/>
              <a:gdLst/>
              <a:ahLst/>
              <a:cxnLst/>
              <a:rect r="r" b="b" t="t" l="l"/>
              <a:pathLst>
                <a:path h="839973" w="2189065">
                  <a:moveTo>
                    <a:pt x="0" y="0"/>
                  </a:moveTo>
                  <a:lnTo>
                    <a:pt x="2189065" y="0"/>
                  </a:lnTo>
                  <a:lnTo>
                    <a:pt x="2189065" y="839974"/>
                  </a:lnTo>
                  <a:lnTo>
                    <a:pt x="0" y="839974"/>
                  </a:lnTo>
                  <a:close/>
                </a:path>
              </a:pathLst>
            </a:custGeom>
            <a:solidFill>
              <a:srgbClr val="FEEEE4"/>
            </a:solidFill>
          </p:spPr>
        </p:sp>
        <p:sp>
          <p:nvSpPr>
            <p:cNvPr name="Freeform 67" id="67"/>
            <p:cNvSpPr/>
            <p:nvPr/>
          </p:nvSpPr>
          <p:spPr>
            <a:xfrm flipH="false" flipV="false" rot="0">
              <a:off x="0" y="0"/>
              <a:ext cx="2222539" cy="890166"/>
            </a:xfrm>
            <a:custGeom>
              <a:avLst/>
              <a:gdLst/>
              <a:ahLst/>
              <a:cxnLst/>
              <a:rect r="r" b="b" t="t" l="l"/>
              <a:pathLst>
                <a:path h="890166" w="2222539">
                  <a:moveTo>
                    <a:pt x="16731" y="0"/>
                  </a:moveTo>
                  <a:lnTo>
                    <a:pt x="2205796" y="0"/>
                  </a:lnTo>
                  <a:cubicBezTo>
                    <a:pt x="2214998" y="0"/>
                    <a:pt x="2222539" y="11293"/>
                    <a:pt x="2222539" y="25096"/>
                  </a:cubicBezTo>
                  <a:lnTo>
                    <a:pt x="2222539" y="865070"/>
                  </a:lnTo>
                  <a:cubicBezTo>
                    <a:pt x="2222539" y="878873"/>
                    <a:pt x="2214998" y="890166"/>
                    <a:pt x="2205796" y="890166"/>
                  </a:cubicBezTo>
                  <a:lnTo>
                    <a:pt x="16731" y="890166"/>
                  </a:lnTo>
                  <a:cubicBezTo>
                    <a:pt x="7529" y="890166"/>
                    <a:pt x="0" y="878873"/>
                    <a:pt x="0" y="865070"/>
                  </a:cubicBezTo>
                  <a:lnTo>
                    <a:pt x="0" y="25096"/>
                  </a:lnTo>
                  <a:cubicBezTo>
                    <a:pt x="0" y="11293"/>
                    <a:pt x="7529" y="0"/>
                    <a:pt x="16731" y="0"/>
                  </a:cubicBezTo>
                  <a:moveTo>
                    <a:pt x="16731" y="50193"/>
                  </a:moveTo>
                  <a:lnTo>
                    <a:pt x="16731" y="25096"/>
                  </a:lnTo>
                  <a:lnTo>
                    <a:pt x="33462" y="25096"/>
                  </a:lnTo>
                  <a:lnTo>
                    <a:pt x="33462" y="865070"/>
                  </a:lnTo>
                  <a:lnTo>
                    <a:pt x="16731" y="865070"/>
                  </a:lnTo>
                  <a:lnTo>
                    <a:pt x="16731" y="839973"/>
                  </a:lnTo>
                  <a:lnTo>
                    <a:pt x="2205796" y="839973"/>
                  </a:lnTo>
                  <a:lnTo>
                    <a:pt x="2205796" y="865070"/>
                  </a:lnTo>
                  <a:lnTo>
                    <a:pt x="2189065" y="865070"/>
                  </a:lnTo>
                  <a:lnTo>
                    <a:pt x="2189065" y="25096"/>
                  </a:lnTo>
                  <a:lnTo>
                    <a:pt x="2205796" y="25096"/>
                  </a:lnTo>
                  <a:lnTo>
                    <a:pt x="2205796" y="50193"/>
                  </a:lnTo>
                  <a:lnTo>
                    <a:pt x="16731" y="50193"/>
                  </a:lnTo>
                  <a:close/>
                </a:path>
              </a:pathLst>
            </a:custGeom>
            <a:solidFill>
              <a:srgbClr val="002C6C"/>
            </a:solidFill>
          </p:spPr>
        </p:sp>
        <p:sp>
          <p:nvSpPr>
            <p:cNvPr name="TextBox 68" id="68"/>
            <p:cNvSpPr txBox="true"/>
            <p:nvPr/>
          </p:nvSpPr>
          <p:spPr>
            <a:xfrm>
              <a:off x="0" y="-47625"/>
              <a:ext cx="2222505"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Input Text</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446411"/>
            <a:ext cx="13497585" cy="791631"/>
          </a:xfrm>
          <a:prstGeom prst="rect">
            <a:avLst/>
          </a:prstGeom>
          <a:solidFill>
            <a:srgbClr val="1836B2"/>
          </a:solidFill>
        </p:spPr>
      </p:sp>
      <p:sp>
        <p:nvSpPr>
          <p:cNvPr name="Freeform 3" id="3"/>
          <p:cNvSpPr/>
          <p:nvPr/>
        </p:nvSpPr>
        <p:spPr>
          <a:xfrm flipH="false" flipV="true" rot="0">
            <a:off x="11599196" y="-1270647"/>
            <a:ext cx="5660104" cy="3231734"/>
          </a:xfrm>
          <a:custGeom>
            <a:avLst/>
            <a:gdLst/>
            <a:ahLst/>
            <a:cxnLst/>
            <a:rect r="r" b="b" t="t" l="l"/>
            <a:pathLst>
              <a:path h="3231734" w="566010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r:embed="rId3"/>
                </a:ext>
              </a:extLst>
            </a:blip>
            <a:stretch>
              <a:fillRect l="0" t="-51576" r="0" b="0"/>
            </a:stretch>
          </a:blipFill>
        </p:spPr>
      </p:sp>
      <p:sp>
        <p:nvSpPr>
          <p:cNvPr name="TextBox 4" id="4"/>
          <p:cNvSpPr txBox="true"/>
          <p:nvPr/>
        </p:nvSpPr>
        <p:spPr>
          <a:xfrm rot="0">
            <a:off x="514350" y="832691"/>
            <a:ext cx="12089419" cy="1128395"/>
          </a:xfrm>
          <a:prstGeom prst="rect">
            <a:avLst/>
          </a:prstGeom>
        </p:spPr>
        <p:txBody>
          <a:bodyPr anchor="t" rtlCol="false" tIns="0" lIns="0" bIns="0" rIns="0">
            <a:spAutoFit/>
          </a:bodyPr>
          <a:lstStyle/>
          <a:p>
            <a:pPr algn="l" marL="0" indent="0" lvl="0">
              <a:lnSpc>
                <a:spcPts val="8635"/>
              </a:lnSpc>
              <a:spcBef>
                <a:spcPct val="0"/>
              </a:spcBef>
            </a:pPr>
            <a:r>
              <a:rPr lang="en-US" b="true" sz="7850">
                <a:solidFill>
                  <a:srgbClr val="1836B2"/>
                </a:solidFill>
                <a:latin typeface="Cabin Semi-Bold"/>
                <a:ea typeface="Cabin Semi-Bold"/>
                <a:cs typeface="Cabin Semi-Bold"/>
                <a:sym typeface="Cabin Semi-Bold"/>
              </a:rPr>
              <a:t>IV. Xây dựng kiến trúc mạng</a:t>
            </a:r>
          </a:p>
        </p:txBody>
      </p:sp>
      <p:grpSp>
        <p:nvGrpSpPr>
          <p:cNvPr name="Group 5" id="5"/>
          <p:cNvGrpSpPr/>
          <p:nvPr/>
        </p:nvGrpSpPr>
        <p:grpSpPr>
          <a:xfrm rot="0">
            <a:off x="201730" y="2128633"/>
            <a:ext cx="2530576" cy="774192"/>
            <a:chOff x="0" y="0"/>
            <a:chExt cx="3374102" cy="1032256"/>
          </a:xfrm>
        </p:grpSpPr>
        <p:sp>
          <p:nvSpPr>
            <p:cNvPr name="Freeform 6" id="6"/>
            <p:cNvSpPr/>
            <p:nvPr/>
          </p:nvSpPr>
          <p:spPr>
            <a:xfrm flipH="false" flipV="false" rot="0">
              <a:off x="25400" y="29100"/>
              <a:ext cx="3323336" cy="973993"/>
            </a:xfrm>
            <a:custGeom>
              <a:avLst/>
              <a:gdLst/>
              <a:ahLst/>
              <a:cxnLst/>
              <a:rect r="r" b="b" t="t" l="l"/>
              <a:pathLst>
                <a:path h="973993" w="3323336">
                  <a:moveTo>
                    <a:pt x="0" y="0"/>
                  </a:moveTo>
                  <a:lnTo>
                    <a:pt x="3323336" y="0"/>
                  </a:lnTo>
                  <a:lnTo>
                    <a:pt x="3323336" y="973994"/>
                  </a:lnTo>
                  <a:lnTo>
                    <a:pt x="0" y="973994"/>
                  </a:lnTo>
                  <a:close/>
                </a:path>
              </a:pathLst>
            </a:custGeom>
            <a:solidFill>
              <a:srgbClr val="FEEEE4"/>
            </a:solidFill>
          </p:spPr>
        </p:sp>
        <p:sp>
          <p:nvSpPr>
            <p:cNvPr name="Freeform 7" id="7"/>
            <p:cNvSpPr/>
            <p:nvPr/>
          </p:nvSpPr>
          <p:spPr>
            <a:xfrm flipH="false" flipV="false" rot="0">
              <a:off x="0" y="0"/>
              <a:ext cx="3374136" cy="1032194"/>
            </a:xfrm>
            <a:custGeom>
              <a:avLst/>
              <a:gdLst/>
              <a:ahLst/>
              <a:cxnLst/>
              <a:rect r="r" b="b" t="t" l="l"/>
              <a:pathLst>
                <a:path h="1032194" w="3374136">
                  <a:moveTo>
                    <a:pt x="25400" y="0"/>
                  </a:moveTo>
                  <a:lnTo>
                    <a:pt x="3348736" y="0"/>
                  </a:lnTo>
                  <a:cubicBezTo>
                    <a:pt x="3362706" y="0"/>
                    <a:pt x="3374136" y="13095"/>
                    <a:pt x="3374136" y="29100"/>
                  </a:cubicBezTo>
                  <a:lnTo>
                    <a:pt x="3374136" y="1003094"/>
                  </a:lnTo>
                  <a:cubicBezTo>
                    <a:pt x="3374136" y="1019099"/>
                    <a:pt x="3362706" y="1032194"/>
                    <a:pt x="3348736" y="1032194"/>
                  </a:cubicBezTo>
                  <a:lnTo>
                    <a:pt x="25400" y="1032194"/>
                  </a:lnTo>
                  <a:cubicBezTo>
                    <a:pt x="11430" y="1032194"/>
                    <a:pt x="0" y="1019099"/>
                    <a:pt x="0" y="1003094"/>
                  </a:cubicBezTo>
                  <a:lnTo>
                    <a:pt x="0" y="29100"/>
                  </a:lnTo>
                  <a:cubicBezTo>
                    <a:pt x="0" y="13095"/>
                    <a:pt x="11430" y="0"/>
                    <a:pt x="25400" y="0"/>
                  </a:cubicBezTo>
                  <a:moveTo>
                    <a:pt x="25400" y="58201"/>
                  </a:moveTo>
                  <a:lnTo>
                    <a:pt x="25400" y="29100"/>
                  </a:lnTo>
                  <a:lnTo>
                    <a:pt x="50800" y="29100"/>
                  </a:lnTo>
                  <a:lnTo>
                    <a:pt x="50800" y="1003094"/>
                  </a:lnTo>
                  <a:lnTo>
                    <a:pt x="25400" y="1003094"/>
                  </a:lnTo>
                  <a:lnTo>
                    <a:pt x="25400" y="973993"/>
                  </a:lnTo>
                  <a:lnTo>
                    <a:pt x="3348736" y="973993"/>
                  </a:lnTo>
                  <a:lnTo>
                    <a:pt x="3348736" y="1003094"/>
                  </a:lnTo>
                  <a:lnTo>
                    <a:pt x="3323336" y="1003094"/>
                  </a:lnTo>
                  <a:lnTo>
                    <a:pt x="3323336" y="29100"/>
                  </a:lnTo>
                  <a:lnTo>
                    <a:pt x="3348736" y="29100"/>
                  </a:lnTo>
                  <a:lnTo>
                    <a:pt x="3348736" y="58201"/>
                  </a:lnTo>
                  <a:lnTo>
                    <a:pt x="25400" y="58201"/>
                  </a:lnTo>
                  <a:close/>
                </a:path>
              </a:pathLst>
            </a:custGeom>
            <a:solidFill>
              <a:srgbClr val="002C6C"/>
            </a:solidFill>
          </p:spPr>
        </p:sp>
        <p:sp>
          <p:nvSpPr>
            <p:cNvPr name="TextBox 8" id="8"/>
            <p:cNvSpPr txBox="true"/>
            <p:nvPr/>
          </p:nvSpPr>
          <p:spPr>
            <a:xfrm>
              <a:off x="0" y="-47625"/>
              <a:ext cx="3374102" cy="1079881"/>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Image Dense 512 ReLU</a:t>
              </a:r>
            </a:p>
          </p:txBody>
        </p:sp>
      </p:grpSp>
      <p:grpSp>
        <p:nvGrpSpPr>
          <p:cNvPr name="Group 9" id="9"/>
          <p:cNvGrpSpPr/>
          <p:nvPr/>
        </p:nvGrpSpPr>
        <p:grpSpPr>
          <a:xfrm rot="0">
            <a:off x="151631" y="3388591"/>
            <a:ext cx="2530576" cy="774192"/>
            <a:chOff x="0" y="0"/>
            <a:chExt cx="3374102" cy="1032256"/>
          </a:xfrm>
        </p:grpSpPr>
        <p:sp>
          <p:nvSpPr>
            <p:cNvPr name="Freeform 10" id="10"/>
            <p:cNvSpPr/>
            <p:nvPr/>
          </p:nvSpPr>
          <p:spPr>
            <a:xfrm flipH="false" flipV="false" rot="0">
              <a:off x="25400" y="29100"/>
              <a:ext cx="3323336" cy="973993"/>
            </a:xfrm>
            <a:custGeom>
              <a:avLst/>
              <a:gdLst/>
              <a:ahLst/>
              <a:cxnLst/>
              <a:rect r="r" b="b" t="t" l="l"/>
              <a:pathLst>
                <a:path h="973993" w="3323336">
                  <a:moveTo>
                    <a:pt x="0" y="0"/>
                  </a:moveTo>
                  <a:lnTo>
                    <a:pt x="3323336" y="0"/>
                  </a:lnTo>
                  <a:lnTo>
                    <a:pt x="3323336" y="973994"/>
                  </a:lnTo>
                  <a:lnTo>
                    <a:pt x="0" y="973994"/>
                  </a:lnTo>
                  <a:close/>
                </a:path>
              </a:pathLst>
            </a:custGeom>
            <a:solidFill>
              <a:srgbClr val="FEEEE4"/>
            </a:solidFill>
          </p:spPr>
        </p:sp>
        <p:sp>
          <p:nvSpPr>
            <p:cNvPr name="Freeform 11" id="11"/>
            <p:cNvSpPr/>
            <p:nvPr/>
          </p:nvSpPr>
          <p:spPr>
            <a:xfrm flipH="false" flipV="false" rot="0">
              <a:off x="0" y="0"/>
              <a:ext cx="3374136" cy="1032194"/>
            </a:xfrm>
            <a:custGeom>
              <a:avLst/>
              <a:gdLst/>
              <a:ahLst/>
              <a:cxnLst/>
              <a:rect r="r" b="b" t="t" l="l"/>
              <a:pathLst>
                <a:path h="1032194" w="3374136">
                  <a:moveTo>
                    <a:pt x="25400" y="0"/>
                  </a:moveTo>
                  <a:lnTo>
                    <a:pt x="3348736" y="0"/>
                  </a:lnTo>
                  <a:cubicBezTo>
                    <a:pt x="3362706" y="0"/>
                    <a:pt x="3374136" y="13095"/>
                    <a:pt x="3374136" y="29100"/>
                  </a:cubicBezTo>
                  <a:lnTo>
                    <a:pt x="3374136" y="1003094"/>
                  </a:lnTo>
                  <a:cubicBezTo>
                    <a:pt x="3374136" y="1019099"/>
                    <a:pt x="3362706" y="1032194"/>
                    <a:pt x="3348736" y="1032194"/>
                  </a:cubicBezTo>
                  <a:lnTo>
                    <a:pt x="25400" y="1032194"/>
                  </a:lnTo>
                  <a:cubicBezTo>
                    <a:pt x="11430" y="1032194"/>
                    <a:pt x="0" y="1019099"/>
                    <a:pt x="0" y="1003094"/>
                  </a:cubicBezTo>
                  <a:lnTo>
                    <a:pt x="0" y="29100"/>
                  </a:lnTo>
                  <a:cubicBezTo>
                    <a:pt x="0" y="13095"/>
                    <a:pt x="11430" y="0"/>
                    <a:pt x="25400" y="0"/>
                  </a:cubicBezTo>
                  <a:moveTo>
                    <a:pt x="25400" y="58201"/>
                  </a:moveTo>
                  <a:lnTo>
                    <a:pt x="25400" y="29100"/>
                  </a:lnTo>
                  <a:lnTo>
                    <a:pt x="50800" y="29100"/>
                  </a:lnTo>
                  <a:lnTo>
                    <a:pt x="50800" y="1003094"/>
                  </a:lnTo>
                  <a:lnTo>
                    <a:pt x="25400" y="1003094"/>
                  </a:lnTo>
                  <a:lnTo>
                    <a:pt x="25400" y="973993"/>
                  </a:lnTo>
                  <a:lnTo>
                    <a:pt x="3348736" y="973993"/>
                  </a:lnTo>
                  <a:lnTo>
                    <a:pt x="3348736" y="1003094"/>
                  </a:lnTo>
                  <a:lnTo>
                    <a:pt x="3323336" y="1003094"/>
                  </a:lnTo>
                  <a:lnTo>
                    <a:pt x="3323336" y="29100"/>
                  </a:lnTo>
                  <a:lnTo>
                    <a:pt x="3348736" y="29100"/>
                  </a:lnTo>
                  <a:lnTo>
                    <a:pt x="3348736" y="58201"/>
                  </a:lnTo>
                  <a:lnTo>
                    <a:pt x="25400" y="58201"/>
                  </a:lnTo>
                  <a:close/>
                </a:path>
              </a:pathLst>
            </a:custGeom>
            <a:solidFill>
              <a:srgbClr val="002C6C"/>
            </a:solidFill>
          </p:spPr>
        </p:sp>
        <p:sp>
          <p:nvSpPr>
            <p:cNvPr name="TextBox 12" id="12"/>
            <p:cNvSpPr txBox="true"/>
            <p:nvPr/>
          </p:nvSpPr>
          <p:spPr>
            <a:xfrm>
              <a:off x="0" y="-47625"/>
              <a:ext cx="3374102" cy="1079881"/>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Text Dense 512 ReLU</a:t>
              </a:r>
            </a:p>
          </p:txBody>
        </p:sp>
      </p:grpSp>
      <p:grpSp>
        <p:nvGrpSpPr>
          <p:cNvPr name="Group 13" id="13"/>
          <p:cNvGrpSpPr/>
          <p:nvPr/>
        </p:nvGrpSpPr>
        <p:grpSpPr>
          <a:xfrm rot="0">
            <a:off x="3560222" y="2466927"/>
            <a:ext cx="2530576" cy="667665"/>
            <a:chOff x="0" y="0"/>
            <a:chExt cx="3374102" cy="890219"/>
          </a:xfrm>
        </p:grpSpPr>
        <p:sp>
          <p:nvSpPr>
            <p:cNvPr name="Freeform 14" id="14"/>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15" id="15"/>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16" id="16"/>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Concatenate</a:t>
              </a:r>
            </a:p>
          </p:txBody>
        </p:sp>
      </p:grpSp>
      <p:grpSp>
        <p:nvGrpSpPr>
          <p:cNvPr name="Group 17" id="17"/>
          <p:cNvGrpSpPr/>
          <p:nvPr/>
        </p:nvGrpSpPr>
        <p:grpSpPr>
          <a:xfrm rot="0">
            <a:off x="2784677" y="2497454"/>
            <a:ext cx="723174" cy="103128"/>
            <a:chOff x="0" y="0"/>
            <a:chExt cx="1346086" cy="191958"/>
          </a:xfrm>
        </p:grpSpPr>
        <p:sp>
          <p:nvSpPr>
            <p:cNvPr name="Freeform 18" id="18"/>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19" id="19"/>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20" id="20"/>
          <p:cNvGrpSpPr/>
          <p:nvPr/>
        </p:nvGrpSpPr>
        <p:grpSpPr>
          <a:xfrm rot="-959914">
            <a:off x="2732514" y="3187802"/>
            <a:ext cx="723174" cy="103128"/>
            <a:chOff x="0" y="0"/>
            <a:chExt cx="1346086" cy="191958"/>
          </a:xfrm>
        </p:grpSpPr>
        <p:sp>
          <p:nvSpPr>
            <p:cNvPr name="Freeform 21" id="21"/>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22" id="22"/>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23" id="23"/>
          <p:cNvGrpSpPr/>
          <p:nvPr/>
        </p:nvGrpSpPr>
        <p:grpSpPr>
          <a:xfrm rot="0">
            <a:off x="7047657" y="2497454"/>
            <a:ext cx="2530576" cy="667665"/>
            <a:chOff x="0" y="0"/>
            <a:chExt cx="3374102" cy="890219"/>
          </a:xfrm>
        </p:grpSpPr>
        <p:sp>
          <p:nvSpPr>
            <p:cNvPr name="Freeform 24" id="24"/>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25" id="25"/>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26" id="26"/>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Dense 1024 ReLU</a:t>
              </a:r>
            </a:p>
          </p:txBody>
        </p:sp>
      </p:grpSp>
      <p:grpSp>
        <p:nvGrpSpPr>
          <p:cNvPr name="Group 27" id="27"/>
          <p:cNvGrpSpPr/>
          <p:nvPr/>
        </p:nvGrpSpPr>
        <p:grpSpPr>
          <a:xfrm rot="0">
            <a:off x="6219708" y="2747495"/>
            <a:ext cx="723174" cy="103128"/>
            <a:chOff x="0" y="0"/>
            <a:chExt cx="1346086" cy="191958"/>
          </a:xfrm>
        </p:grpSpPr>
        <p:sp>
          <p:nvSpPr>
            <p:cNvPr name="Freeform 28" id="28"/>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29" id="29"/>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30" id="30"/>
          <p:cNvGrpSpPr/>
          <p:nvPr/>
        </p:nvGrpSpPr>
        <p:grpSpPr>
          <a:xfrm rot="0">
            <a:off x="10510957" y="2445890"/>
            <a:ext cx="1626450" cy="667665"/>
            <a:chOff x="0" y="0"/>
            <a:chExt cx="2168600" cy="890219"/>
          </a:xfrm>
        </p:grpSpPr>
        <p:sp>
          <p:nvSpPr>
            <p:cNvPr name="Freeform 31" id="31"/>
            <p:cNvSpPr/>
            <p:nvPr/>
          </p:nvSpPr>
          <p:spPr>
            <a:xfrm flipH="false" flipV="false" rot="0">
              <a:off x="16325" y="25096"/>
              <a:ext cx="2135971" cy="839973"/>
            </a:xfrm>
            <a:custGeom>
              <a:avLst/>
              <a:gdLst/>
              <a:ahLst/>
              <a:cxnLst/>
              <a:rect r="r" b="b" t="t" l="l"/>
              <a:pathLst>
                <a:path h="839973" w="2135971">
                  <a:moveTo>
                    <a:pt x="0" y="0"/>
                  </a:moveTo>
                  <a:lnTo>
                    <a:pt x="2135972" y="0"/>
                  </a:lnTo>
                  <a:lnTo>
                    <a:pt x="2135972" y="839974"/>
                  </a:lnTo>
                  <a:lnTo>
                    <a:pt x="0" y="839974"/>
                  </a:lnTo>
                  <a:close/>
                </a:path>
              </a:pathLst>
            </a:custGeom>
            <a:solidFill>
              <a:srgbClr val="FEEEE4"/>
            </a:solidFill>
          </p:spPr>
        </p:sp>
        <p:sp>
          <p:nvSpPr>
            <p:cNvPr name="Freeform 32" id="32"/>
            <p:cNvSpPr/>
            <p:nvPr/>
          </p:nvSpPr>
          <p:spPr>
            <a:xfrm flipH="false" flipV="false" rot="0">
              <a:off x="0" y="0"/>
              <a:ext cx="2168634" cy="890166"/>
            </a:xfrm>
            <a:custGeom>
              <a:avLst/>
              <a:gdLst/>
              <a:ahLst/>
              <a:cxnLst/>
              <a:rect r="r" b="b" t="t" l="l"/>
              <a:pathLst>
                <a:path h="890166" w="2168634">
                  <a:moveTo>
                    <a:pt x="16325" y="0"/>
                  </a:moveTo>
                  <a:lnTo>
                    <a:pt x="2152297" y="0"/>
                  </a:lnTo>
                  <a:cubicBezTo>
                    <a:pt x="2161275" y="0"/>
                    <a:pt x="2168634" y="11293"/>
                    <a:pt x="2168634" y="25096"/>
                  </a:cubicBezTo>
                  <a:lnTo>
                    <a:pt x="2168634" y="865070"/>
                  </a:lnTo>
                  <a:cubicBezTo>
                    <a:pt x="2168634" y="878873"/>
                    <a:pt x="2161275" y="890166"/>
                    <a:pt x="2152297" y="890166"/>
                  </a:cubicBezTo>
                  <a:lnTo>
                    <a:pt x="16325" y="890166"/>
                  </a:lnTo>
                  <a:cubicBezTo>
                    <a:pt x="7346" y="890166"/>
                    <a:pt x="0" y="878873"/>
                    <a:pt x="0" y="865070"/>
                  </a:cubicBezTo>
                  <a:lnTo>
                    <a:pt x="0" y="25096"/>
                  </a:lnTo>
                  <a:cubicBezTo>
                    <a:pt x="0" y="11293"/>
                    <a:pt x="7346" y="0"/>
                    <a:pt x="16325" y="0"/>
                  </a:cubicBezTo>
                  <a:moveTo>
                    <a:pt x="16325" y="50193"/>
                  </a:moveTo>
                  <a:lnTo>
                    <a:pt x="16325" y="25096"/>
                  </a:lnTo>
                  <a:lnTo>
                    <a:pt x="32650" y="25096"/>
                  </a:lnTo>
                  <a:lnTo>
                    <a:pt x="32650" y="865070"/>
                  </a:lnTo>
                  <a:lnTo>
                    <a:pt x="16325" y="865070"/>
                  </a:lnTo>
                  <a:lnTo>
                    <a:pt x="16325" y="839973"/>
                  </a:lnTo>
                  <a:lnTo>
                    <a:pt x="2152297" y="839973"/>
                  </a:lnTo>
                  <a:lnTo>
                    <a:pt x="2152297" y="865070"/>
                  </a:lnTo>
                  <a:lnTo>
                    <a:pt x="2135971" y="865070"/>
                  </a:lnTo>
                  <a:lnTo>
                    <a:pt x="2135971" y="25096"/>
                  </a:lnTo>
                  <a:lnTo>
                    <a:pt x="2152297" y="25096"/>
                  </a:lnTo>
                  <a:lnTo>
                    <a:pt x="2152297" y="50193"/>
                  </a:lnTo>
                  <a:lnTo>
                    <a:pt x="16325" y="50193"/>
                  </a:lnTo>
                  <a:close/>
                </a:path>
              </a:pathLst>
            </a:custGeom>
            <a:solidFill>
              <a:srgbClr val="002C6C"/>
            </a:solidFill>
          </p:spPr>
        </p:sp>
        <p:sp>
          <p:nvSpPr>
            <p:cNvPr name="TextBox 33" id="33"/>
            <p:cNvSpPr txBox="true"/>
            <p:nvPr/>
          </p:nvSpPr>
          <p:spPr>
            <a:xfrm>
              <a:off x="0" y="-47625"/>
              <a:ext cx="2168600"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Dropout 0.2</a:t>
              </a:r>
            </a:p>
          </p:txBody>
        </p:sp>
      </p:grpSp>
      <p:grpSp>
        <p:nvGrpSpPr>
          <p:cNvPr name="Group 34" id="34"/>
          <p:cNvGrpSpPr/>
          <p:nvPr/>
        </p:nvGrpSpPr>
        <p:grpSpPr>
          <a:xfrm rot="0">
            <a:off x="9683008" y="2728159"/>
            <a:ext cx="723174" cy="103128"/>
            <a:chOff x="0" y="0"/>
            <a:chExt cx="1346086" cy="191958"/>
          </a:xfrm>
        </p:grpSpPr>
        <p:sp>
          <p:nvSpPr>
            <p:cNvPr name="Freeform 35" id="35"/>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36" id="36"/>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37" id="37"/>
          <p:cNvGrpSpPr/>
          <p:nvPr/>
        </p:nvGrpSpPr>
        <p:grpSpPr>
          <a:xfrm rot="0">
            <a:off x="13070131" y="2413663"/>
            <a:ext cx="2530576" cy="667665"/>
            <a:chOff x="0" y="0"/>
            <a:chExt cx="3374102" cy="890219"/>
          </a:xfrm>
        </p:grpSpPr>
        <p:sp>
          <p:nvSpPr>
            <p:cNvPr name="Freeform 38" id="38"/>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39" id="39"/>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40" id="40"/>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Dense 512 ReLU</a:t>
              </a:r>
            </a:p>
          </p:txBody>
        </p:sp>
      </p:grpSp>
      <p:grpSp>
        <p:nvGrpSpPr>
          <p:cNvPr name="Group 41" id="41"/>
          <p:cNvGrpSpPr/>
          <p:nvPr/>
        </p:nvGrpSpPr>
        <p:grpSpPr>
          <a:xfrm rot="0">
            <a:off x="12242182" y="2663704"/>
            <a:ext cx="723174" cy="103128"/>
            <a:chOff x="0" y="0"/>
            <a:chExt cx="1346086" cy="191958"/>
          </a:xfrm>
        </p:grpSpPr>
        <p:sp>
          <p:nvSpPr>
            <p:cNvPr name="Freeform 42" id="42"/>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43" id="43"/>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44" id="44"/>
          <p:cNvGrpSpPr/>
          <p:nvPr/>
        </p:nvGrpSpPr>
        <p:grpSpPr>
          <a:xfrm rot="5400000">
            <a:off x="14025396" y="5339925"/>
            <a:ext cx="723174" cy="103128"/>
            <a:chOff x="0" y="0"/>
            <a:chExt cx="1346086" cy="191958"/>
          </a:xfrm>
        </p:grpSpPr>
        <p:sp>
          <p:nvSpPr>
            <p:cNvPr name="Freeform 45" id="45"/>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46" id="46"/>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47" id="47"/>
          <p:cNvGrpSpPr/>
          <p:nvPr/>
        </p:nvGrpSpPr>
        <p:grpSpPr>
          <a:xfrm rot="0">
            <a:off x="13121695" y="5915001"/>
            <a:ext cx="2530576" cy="667665"/>
            <a:chOff x="0" y="0"/>
            <a:chExt cx="3374102" cy="890219"/>
          </a:xfrm>
        </p:grpSpPr>
        <p:sp>
          <p:nvSpPr>
            <p:cNvPr name="Freeform 48" id="48"/>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49" id="49"/>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50" id="50"/>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Dense 256 ReLU</a:t>
              </a:r>
            </a:p>
          </p:txBody>
        </p:sp>
      </p:grpSp>
      <p:grpSp>
        <p:nvGrpSpPr>
          <p:cNvPr name="Group 51" id="51"/>
          <p:cNvGrpSpPr/>
          <p:nvPr/>
        </p:nvGrpSpPr>
        <p:grpSpPr>
          <a:xfrm rot="0">
            <a:off x="13522194" y="4200312"/>
            <a:ext cx="1626450" cy="667665"/>
            <a:chOff x="0" y="0"/>
            <a:chExt cx="2168600" cy="890219"/>
          </a:xfrm>
        </p:grpSpPr>
        <p:sp>
          <p:nvSpPr>
            <p:cNvPr name="Freeform 52" id="52"/>
            <p:cNvSpPr/>
            <p:nvPr/>
          </p:nvSpPr>
          <p:spPr>
            <a:xfrm flipH="false" flipV="false" rot="0">
              <a:off x="16325" y="25096"/>
              <a:ext cx="2135971" cy="839973"/>
            </a:xfrm>
            <a:custGeom>
              <a:avLst/>
              <a:gdLst/>
              <a:ahLst/>
              <a:cxnLst/>
              <a:rect r="r" b="b" t="t" l="l"/>
              <a:pathLst>
                <a:path h="839973" w="2135971">
                  <a:moveTo>
                    <a:pt x="0" y="0"/>
                  </a:moveTo>
                  <a:lnTo>
                    <a:pt x="2135972" y="0"/>
                  </a:lnTo>
                  <a:lnTo>
                    <a:pt x="2135972" y="839974"/>
                  </a:lnTo>
                  <a:lnTo>
                    <a:pt x="0" y="839974"/>
                  </a:lnTo>
                  <a:close/>
                </a:path>
              </a:pathLst>
            </a:custGeom>
            <a:solidFill>
              <a:srgbClr val="FEEEE4"/>
            </a:solidFill>
          </p:spPr>
        </p:sp>
        <p:sp>
          <p:nvSpPr>
            <p:cNvPr name="Freeform 53" id="53"/>
            <p:cNvSpPr/>
            <p:nvPr/>
          </p:nvSpPr>
          <p:spPr>
            <a:xfrm flipH="false" flipV="false" rot="0">
              <a:off x="0" y="0"/>
              <a:ext cx="2168634" cy="890166"/>
            </a:xfrm>
            <a:custGeom>
              <a:avLst/>
              <a:gdLst/>
              <a:ahLst/>
              <a:cxnLst/>
              <a:rect r="r" b="b" t="t" l="l"/>
              <a:pathLst>
                <a:path h="890166" w="2168634">
                  <a:moveTo>
                    <a:pt x="16325" y="0"/>
                  </a:moveTo>
                  <a:lnTo>
                    <a:pt x="2152297" y="0"/>
                  </a:lnTo>
                  <a:cubicBezTo>
                    <a:pt x="2161275" y="0"/>
                    <a:pt x="2168634" y="11293"/>
                    <a:pt x="2168634" y="25096"/>
                  </a:cubicBezTo>
                  <a:lnTo>
                    <a:pt x="2168634" y="865070"/>
                  </a:lnTo>
                  <a:cubicBezTo>
                    <a:pt x="2168634" y="878873"/>
                    <a:pt x="2161275" y="890166"/>
                    <a:pt x="2152297" y="890166"/>
                  </a:cubicBezTo>
                  <a:lnTo>
                    <a:pt x="16325" y="890166"/>
                  </a:lnTo>
                  <a:cubicBezTo>
                    <a:pt x="7346" y="890166"/>
                    <a:pt x="0" y="878873"/>
                    <a:pt x="0" y="865070"/>
                  </a:cubicBezTo>
                  <a:lnTo>
                    <a:pt x="0" y="25096"/>
                  </a:lnTo>
                  <a:cubicBezTo>
                    <a:pt x="0" y="11293"/>
                    <a:pt x="7346" y="0"/>
                    <a:pt x="16325" y="0"/>
                  </a:cubicBezTo>
                  <a:moveTo>
                    <a:pt x="16325" y="50193"/>
                  </a:moveTo>
                  <a:lnTo>
                    <a:pt x="16325" y="25096"/>
                  </a:lnTo>
                  <a:lnTo>
                    <a:pt x="32650" y="25096"/>
                  </a:lnTo>
                  <a:lnTo>
                    <a:pt x="32650" y="865070"/>
                  </a:lnTo>
                  <a:lnTo>
                    <a:pt x="16325" y="865070"/>
                  </a:lnTo>
                  <a:lnTo>
                    <a:pt x="16325" y="839973"/>
                  </a:lnTo>
                  <a:lnTo>
                    <a:pt x="2152297" y="839973"/>
                  </a:lnTo>
                  <a:lnTo>
                    <a:pt x="2152297" y="865070"/>
                  </a:lnTo>
                  <a:lnTo>
                    <a:pt x="2135971" y="865070"/>
                  </a:lnTo>
                  <a:lnTo>
                    <a:pt x="2135971" y="25096"/>
                  </a:lnTo>
                  <a:lnTo>
                    <a:pt x="2152297" y="25096"/>
                  </a:lnTo>
                  <a:lnTo>
                    <a:pt x="2152297" y="50193"/>
                  </a:lnTo>
                  <a:lnTo>
                    <a:pt x="16325" y="50193"/>
                  </a:lnTo>
                  <a:close/>
                </a:path>
              </a:pathLst>
            </a:custGeom>
            <a:solidFill>
              <a:srgbClr val="002C6C"/>
            </a:solidFill>
          </p:spPr>
        </p:sp>
        <p:sp>
          <p:nvSpPr>
            <p:cNvPr name="TextBox 54" id="54"/>
            <p:cNvSpPr txBox="true"/>
            <p:nvPr/>
          </p:nvSpPr>
          <p:spPr>
            <a:xfrm>
              <a:off x="0" y="-47625"/>
              <a:ext cx="2168600"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Dropout 0.2</a:t>
              </a:r>
            </a:p>
          </p:txBody>
        </p:sp>
      </p:grpSp>
      <p:grpSp>
        <p:nvGrpSpPr>
          <p:cNvPr name="Group 55" id="55"/>
          <p:cNvGrpSpPr/>
          <p:nvPr/>
        </p:nvGrpSpPr>
        <p:grpSpPr>
          <a:xfrm rot="5400000">
            <a:off x="13973832" y="3549389"/>
            <a:ext cx="723174" cy="103128"/>
            <a:chOff x="0" y="0"/>
            <a:chExt cx="1346086" cy="191958"/>
          </a:xfrm>
        </p:grpSpPr>
        <p:sp>
          <p:nvSpPr>
            <p:cNvPr name="Freeform 56" id="56"/>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57" id="57"/>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58" id="58"/>
          <p:cNvGrpSpPr/>
          <p:nvPr/>
        </p:nvGrpSpPr>
        <p:grpSpPr>
          <a:xfrm rot="5400000">
            <a:off x="14025396" y="8845149"/>
            <a:ext cx="723174" cy="103128"/>
            <a:chOff x="0" y="0"/>
            <a:chExt cx="1346086" cy="191958"/>
          </a:xfrm>
        </p:grpSpPr>
        <p:sp>
          <p:nvSpPr>
            <p:cNvPr name="Freeform 59" id="59"/>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60" id="60"/>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61" id="61"/>
          <p:cNvGrpSpPr/>
          <p:nvPr/>
        </p:nvGrpSpPr>
        <p:grpSpPr>
          <a:xfrm rot="0">
            <a:off x="13522194" y="7705537"/>
            <a:ext cx="1626450" cy="667665"/>
            <a:chOff x="0" y="0"/>
            <a:chExt cx="2168600" cy="890219"/>
          </a:xfrm>
        </p:grpSpPr>
        <p:sp>
          <p:nvSpPr>
            <p:cNvPr name="Freeform 62" id="62"/>
            <p:cNvSpPr/>
            <p:nvPr/>
          </p:nvSpPr>
          <p:spPr>
            <a:xfrm flipH="false" flipV="false" rot="0">
              <a:off x="16325" y="25096"/>
              <a:ext cx="2135971" cy="839973"/>
            </a:xfrm>
            <a:custGeom>
              <a:avLst/>
              <a:gdLst/>
              <a:ahLst/>
              <a:cxnLst/>
              <a:rect r="r" b="b" t="t" l="l"/>
              <a:pathLst>
                <a:path h="839973" w="2135971">
                  <a:moveTo>
                    <a:pt x="0" y="0"/>
                  </a:moveTo>
                  <a:lnTo>
                    <a:pt x="2135972" y="0"/>
                  </a:lnTo>
                  <a:lnTo>
                    <a:pt x="2135972" y="839974"/>
                  </a:lnTo>
                  <a:lnTo>
                    <a:pt x="0" y="839974"/>
                  </a:lnTo>
                  <a:close/>
                </a:path>
              </a:pathLst>
            </a:custGeom>
            <a:solidFill>
              <a:srgbClr val="FEEEE4"/>
            </a:solidFill>
          </p:spPr>
        </p:sp>
        <p:sp>
          <p:nvSpPr>
            <p:cNvPr name="Freeform 63" id="63"/>
            <p:cNvSpPr/>
            <p:nvPr/>
          </p:nvSpPr>
          <p:spPr>
            <a:xfrm flipH="false" flipV="false" rot="0">
              <a:off x="0" y="0"/>
              <a:ext cx="2168634" cy="890166"/>
            </a:xfrm>
            <a:custGeom>
              <a:avLst/>
              <a:gdLst/>
              <a:ahLst/>
              <a:cxnLst/>
              <a:rect r="r" b="b" t="t" l="l"/>
              <a:pathLst>
                <a:path h="890166" w="2168634">
                  <a:moveTo>
                    <a:pt x="16325" y="0"/>
                  </a:moveTo>
                  <a:lnTo>
                    <a:pt x="2152297" y="0"/>
                  </a:lnTo>
                  <a:cubicBezTo>
                    <a:pt x="2161275" y="0"/>
                    <a:pt x="2168634" y="11293"/>
                    <a:pt x="2168634" y="25096"/>
                  </a:cubicBezTo>
                  <a:lnTo>
                    <a:pt x="2168634" y="865070"/>
                  </a:lnTo>
                  <a:cubicBezTo>
                    <a:pt x="2168634" y="878873"/>
                    <a:pt x="2161275" y="890166"/>
                    <a:pt x="2152297" y="890166"/>
                  </a:cubicBezTo>
                  <a:lnTo>
                    <a:pt x="16325" y="890166"/>
                  </a:lnTo>
                  <a:cubicBezTo>
                    <a:pt x="7346" y="890166"/>
                    <a:pt x="0" y="878873"/>
                    <a:pt x="0" y="865070"/>
                  </a:cubicBezTo>
                  <a:lnTo>
                    <a:pt x="0" y="25096"/>
                  </a:lnTo>
                  <a:cubicBezTo>
                    <a:pt x="0" y="11293"/>
                    <a:pt x="7346" y="0"/>
                    <a:pt x="16325" y="0"/>
                  </a:cubicBezTo>
                  <a:moveTo>
                    <a:pt x="16325" y="50193"/>
                  </a:moveTo>
                  <a:lnTo>
                    <a:pt x="16325" y="25096"/>
                  </a:lnTo>
                  <a:lnTo>
                    <a:pt x="32650" y="25096"/>
                  </a:lnTo>
                  <a:lnTo>
                    <a:pt x="32650" y="865070"/>
                  </a:lnTo>
                  <a:lnTo>
                    <a:pt x="16325" y="865070"/>
                  </a:lnTo>
                  <a:lnTo>
                    <a:pt x="16325" y="839973"/>
                  </a:lnTo>
                  <a:lnTo>
                    <a:pt x="2152297" y="839973"/>
                  </a:lnTo>
                  <a:lnTo>
                    <a:pt x="2152297" y="865070"/>
                  </a:lnTo>
                  <a:lnTo>
                    <a:pt x="2135971" y="865070"/>
                  </a:lnTo>
                  <a:lnTo>
                    <a:pt x="2135971" y="25096"/>
                  </a:lnTo>
                  <a:lnTo>
                    <a:pt x="2152297" y="25096"/>
                  </a:lnTo>
                  <a:lnTo>
                    <a:pt x="2152297" y="50193"/>
                  </a:lnTo>
                  <a:lnTo>
                    <a:pt x="16325" y="50193"/>
                  </a:lnTo>
                  <a:close/>
                </a:path>
              </a:pathLst>
            </a:custGeom>
            <a:solidFill>
              <a:srgbClr val="002C6C"/>
            </a:solidFill>
          </p:spPr>
        </p:sp>
        <p:sp>
          <p:nvSpPr>
            <p:cNvPr name="TextBox 64" id="64"/>
            <p:cNvSpPr txBox="true"/>
            <p:nvPr/>
          </p:nvSpPr>
          <p:spPr>
            <a:xfrm>
              <a:off x="0" y="-47625"/>
              <a:ext cx="2168600"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Dropout 0.2</a:t>
              </a:r>
            </a:p>
          </p:txBody>
        </p:sp>
      </p:grpSp>
      <p:grpSp>
        <p:nvGrpSpPr>
          <p:cNvPr name="Group 65" id="65"/>
          <p:cNvGrpSpPr/>
          <p:nvPr/>
        </p:nvGrpSpPr>
        <p:grpSpPr>
          <a:xfrm rot="5400000">
            <a:off x="13973832" y="7054613"/>
            <a:ext cx="723174" cy="103128"/>
            <a:chOff x="0" y="0"/>
            <a:chExt cx="1346086" cy="191958"/>
          </a:xfrm>
        </p:grpSpPr>
        <p:sp>
          <p:nvSpPr>
            <p:cNvPr name="Freeform 66" id="66"/>
            <p:cNvSpPr/>
            <p:nvPr/>
          </p:nvSpPr>
          <p:spPr>
            <a:xfrm flipH="false" flipV="false" rot="0">
              <a:off x="25400" y="34279"/>
              <a:ext cx="1295273" cy="123403"/>
            </a:xfrm>
            <a:custGeom>
              <a:avLst/>
              <a:gdLst/>
              <a:ahLst/>
              <a:cxnLst/>
              <a:rect r="r" b="b" t="t" l="l"/>
              <a:pathLst>
                <a:path h="123403" w="1295273">
                  <a:moveTo>
                    <a:pt x="0" y="30850"/>
                  </a:moveTo>
                  <a:lnTo>
                    <a:pt x="1226820" y="30850"/>
                  </a:lnTo>
                  <a:lnTo>
                    <a:pt x="1226820" y="0"/>
                  </a:lnTo>
                  <a:lnTo>
                    <a:pt x="1295273" y="61701"/>
                  </a:lnTo>
                  <a:lnTo>
                    <a:pt x="1226820" y="123403"/>
                  </a:lnTo>
                  <a:lnTo>
                    <a:pt x="1226820" y="92552"/>
                  </a:lnTo>
                  <a:lnTo>
                    <a:pt x="0" y="92552"/>
                  </a:lnTo>
                  <a:close/>
                </a:path>
              </a:pathLst>
            </a:custGeom>
            <a:solidFill>
              <a:srgbClr val="0071FF"/>
            </a:solidFill>
          </p:spPr>
        </p:sp>
        <p:sp>
          <p:nvSpPr>
            <p:cNvPr name="Freeform 67" id="67"/>
            <p:cNvSpPr/>
            <p:nvPr/>
          </p:nvSpPr>
          <p:spPr>
            <a:xfrm flipH="false" flipV="false" rot="0">
              <a:off x="0" y="-1270"/>
              <a:ext cx="1346073" cy="194627"/>
            </a:xfrm>
            <a:custGeom>
              <a:avLst/>
              <a:gdLst/>
              <a:ahLst/>
              <a:cxnLst/>
              <a:rect r="r" b="b" t="t" l="l"/>
              <a:pathLst>
                <a:path h="194627" w="1346073">
                  <a:moveTo>
                    <a:pt x="25400" y="32121"/>
                  </a:moveTo>
                  <a:lnTo>
                    <a:pt x="1252220" y="32121"/>
                  </a:lnTo>
                  <a:lnTo>
                    <a:pt x="1252220" y="66399"/>
                  </a:lnTo>
                  <a:lnTo>
                    <a:pt x="1226820" y="66399"/>
                  </a:lnTo>
                  <a:lnTo>
                    <a:pt x="1226820" y="35549"/>
                  </a:lnTo>
                  <a:cubicBezTo>
                    <a:pt x="1226820" y="22866"/>
                    <a:pt x="1232027" y="11211"/>
                    <a:pt x="1240282" y="5383"/>
                  </a:cubicBezTo>
                  <a:cubicBezTo>
                    <a:pt x="1248537" y="0"/>
                    <a:pt x="1258570" y="381"/>
                    <a:pt x="1266317" y="7097"/>
                  </a:cubicBezTo>
                  <a:lnTo>
                    <a:pt x="1334770" y="68799"/>
                  </a:lnTo>
                  <a:cubicBezTo>
                    <a:pt x="1341882" y="75141"/>
                    <a:pt x="1346073" y="85938"/>
                    <a:pt x="1346073" y="97250"/>
                  </a:cubicBezTo>
                  <a:cubicBezTo>
                    <a:pt x="1346073" y="108562"/>
                    <a:pt x="1341882" y="119360"/>
                    <a:pt x="1334770" y="125702"/>
                  </a:cubicBezTo>
                  <a:lnTo>
                    <a:pt x="1266317" y="187403"/>
                  </a:lnTo>
                  <a:cubicBezTo>
                    <a:pt x="1258570" y="194119"/>
                    <a:pt x="1248537" y="194627"/>
                    <a:pt x="1240282" y="189117"/>
                  </a:cubicBezTo>
                  <a:cubicBezTo>
                    <a:pt x="1232027" y="183118"/>
                    <a:pt x="1226820" y="171635"/>
                    <a:pt x="1226820" y="158952"/>
                  </a:cubicBezTo>
                  <a:lnTo>
                    <a:pt x="1226820" y="128101"/>
                  </a:lnTo>
                  <a:lnTo>
                    <a:pt x="1252220" y="128101"/>
                  </a:lnTo>
                  <a:lnTo>
                    <a:pt x="1252220" y="162380"/>
                  </a:lnTo>
                  <a:lnTo>
                    <a:pt x="25400" y="162380"/>
                  </a:lnTo>
                  <a:cubicBezTo>
                    <a:pt x="11430" y="162380"/>
                    <a:pt x="0" y="146954"/>
                    <a:pt x="0" y="128101"/>
                  </a:cubicBezTo>
                  <a:lnTo>
                    <a:pt x="0" y="66399"/>
                  </a:lnTo>
                  <a:cubicBezTo>
                    <a:pt x="0" y="47546"/>
                    <a:pt x="11430" y="32121"/>
                    <a:pt x="25400" y="32121"/>
                  </a:cubicBezTo>
                  <a:moveTo>
                    <a:pt x="25400" y="100678"/>
                  </a:moveTo>
                  <a:lnTo>
                    <a:pt x="25400" y="66399"/>
                  </a:lnTo>
                  <a:lnTo>
                    <a:pt x="50800" y="66399"/>
                  </a:lnTo>
                  <a:lnTo>
                    <a:pt x="50800" y="128101"/>
                  </a:lnTo>
                  <a:lnTo>
                    <a:pt x="25400" y="128101"/>
                  </a:lnTo>
                  <a:lnTo>
                    <a:pt x="25400" y="93822"/>
                  </a:lnTo>
                  <a:lnTo>
                    <a:pt x="1252220" y="93822"/>
                  </a:lnTo>
                  <a:cubicBezTo>
                    <a:pt x="1266190" y="93822"/>
                    <a:pt x="1277620" y="109248"/>
                    <a:pt x="1277620" y="128101"/>
                  </a:cubicBezTo>
                  <a:lnTo>
                    <a:pt x="1277620" y="158952"/>
                  </a:lnTo>
                  <a:lnTo>
                    <a:pt x="1252220" y="158952"/>
                  </a:lnTo>
                  <a:lnTo>
                    <a:pt x="1238123" y="130501"/>
                  </a:lnTo>
                  <a:lnTo>
                    <a:pt x="1306576" y="68799"/>
                  </a:lnTo>
                  <a:lnTo>
                    <a:pt x="1320673" y="97250"/>
                  </a:lnTo>
                  <a:lnTo>
                    <a:pt x="1306576" y="125702"/>
                  </a:lnTo>
                  <a:lnTo>
                    <a:pt x="1238123" y="64000"/>
                  </a:lnTo>
                  <a:lnTo>
                    <a:pt x="1252220" y="35549"/>
                  </a:lnTo>
                  <a:lnTo>
                    <a:pt x="1277620" y="35549"/>
                  </a:lnTo>
                  <a:lnTo>
                    <a:pt x="1277620" y="66399"/>
                  </a:lnTo>
                  <a:cubicBezTo>
                    <a:pt x="1277620" y="85253"/>
                    <a:pt x="1266190" y="100678"/>
                    <a:pt x="1252220" y="100678"/>
                  </a:cubicBezTo>
                  <a:lnTo>
                    <a:pt x="25400" y="100678"/>
                  </a:lnTo>
                  <a:close/>
                </a:path>
              </a:pathLst>
            </a:custGeom>
            <a:solidFill>
              <a:srgbClr val="002C6C"/>
            </a:solidFill>
          </p:spPr>
        </p:sp>
      </p:grpSp>
      <p:grpSp>
        <p:nvGrpSpPr>
          <p:cNvPr name="Group 68" id="68"/>
          <p:cNvGrpSpPr/>
          <p:nvPr/>
        </p:nvGrpSpPr>
        <p:grpSpPr>
          <a:xfrm rot="0">
            <a:off x="13070131" y="9420225"/>
            <a:ext cx="2530576" cy="667665"/>
            <a:chOff x="0" y="0"/>
            <a:chExt cx="3374102" cy="890219"/>
          </a:xfrm>
        </p:grpSpPr>
        <p:sp>
          <p:nvSpPr>
            <p:cNvPr name="Freeform 69" id="69"/>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70" id="70"/>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71" id="71"/>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Dense 4 Softmax</a:t>
              </a:r>
            </a:p>
          </p:txBody>
        </p:sp>
      </p:grpSp>
      <p:grpSp>
        <p:nvGrpSpPr>
          <p:cNvPr name="Group 72" id="72"/>
          <p:cNvGrpSpPr/>
          <p:nvPr/>
        </p:nvGrpSpPr>
        <p:grpSpPr>
          <a:xfrm rot="0">
            <a:off x="1416919" y="5143500"/>
            <a:ext cx="9912545" cy="3322957"/>
            <a:chOff x="0" y="0"/>
            <a:chExt cx="13216726" cy="4430609"/>
          </a:xfrm>
        </p:grpSpPr>
        <p:sp>
          <p:nvSpPr>
            <p:cNvPr name="TextBox 73" id="73"/>
            <p:cNvSpPr txBox="true"/>
            <p:nvPr/>
          </p:nvSpPr>
          <p:spPr>
            <a:xfrm rot="0">
              <a:off x="0" y="1352395"/>
              <a:ext cx="13158715" cy="3078214"/>
            </a:xfrm>
            <a:prstGeom prst="rect">
              <a:avLst/>
            </a:prstGeom>
          </p:spPr>
          <p:txBody>
            <a:bodyPr anchor="t" rtlCol="false" tIns="0" lIns="0" bIns="0" rIns="0">
              <a:spAutoFit/>
            </a:bodyPr>
            <a:lstStyle/>
            <a:p>
              <a:pPr algn="l" marL="576527" indent="-288264" lvl="1">
                <a:lnSpc>
                  <a:spcPts val="3738"/>
                </a:lnSpc>
                <a:buFont typeface="Arial"/>
                <a:buChar char="•"/>
              </a:pPr>
              <a:r>
                <a:rPr lang="en-US" sz="2670" spc="13">
                  <a:solidFill>
                    <a:srgbClr val="000000"/>
                  </a:solidFill>
                  <a:latin typeface="Cabin"/>
                  <a:ea typeface="Cabin"/>
                  <a:cs typeface="Cabin"/>
                  <a:sym typeface="Cabin"/>
                </a:rPr>
                <a:t>Kết hợp 2 vector đặc trưng 512 thành vector 1024.</a:t>
              </a:r>
            </a:p>
            <a:p>
              <a:pPr algn="l" marL="576527" indent="-288264" lvl="1">
                <a:lnSpc>
                  <a:spcPts val="3738"/>
                </a:lnSpc>
                <a:buFont typeface="Arial"/>
                <a:buChar char="•"/>
              </a:pPr>
              <a:r>
                <a:rPr lang="en-US" sz="2670" spc="13">
                  <a:solidFill>
                    <a:srgbClr val="000000"/>
                  </a:solidFill>
                  <a:latin typeface="Cabin"/>
                  <a:ea typeface="Cabin"/>
                  <a:cs typeface="Cabin"/>
                  <a:sym typeface="Cabin"/>
                </a:rPr>
                <a:t>Giảm kích thước, dropout.</a:t>
              </a:r>
            </a:p>
            <a:p>
              <a:pPr algn="l" marL="576527" indent="-288264" lvl="1">
                <a:lnSpc>
                  <a:spcPts val="3738"/>
                </a:lnSpc>
                <a:buFont typeface="Arial"/>
                <a:buChar char="•"/>
              </a:pPr>
              <a:r>
                <a:rPr lang="en-US" sz="2670" spc="13">
                  <a:solidFill>
                    <a:srgbClr val="000000"/>
                  </a:solidFill>
                  <a:latin typeface="Cabin"/>
                  <a:ea typeface="Cabin"/>
                  <a:cs typeface="Cabin"/>
                  <a:sym typeface="Cabin"/>
                </a:rPr>
                <a:t>Lớp output cuối cùng gồm 4 neuron đầu ra với softmax activation, Softmax chuyển đổi giá trị thành xác suất (tổng = 1), mỗi neuron đại diện cho xác suất của một lớp.</a:t>
              </a:r>
            </a:p>
          </p:txBody>
        </p:sp>
        <p:sp>
          <p:nvSpPr>
            <p:cNvPr name="TextBox 74" id="74"/>
            <p:cNvSpPr txBox="true"/>
            <p:nvPr/>
          </p:nvSpPr>
          <p:spPr>
            <a:xfrm rot="0">
              <a:off x="58011" y="-38100"/>
              <a:ext cx="13158715"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Kết hợp đặc trưng</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446411"/>
            <a:ext cx="13497585" cy="791631"/>
          </a:xfrm>
          <a:prstGeom prst="rect">
            <a:avLst/>
          </a:prstGeom>
          <a:solidFill>
            <a:srgbClr val="1836B2"/>
          </a:solidFill>
        </p:spPr>
      </p:sp>
      <p:sp>
        <p:nvSpPr>
          <p:cNvPr name="Freeform 3" id="3"/>
          <p:cNvSpPr/>
          <p:nvPr/>
        </p:nvSpPr>
        <p:spPr>
          <a:xfrm flipH="false" flipV="true" rot="0">
            <a:off x="11599196" y="-1270647"/>
            <a:ext cx="5660104" cy="3231734"/>
          </a:xfrm>
          <a:custGeom>
            <a:avLst/>
            <a:gdLst/>
            <a:ahLst/>
            <a:cxnLst/>
            <a:rect r="r" b="b" t="t" l="l"/>
            <a:pathLst>
              <a:path h="3231734" w="566010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r:embed="rId3"/>
                </a:ext>
              </a:extLst>
            </a:blip>
            <a:stretch>
              <a:fillRect l="0" t="-51576" r="0" b="0"/>
            </a:stretch>
          </a:blipFill>
        </p:spPr>
      </p:sp>
      <p:sp>
        <p:nvSpPr>
          <p:cNvPr name="TextBox 4" id="4"/>
          <p:cNvSpPr txBox="true"/>
          <p:nvPr/>
        </p:nvSpPr>
        <p:spPr>
          <a:xfrm rot="0">
            <a:off x="514350" y="832691"/>
            <a:ext cx="9086762" cy="1128395"/>
          </a:xfrm>
          <a:prstGeom prst="rect">
            <a:avLst/>
          </a:prstGeom>
        </p:spPr>
        <p:txBody>
          <a:bodyPr anchor="t" rtlCol="false" tIns="0" lIns="0" bIns="0" rIns="0">
            <a:spAutoFit/>
          </a:bodyPr>
          <a:lstStyle/>
          <a:p>
            <a:pPr algn="l" marL="0" indent="0" lvl="0">
              <a:lnSpc>
                <a:spcPts val="8635"/>
              </a:lnSpc>
              <a:spcBef>
                <a:spcPct val="0"/>
              </a:spcBef>
            </a:pPr>
            <a:r>
              <a:rPr lang="en-US" b="true" sz="7850">
                <a:solidFill>
                  <a:srgbClr val="1836B2"/>
                </a:solidFill>
                <a:latin typeface="Cabin Semi-Bold"/>
                <a:ea typeface="Cabin Semi-Bold"/>
                <a:cs typeface="Cabin Semi-Bold"/>
                <a:sym typeface="Cabin Semi-Bold"/>
              </a:rPr>
              <a:t>V. Thực nghiệm</a:t>
            </a:r>
          </a:p>
        </p:txBody>
      </p:sp>
      <p:sp>
        <p:nvSpPr>
          <p:cNvPr name="TextBox 5" id="5"/>
          <p:cNvSpPr txBox="true"/>
          <p:nvPr/>
        </p:nvSpPr>
        <p:spPr>
          <a:xfrm rot="0">
            <a:off x="514350" y="2399236"/>
            <a:ext cx="9086762" cy="438150"/>
          </a:xfrm>
          <a:prstGeom prst="rect">
            <a:avLst/>
          </a:prstGeom>
        </p:spPr>
        <p:txBody>
          <a:bodyPr anchor="t" rtlCol="false" tIns="0" lIns="0" bIns="0" rIns="0">
            <a:spAutoFit/>
          </a:bodyPr>
          <a:lstStyle/>
          <a:p>
            <a:pPr algn="l" marL="0" indent="0" lvl="0">
              <a:lnSpc>
                <a:spcPts val="3300"/>
              </a:lnSpc>
              <a:spcBef>
                <a:spcPct val="0"/>
              </a:spcBef>
            </a:pPr>
            <a:r>
              <a:rPr lang="en-US" b="true" sz="3000">
                <a:solidFill>
                  <a:srgbClr val="000000"/>
                </a:solidFill>
                <a:latin typeface="Cabin Semi-Bold"/>
                <a:ea typeface="Cabin Semi-Bold"/>
                <a:cs typeface="Cabin Semi-Bold"/>
                <a:sym typeface="Cabin Semi-Bold"/>
              </a:rPr>
              <a:t>Thử nghiệm sử dụng OCR</a:t>
            </a:r>
          </a:p>
        </p:txBody>
      </p:sp>
      <p:sp>
        <p:nvSpPr>
          <p:cNvPr name="Freeform 6" id="6"/>
          <p:cNvSpPr/>
          <p:nvPr/>
        </p:nvSpPr>
        <p:spPr>
          <a:xfrm flipH="false" flipV="false" rot="0">
            <a:off x="8694325" y="4241463"/>
            <a:ext cx="766822" cy="781589"/>
          </a:xfrm>
          <a:custGeom>
            <a:avLst/>
            <a:gdLst/>
            <a:ahLst/>
            <a:cxnLst/>
            <a:rect r="r" b="b" t="t" l="l"/>
            <a:pathLst>
              <a:path h="781589" w="766822">
                <a:moveTo>
                  <a:pt x="0" y="0"/>
                </a:moveTo>
                <a:lnTo>
                  <a:pt x="766822" y="0"/>
                </a:lnTo>
                <a:lnTo>
                  <a:pt x="766822" y="781589"/>
                </a:lnTo>
                <a:lnTo>
                  <a:pt x="0" y="7815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3070809" y="3106720"/>
            <a:ext cx="5013959" cy="2854568"/>
            <a:chOff x="0" y="0"/>
            <a:chExt cx="6685278" cy="3806091"/>
          </a:xfrm>
        </p:grpSpPr>
        <p:sp>
          <p:nvSpPr>
            <p:cNvPr name="TextBox 8" id="8"/>
            <p:cNvSpPr txBox="true"/>
            <p:nvPr/>
          </p:nvSpPr>
          <p:spPr>
            <a:xfrm rot="0">
              <a:off x="0" y="1352395"/>
              <a:ext cx="6655935" cy="2453696"/>
            </a:xfrm>
            <a:prstGeom prst="rect">
              <a:avLst/>
            </a:prstGeom>
          </p:spPr>
          <p:txBody>
            <a:bodyPr anchor="t" rtlCol="false" tIns="0" lIns="0" bIns="0" rIns="0">
              <a:spAutoFit/>
            </a:bodyPr>
            <a:lstStyle/>
            <a:p>
              <a:pPr algn="l" marL="0" indent="0" lvl="0">
                <a:lnSpc>
                  <a:spcPts val="3738"/>
                </a:lnSpc>
                <a:spcBef>
                  <a:spcPct val="0"/>
                </a:spcBef>
              </a:pPr>
              <a:r>
                <a:rPr lang="en-US" sz="2670" spc="13">
                  <a:solidFill>
                    <a:srgbClr val="000000"/>
                  </a:solidFill>
                  <a:latin typeface="Cabin"/>
                  <a:ea typeface="Cabin"/>
                  <a:cs typeface="Cabin"/>
                  <a:sym typeface="Cabin"/>
                </a:rPr>
                <a:t>CLS đại diện cho Classification Token hoặc vector tóm tắt được sử dụng để biểu diễn toàn bộ đoạn văn bản đầu vào.</a:t>
              </a:r>
            </a:p>
          </p:txBody>
        </p:sp>
        <p:sp>
          <p:nvSpPr>
            <p:cNvPr name="TextBox 9" id="9"/>
            <p:cNvSpPr txBox="true"/>
            <p:nvPr/>
          </p:nvSpPr>
          <p:spPr>
            <a:xfrm rot="0">
              <a:off x="29343" y="-38100"/>
              <a:ext cx="6655935"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Sử dụng CLS </a:t>
              </a:r>
            </a:p>
          </p:txBody>
        </p:sp>
      </p:grpSp>
      <p:grpSp>
        <p:nvGrpSpPr>
          <p:cNvPr name="Group 10" id="10"/>
          <p:cNvGrpSpPr/>
          <p:nvPr/>
        </p:nvGrpSpPr>
        <p:grpSpPr>
          <a:xfrm rot="0">
            <a:off x="10203232" y="3106720"/>
            <a:ext cx="5013959" cy="2856232"/>
            <a:chOff x="0" y="0"/>
            <a:chExt cx="6685278" cy="3808309"/>
          </a:xfrm>
        </p:grpSpPr>
        <p:sp>
          <p:nvSpPr>
            <p:cNvPr name="TextBox 11" id="11"/>
            <p:cNvSpPr txBox="true"/>
            <p:nvPr/>
          </p:nvSpPr>
          <p:spPr>
            <a:xfrm rot="0">
              <a:off x="0" y="1352395"/>
              <a:ext cx="6655935" cy="2455914"/>
            </a:xfrm>
            <a:prstGeom prst="rect">
              <a:avLst/>
            </a:prstGeom>
          </p:spPr>
          <p:txBody>
            <a:bodyPr anchor="t" rtlCol="false" tIns="0" lIns="0" bIns="0" rIns="0">
              <a:spAutoFit/>
            </a:bodyPr>
            <a:lstStyle/>
            <a:p>
              <a:pPr algn="l" marL="576527" indent="-288264" lvl="1">
                <a:lnSpc>
                  <a:spcPts val="3738"/>
                </a:lnSpc>
                <a:buFont typeface="Arial"/>
                <a:buChar char="•"/>
              </a:pPr>
              <a:r>
                <a:rPr lang="en-US" sz="2670" spc="13">
                  <a:solidFill>
                    <a:srgbClr val="000000"/>
                  </a:solidFill>
                  <a:latin typeface="Cabin"/>
                  <a:ea typeface="Cabin"/>
                  <a:cs typeface="Cabin"/>
                  <a:sym typeface="Cabin"/>
                </a:rPr>
                <a:t>Khi không sử dụng OCR trích xuất từ ảnh và CLS: 0.3996</a:t>
              </a:r>
            </a:p>
            <a:p>
              <a:pPr algn="l" marL="576527" indent="-288264" lvl="1">
                <a:lnSpc>
                  <a:spcPts val="3738"/>
                </a:lnSpc>
                <a:buFont typeface="Arial"/>
                <a:buChar char="•"/>
              </a:pPr>
              <a:r>
                <a:rPr lang="en-US" sz="2670" spc="13">
                  <a:solidFill>
                    <a:srgbClr val="000000"/>
                  </a:solidFill>
                  <a:latin typeface="Cabin"/>
                  <a:ea typeface="Cabin"/>
                  <a:cs typeface="Cabin"/>
                  <a:sym typeface="Cabin"/>
                </a:rPr>
                <a:t>Khi sử dụng OCR trích xuất từ ảnh và CLS:</a:t>
              </a:r>
              <a:r>
                <a:rPr lang="en-US" sz="2670" spc="13">
                  <a:solidFill>
                    <a:srgbClr val="000000"/>
                  </a:solidFill>
                  <a:latin typeface="Cabin"/>
                  <a:ea typeface="Cabin"/>
                  <a:cs typeface="Cabin"/>
                  <a:sym typeface="Cabin"/>
                </a:rPr>
                <a:t> 0.404</a:t>
              </a:r>
            </a:p>
          </p:txBody>
        </p:sp>
        <p:sp>
          <p:nvSpPr>
            <p:cNvPr name="TextBox 12" id="12"/>
            <p:cNvSpPr txBox="true"/>
            <p:nvPr/>
          </p:nvSpPr>
          <p:spPr>
            <a:xfrm rot="0">
              <a:off x="29343" y="-38100"/>
              <a:ext cx="6655935"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Kết quả</a:t>
              </a:r>
            </a:p>
          </p:txBody>
        </p:sp>
      </p:grpSp>
      <p:sp>
        <p:nvSpPr>
          <p:cNvPr name="Freeform 13" id="13"/>
          <p:cNvSpPr/>
          <p:nvPr/>
        </p:nvSpPr>
        <p:spPr>
          <a:xfrm flipH="false" flipV="false" rot="0">
            <a:off x="8694325" y="7516795"/>
            <a:ext cx="766822" cy="781589"/>
          </a:xfrm>
          <a:custGeom>
            <a:avLst/>
            <a:gdLst/>
            <a:ahLst/>
            <a:cxnLst/>
            <a:rect r="r" b="b" t="t" l="l"/>
            <a:pathLst>
              <a:path h="781589" w="766822">
                <a:moveTo>
                  <a:pt x="0" y="0"/>
                </a:moveTo>
                <a:lnTo>
                  <a:pt x="766822" y="0"/>
                </a:lnTo>
                <a:lnTo>
                  <a:pt x="766822" y="781589"/>
                </a:lnTo>
                <a:lnTo>
                  <a:pt x="0" y="7815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3070809" y="6382051"/>
            <a:ext cx="5013959" cy="3320877"/>
            <a:chOff x="0" y="0"/>
            <a:chExt cx="6685278" cy="4427836"/>
          </a:xfrm>
        </p:grpSpPr>
        <p:sp>
          <p:nvSpPr>
            <p:cNvPr name="TextBox 15" id="15"/>
            <p:cNvSpPr txBox="true"/>
            <p:nvPr/>
          </p:nvSpPr>
          <p:spPr>
            <a:xfrm rot="0">
              <a:off x="0" y="1352395"/>
              <a:ext cx="6655935" cy="3075442"/>
            </a:xfrm>
            <a:prstGeom prst="rect">
              <a:avLst/>
            </a:prstGeom>
          </p:spPr>
          <p:txBody>
            <a:bodyPr anchor="t" rtlCol="false" tIns="0" lIns="0" bIns="0" rIns="0">
              <a:spAutoFit/>
            </a:bodyPr>
            <a:lstStyle/>
            <a:p>
              <a:pPr algn="l" marL="0" indent="0" lvl="0">
                <a:lnSpc>
                  <a:spcPts val="3738"/>
                </a:lnSpc>
                <a:spcBef>
                  <a:spcPct val="0"/>
                </a:spcBef>
              </a:pPr>
              <a:r>
                <a:rPr lang="en-US" sz="2670" spc="13">
                  <a:solidFill>
                    <a:srgbClr val="000000"/>
                  </a:solidFill>
                  <a:latin typeface="Cabin"/>
                  <a:ea typeface="Cabin"/>
                  <a:cs typeface="Cabin"/>
                  <a:sym typeface="Cabin"/>
                </a:rPr>
                <a:t>Mean Pooling đại diện cho việc tính trung bình tất cả các vector đầu ra của các token, cung cấp một vector đại diện cho toàn bộ đoạn văn bản đầu vào.</a:t>
              </a:r>
            </a:p>
          </p:txBody>
        </p:sp>
        <p:sp>
          <p:nvSpPr>
            <p:cNvPr name="TextBox 16" id="16"/>
            <p:cNvSpPr txBox="true"/>
            <p:nvPr/>
          </p:nvSpPr>
          <p:spPr>
            <a:xfrm rot="0">
              <a:off x="29343" y="-38100"/>
              <a:ext cx="6655935"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Sử dụng mean pooling</a:t>
              </a:r>
            </a:p>
          </p:txBody>
        </p:sp>
      </p:grpSp>
      <p:grpSp>
        <p:nvGrpSpPr>
          <p:cNvPr name="Group 17" id="17"/>
          <p:cNvGrpSpPr/>
          <p:nvPr/>
        </p:nvGrpSpPr>
        <p:grpSpPr>
          <a:xfrm rot="0">
            <a:off x="10203232" y="6382051"/>
            <a:ext cx="5013959" cy="2856232"/>
            <a:chOff x="0" y="0"/>
            <a:chExt cx="6685278" cy="3808309"/>
          </a:xfrm>
        </p:grpSpPr>
        <p:sp>
          <p:nvSpPr>
            <p:cNvPr name="TextBox 18" id="18"/>
            <p:cNvSpPr txBox="true"/>
            <p:nvPr/>
          </p:nvSpPr>
          <p:spPr>
            <a:xfrm rot="0">
              <a:off x="0" y="1352395"/>
              <a:ext cx="6655935" cy="2455914"/>
            </a:xfrm>
            <a:prstGeom prst="rect">
              <a:avLst/>
            </a:prstGeom>
          </p:spPr>
          <p:txBody>
            <a:bodyPr anchor="t" rtlCol="false" tIns="0" lIns="0" bIns="0" rIns="0">
              <a:spAutoFit/>
            </a:bodyPr>
            <a:lstStyle/>
            <a:p>
              <a:pPr algn="l" marL="576527" indent="-288264" lvl="1">
                <a:lnSpc>
                  <a:spcPts val="3738"/>
                </a:lnSpc>
                <a:buFont typeface="Arial"/>
                <a:buChar char="•"/>
              </a:pPr>
              <a:r>
                <a:rPr lang="en-US" sz="2670" spc="13">
                  <a:solidFill>
                    <a:srgbClr val="000000"/>
                  </a:solidFill>
                  <a:latin typeface="Cabin"/>
                  <a:ea typeface="Cabin"/>
                  <a:cs typeface="Cabin"/>
                  <a:sym typeface="Cabin"/>
                </a:rPr>
                <a:t>Khi không sử dụng OCR trích xuất từ ảnh và mean: 0.404</a:t>
              </a:r>
            </a:p>
            <a:p>
              <a:pPr algn="l" marL="576527" indent="-288264" lvl="1">
                <a:lnSpc>
                  <a:spcPts val="3738"/>
                </a:lnSpc>
                <a:buFont typeface="Arial"/>
                <a:buChar char="•"/>
              </a:pPr>
              <a:r>
                <a:rPr lang="en-US" sz="2670" spc="13">
                  <a:solidFill>
                    <a:srgbClr val="000000"/>
                  </a:solidFill>
                  <a:latin typeface="Cabin"/>
                  <a:ea typeface="Cabin"/>
                  <a:cs typeface="Cabin"/>
                  <a:sym typeface="Cabin"/>
                </a:rPr>
                <a:t>Khi sử dụng OCR trích xuất từ ảnh và mean:</a:t>
              </a:r>
              <a:r>
                <a:rPr lang="en-US" sz="2670" spc="13">
                  <a:solidFill>
                    <a:srgbClr val="000000"/>
                  </a:solidFill>
                  <a:latin typeface="Cabin"/>
                  <a:ea typeface="Cabin"/>
                  <a:cs typeface="Cabin"/>
                  <a:sym typeface="Cabin"/>
                </a:rPr>
                <a:t> 0.406</a:t>
              </a:r>
            </a:p>
          </p:txBody>
        </p:sp>
        <p:sp>
          <p:nvSpPr>
            <p:cNvPr name="TextBox 19" id="19"/>
            <p:cNvSpPr txBox="true"/>
            <p:nvPr/>
          </p:nvSpPr>
          <p:spPr>
            <a:xfrm rot="0">
              <a:off x="29343" y="-38100"/>
              <a:ext cx="6655935"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Kết quả</a:t>
              </a:r>
            </a:p>
          </p:txBody>
        </p:sp>
      </p:gr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794477" y="4430526"/>
            <a:ext cx="7857314" cy="1227342"/>
            <a:chOff x="0" y="0"/>
            <a:chExt cx="10476419" cy="1636456"/>
          </a:xfrm>
        </p:grpSpPr>
        <p:sp>
          <p:nvSpPr>
            <p:cNvPr name="AutoShape 3" id="3"/>
            <p:cNvSpPr/>
            <p:nvPr/>
          </p:nvSpPr>
          <p:spPr>
            <a:xfrm rot="0">
              <a:off x="0" y="0"/>
              <a:ext cx="10476419" cy="1636456"/>
            </a:xfrm>
            <a:prstGeom prst="rect">
              <a:avLst/>
            </a:prstGeom>
            <a:solidFill>
              <a:srgbClr val="EDECED"/>
            </a:solidFill>
          </p:spPr>
        </p:sp>
        <p:sp>
          <p:nvSpPr>
            <p:cNvPr name="TextBox 4" id="4"/>
            <p:cNvSpPr txBox="true"/>
            <p:nvPr/>
          </p:nvSpPr>
          <p:spPr>
            <a:xfrm rot="0">
              <a:off x="625410" y="523846"/>
              <a:ext cx="8397111" cy="582857"/>
            </a:xfrm>
            <a:prstGeom prst="rect">
              <a:avLst/>
            </a:prstGeom>
          </p:spPr>
          <p:txBody>
            <a:bodyPr anchor="t" rtlCol="false" tIns="0" lIns="0" bIns="0" rIns="0">
              <a:spAutoFit/>
            </a:bodyPr>
            <a:lstStyle/>
            <a:p>
              <a:pPr algn="l">
                <a:lnSpc>
                  <a:spcPts val="3504"/>
                </a:lnSpc>
                <a:spcBef>
                  <a:spcPct val="0"/>
                </a:spcBef>
              </a:pPr>
              <a:r>
                <a:rPr lang="en-US" sz="2920" i="true">
                  <a:solidFill>
                    <a:srgbClr val="000000"/>
                  </a:solidFill>
                  <a:latin typeface="Cabin Italics"/>
                  <a:ea typeface="Cabin Italics"/>
                  <a:cs typeface="Cabin Italics"/>
                  <a:sym typeface="Cabin Italics"/>
                </a:rPr>
                <a:t>OCR + Max Pooling = 0.466</a:t>
              </a:r>
            </a:p>
          </p:txBody>
        </p:sp>
      </p:grpSp>
      <p:sp>
        <p:nvSpPr>
          <p:cNvPr name="TextBox 5" id="5"/>
          <p:cNvSpPr txBox="true"/>
          <p:nvPr/>
        </p:nvSpPr>
        <p:spPr>
          <a:xfrm rot="0">
            <a:off x="514350" y="832691"/>
            <a:ext cx="9086762" cy="1128395"/>
          </a:xfrm>
          <a:prstGeom prst="rect">
            <a:avLst/>
          </a:prstGeom>
        </p:spPr>
        <p:txBody>
          <a:bodyPr anchor="t" rtlCol="false" tIns="0" lIns="0" bIns="0" rIns="0">
            <a:spAutoFit/>
          </a:bodyPr>
          <a:lstStyle/>
          <a:p>
            <a:pPr algn="l" marL="0" indent="0" lvl="0">
              <a:lnSpc>
                <a:spcPts val="8635"/>
              </a:lnSpc>
              <a:spcBef>
                <a:spcPct val="0"/>
              </a:spcBef>
            </a:pPr>
            <a:r>
              <a:rPr lang="en-US" b="true" sz="7850">
                <a:solidFill>
                  <a:srgbClr val="1836B2"/>
                </a:solidFill>
                <a:latin typeface="Cabin Semi-Bold"/>
                <a:ea typeface="Cabin Semi-Bold"/>
                <a:cs typeface="Cabin Semi-Bold"/>
                <a:sym typeface="Cabin Semi-Bold"/>
              </a:rPr>
              <a:t>V. Thực nghiệm</a:t>
            </a:r>
          </a:p>
        </p:txBody>
      </p:sp>
      <p:grpSp>
        <p:nvGrpSpPr>
          <p:cNvPr name="Group 6" id="6"/>
          <p:cNvGrpSpPr/>
          <p:nvPr/>
        </p:nvGrpSpPr>
        <p:grpSpPr>
          <a:xfrm rot="0">
            <a:off x="1433650" y="2559706"/>
            <a:ext cx="7231213" cy="2854568"/>
            <a:chOff x="0" y="0"/>
            <a:chExt cx="9641618" cy="3806091"/>
          </a:xfrm>
        </p:grpSpPr>
        <p:sp>
          <p:nvSpPr>
            <p:cNvPr name="TextBox 7" id="7"/>
            <p:cNvSpPr txBox="true"/>
            <p:nvPr/>
          </p:nvSpPr>
          <p:spPr>
            <a:xfrm rot="0">
              <a:off x="0" y="1352395"/>
              <a:ext cx="9599298" cy="2453696"/>
            </a:xfrm>
            <a:prstGeom prst="rect">
              <a:avLst/>
            </a:prstGeom>
          </p:spPr>
          <p:txBody>
            <a:bodyPr anchor="t" rtlCol="false" tIns="0" lIns="0" bIns="0" rIns="0">
              <a:spAutoFit/>
            </a:bodyPr>
            <a:lstStyle/>
            <a:p>
              <a:pPr algn="l" marL="0" indent="0" lvl="0">
                <a:lnSpc>
                  <a:spcPts val="3738"/>
                </a:lnSpc>
                <a:spcBef>
                  <a:spcPct val="0"/>
                </a:spcBef>
              </a:pPr>
              <a:r>
                <a:rPr lang="en-US" sz="2670" spc="13">
                  <a:solidFill>
                    <a:srgbClr val="000000"/>
                  </a:solidFill>
                  <a:latin typeface="Cabin"/>
                  <a:ea typeface="Cabin"/>
                  <a:cs typeface="Cabin"/>
                  <a:sym typeface="Cabin"/>
                </a:rPr>
                <a:t>Max Pooling thực hiện chọn giá trị lớn nhất tại mỗi chiều trong các vector đầu ra của các token, tạo ra một vector biểu diễn đoạn văn bản đầu vào dựa trên các đặc trưng nổi bật nhất.</a:t>
              </a:r>
            </a:p>
          </p:txBody>
        </p:sp>
        <p:sp>
          <p:nvSpPr>
            <p:cNvPr name="TextBox 8" id="8"/>
            <p:cNvSpPr txBox="true"/>
            <p:nvPr/>
          </p:nvSpPr>
          <p:spPr>
            <a:xfrm rot="0">
              <a:off x="42319" y="-38100"/>
              <a:ext cx="9599298"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Sử dụng max pooling</a:t>
              </a:r>
            </a:p>
          </p:txBody>
        </p:sp>
      </p:grpSp>
      <p:grpSp>
        <p:nvGrpSpPr>
          <p:cNvPr name="Group 9" id="9"/>
          <p:cNvGrpSpPr/>
          <p:nvPr/>
        </p:nvGrpSpPr>
        <p:grpSpPr>
          <a:xfrm rot="0">
            <a:off x="1433650" y="5857810"/>
            <a:ext cx="7231213" cy="2854568"/>
            <a:chOff x="0" y="0"/>
            <a:chExt cx="9641618" cy="3806091"/>
          </a:xfrm>
        </p:grpSpPr>
        <p:sp>
          <p:nvSpPr>
            <p:cNvPr name="TextBox 10" id="10"/>
            <p:cNvSpPr txBox="true"/>
            <p:nvPr/>
          </p:nvSpPr>
          <p:spPr>
            <a:xfrm rot="0">
              <a:off x="0" y="1352395"/>
              <a:ext cx="9599298" cy="2453696"/>
            </a:xfrm>
            <a:prstGeom prst="rect">
              <a:avLst/>
            </a:prstGeom>
          </p:spPr>
          <p:txBody>
            <a:bodyPr anchor="t" rtlCol="false" tIns="0" lIns="0" bIns="0" rIns="0">
              <a:spAutoFit/>
            </a:bodyPr>
            <a:lstStyle/>
            <a:p>
              <a:pPr algn="l" marL="0" indent="0" lvl="0">
                <a:lnSpc>
                  <a:spcPts val="3738"/>
                </a:lnSpc>
                <a:spcBef>
                  <a:spcPct val="0"/>
                </a:spcBef>
              </a:pPr>
              <a:r>
                <a:rPr lang="en-US" sz="2670" spc="13">
                  <a:solidFill>
                    <a:srgbClr val="000000"/>
                  </a:solidFill>
                  <a:latin typeface="Cabin"/>
                  <a:ea typeface="Cabin"/>
                  <a:cs typeface="Cabin"/>
                  <a:sym typeface="Cabin"/>
                </a:rPr>
                <a:t>Weighted Pooling  tính trung bình trọng số của các vector đầu ra từ các token, trong đó mỗi token được gán một trọng số dựa trên độ quan trọng của nó đối với toàn bộ đoạn văn bản đầu vào.</a:t>
              </a:r>
            </a:p>
          </p:txBody>
        </p:sp>
        <p:sp>
          <p:nvSpPr>
            <p:cNvPr name="TextBox 11" id="11"/>
            <p:cNvSpPr txBox="true"/>
            <p:nvPr/>
          </p:nvSpPr>
          <p:spPr>
            <a:xfrm rot="0">
              <a:off x="42319" y="-38100"/>
              <a:ext cx="9599298"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Sử dụng weighted pooling</a:t>
              </a:r>
            </a:p>
          </p:txBody>
        </p:sp>
      </p:grpSp>
      <p:grpSp>
        <p:nvGrpSpPr>
          <p:cNvPr name="Group 12" id="12"/>
          <p:cNvGrpSpPr/>
          <p:nvPr/>
        </p:nvGrpSpPr>
        <p:grpSpPr>
          <a:xfrm rot="0">
            <a:off x="9794477" y="6057752"/>
            <a:ext cx="7857314" cy="1227342"/>
            <a:chOff x="0" y="0"/>
            <a:chExt cx="10476419" cy="1636456"/>
          </a:xfrm>
        </p:grpSpPr>
        <p:sp>
          <p:nvSpPr>
            <p:cNvPr name="AutoShape 13" id="13"/>
            <p:cNvSpPr/>
            <p:nvPr/>
          </p:nvSpPr>
          <p:spPr>
            <a:xfrm rot="0">
              <a:off x="0" y="0"/>
              <a:ext cx="10476419" cy="1636456"/>
            </a:xfrm>
            <a:prstGeom prst="rect">
              <a:avLst/>
            </a:prstGeom>
            <a:solidFill>
              <a:srgbClr val="EDECED"/>
            </a:solidFill>
          </p:spPr>
        </p:sp>
        <p:sp>
          <p:nvSpPr>
            <p:cNvPr name="TextBox 14" id="14"/>
            <p:cNvSpPr txBox="true"/>
            <p:nvPr/>
          </p:nvSpPr>
          <p:spPr>
            <a:xfrm rot="0">
              <a:off x="625410" y="523846"/>
              <a:ext cx="8397111" cy="582857"/>
            </a:xfrm>
            <a:prstGeom prst="rect">
              <a:avLst/>
            </a:prstGeom>
          </p:spPr>
          <p:txBody>
            <a:bodyPr anchor="t" rtlCol="false" tIns="0" lIns="0" bIns="0" rIns="0">
              <a:spAutoFit/>
            </a:bodyPr>
            <a:lstStyle/>
            <a:p>
              <a:pPr algn="l">
                <a:lnSpc>
                  <a:spcPts val="3504"/>
                </a:lnSpc>
                <a:spcBef>
                  <a:spcPct val="0"/>
                </a:spcBef>
              </a:pPr>
              <a:r>
                <a:rPr lang="en-US" sz="2920" i="true">
                  <a:solidFill>
                    <a:srgbClr val="000000"/>
                  </a:solidFill>
                  <a:latin typeface="Cabin Italics"/>
                  <a:ea typeface="Cabin Italics"/>
                  <a:cs typeface="Cabin Italics"/>
                  <a:sym typeface="Cabin Italics"/>
                </a:rPr>
                <a:t>OCR + Weighted Pooling = 0.36</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446411"/>
            <a:ext cx="13497585" cy="791631"/>
          </a:xfrm>
          <a:prstGeom prst="rect">
            <a:avLst/>
          </a:prstGeom>
          <a:solidFill>
            <a:srgbClr val="1836B2"/>
          </a:solidFill>
        </p:spPr>
      </p:sp>
      <p:sp>
        <p:nvSpPr>
          <p:cNvPr name="Freeform 3" id="3"/>
          <p:cNvSpPr/>
          <p:nvPr/>
        </p:nvSpPr>
        <p:spPr>
          <a:xfrm flipH="false" flipV="true" rot="0">
            <a:off x="11599196" y="-1270647"/>
            <a:ext cx="5660104" cy="3231734"/>
          </a:xfrm>
          <a:custGeom>
            <a:avLst/>
            <a:gdLst/>
            <a:ahLst/>
            <a:cxnLst/>
            <a:rect r="r" b="b" t="t" l="l"/>
            <a:pathLst>
              <a:path h="3231734" w="566010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r:embed="rId3"/>
                </a:ext>
              </a:extLst>
            </a:blip>
            <a:stretch>
              <a:fillRect l="0" t="-51576" r="0" b="0"/>
            </a:stretch>
          </a:blipFill>
        </p:spPr>
      </p:sp>
      <p:sp>
        <p:nvSpPr>
          <p:cNvPr name="TextBox 4" id="4"/>
          <p:cNvSpPr txBox="true"/>
          <p:nvPr/>
        </p:nvSpPr>
        <p:spPr>
          <a:xfrm rot="0">
            <a:off x="514350" y="832691"/>
            <a:ext cx="9086762" cy="1128395"/>
          </a:xfrm>
          <a:prstGeom prst="rect">
            <a:avLst/>
          </a:prstGeom>
        </p:spPr>
        <p:txBody>
          <a:bodyPr anchor="t" rtlCol="false" tIns="0" lIns="0" bIns="0" rIns="0">
            <a:spAutoFit/>
          </a:bodyPr>
          <a:lstStyle/>
          <a:p>
            <a:pPr algn="l" marL="0" indent="0" lvl="0">
              <a:lnSpc>
                <a:spcPts val="8635"/>
              </a:lnSpc>
              <a:spcBef>
                <a:spcPct val="0"/>
              </a:spcBef>
            </a:pPr>
            <a:r>
              <a:rPr lang="en-US" b="true" sz="7850">
                <a:solidFill>
                  <a:srgbClr val="1836B2"/>
                </a:solidFill>
                <a:latin typeface="Cabin Semi-Bold"/>
                <a:ea typeface="Cabin Semi-Bold"/>
                <a:cs typeface="Cabin Semi-Bold"/>
                <a:sym typeface="Cabin Semi-Bold"/>
              </a:rPr>
              <a:t>V. Thực nghiệm</a:t>
            </a:r>
          </a:p>
        </p:txBody>
      </p:sp>
      <p:grpSp>
        <p:nvGrpSpPr>
          <p:cNvPr name="Group 5" id="5"/>
          <p:cNvGrpSpPr/>
          <p:nvPr/>
        </p:nvGrpSpPr>
        <p:grpSpPr>
          <a:xfrm rot="0">
            <a:off x="7117645" y="3347681"/>
            <a:ext cx="10547211" cy="1227342"/>
            <a:chOff x="0" y="0"/>
            <a:chExt cx="14062948" cy="1636456"/>
          </a:xfrm>
        </p:grpSpPr>
        <p:sp>
          <p:nvSpPr>
            <p:cNvPr name="AutoShape 6" id="6"/>
            <p:cNvSpPr/>
            <p:nvPr/>
          </p:nvSpPr>
          <p:spPr>
            <a:xfrm rot="0">
              <a:off x="0" y="0"/>
              <a:ext cx="14062948" cy="1636456"/>
            </a:xfrm>
            <a:prstGeom prst="rect">
              <a:avLst/>
            </a:prstGeom>
            <a:solidFill>
              <a:srgbClr val="EDECED"/>
            </a:solidFill>
          </p:spPr>
        </p:sp>
        <p:sp>
          <p:nvSpPr>
            <p:cNvPr name="TextBox 7" id="7"/>
            <p:cNvSpPr txBox="true"/>
            <p:nvPr/>
          </p:nvSpPr>
          <p:spPr>
            <a:xfrm rot="0">
              <a:off x="839515" y="523846"/>
              <a:ext cx="11271804" cy="582857"/>
            </a:xfrm>
            <a:prstGeom prst="rect">
              <a:avLst/>
            </a:prstGeom>
          </p:spPr>
          <p:txBody>
            <a:bodyPr anchor="t" rtlCol="false" tIns="0" lIns="0" bIns="0" rIns="0">
              <a:spAutoFit/>
            </a:bodyPr>
            <a:lstStyle/>
            <a:p>
              <a:pPr algn="l">
                <a:lnSpc>
                  <a:spcPts val="3504"/>
                </a:lnSpc>
                <a:spcBef>
                  <a:spcPct val="0"/>
                </a:spcBef>
              </a:pPr>
              <a:r>
                <a:rPr lang="en-US" sz="2920" i="true">
                  <a:solidFill>
                    <a:srgbClr val="000000"/>
                  </a:solidFill>
                  <a:latin typeface="Cabin Italics"/>
                  <a:ea typeface="Cabin Italics"/>
                  <a:cs typeface="Cabin Italics"/>
                  <a:sym typeface="Cabin Italics"/>
                </a:rPr>
                <a:t>Max Pooling cho text OCR + CLS = 0.3959</a:t>
              </a:r>
            </a:p>
          </p:txBody>
        </p:sp>
      </p:grpSp>
      <p:grpSp>
        <p:nvGrpSpPr>
          <p:cNvPr name="Group 8" id="8"/>
          <p:cNvGrpSpPr/>
          <p:nvPr/>
        </p:nvGrpSpPr>
        <p:grpSpPr>
          <a:xfrm rot="0">
            <a:off x="514350" y="4394448"/>
            <a:ext cx="5168272" cy="2854568"/>
            <a:chOff x="0" y="0"/>
            <a:chExt cx="6891029" cy="3806091"/>
          </a:xfrm>
        </p:grpSpPr>
        <p:sp>
          <p:nvSpPr>
            <p:cNvPr name="TextBox 9" id="9"/>
            <p:cNvSpPr txBox="true"/>
            <p:nvPr/>
          </p:nvSpPr>
          <p:spPr>
            <a:xfrm rot="0">
              <a:off x="0" y="1352395"/>
              <a:ext cx="6860783" cy="2453696"/>
            </a:xfrm>
            <a:prstGeom prst="rect">
              <a:avLst/>
            </a:prstGeom>
          </p:spPr>
          <p:txBody>
            <a:bodyPr anchor="t" rtlCol="false" tIns="0" lIns="0" bIns="0" rIns="0">
              <a:spAutoFit/>
            </a:bodyPr>
            <a:lstStyle/>
            <a:p>
              <a:pPr algn="l" marL="0" indent="0" lvl="0">
                <a:lnSpc>
                  <a:spcPts val="3738"/>
                </a:lnSpc>
                <a:spcBef>
                  <a:spcPct val="0"/>
                </a:spcBef>
              </a:pPr>
              <a:r>
                <a:rPr lang="en-US" sz="2670" spc="13">
                  <a:solidFill>
                    <a:srgbClr val="000000"/>
                  </a:solidFill>
                  <a:latin typeface="Cabin"/>
                  <a:ea typeface="Cabin"/>
                  <a:cs typeface="Cabin"/>
                  <a:sym typeface="Cabin"/>
                </a:rPr>
                <a:t>max pooling cho hiệu quả cao nhất trong các thử nghiệm, tiến hành kiểm thử kết hợp giữa max pooling  và các cách khác</a:t>
              </a:r>
            </a:p>
          </p:txBody>
        </p:sp>
        <p:sp>
          <p:nvSpPr>
            <p:cNvPr name="TextBox 10" id="10"/>
            <p:cNvSpPr txBox="true"/>
            <p:nvPr/>
          </p:nvSpPr>
          <p:spPr>
            <a:xfrm rot="0">
              <a:off x="30246" y="-38100"/>
              <a:ext cx="6860783"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Sử dụng max pooling</a:t>
              </a:r>
            </a:p>
          </p:txBody>
        </p:sp>
      </p:grpSp>
      <p:grpSp>
        <p:nvGrpSpPr>
          <p:cNvPr name="Group 11" id="11"/>
          <p:cNvGrpSpPr/>
          <p:nvPr/>
        </p:nvGrpSpPr>
        <p:grpSpPr>
          <a:xfrm rot="0">
            <a:off x="7117645" y="4974907"/>
            <a:ext cx="10547211" cy="1227342"/>
            <a:chOff x="0" y="0"/>
            <a:chExt cx="14062948" cy="1636456"/>
          </a:xfrm>
        </p:grpSpPr>
        <p:sp>
          <p:nvSpPr>
            <p:cNvPr name="AutoShape 12" id="12"/>
            <p:cNvSpPr/>
            <p:nvPr/>
          </p:nvSpPr>
          <p:spPr>
            <a:xfrm rot="0">
              <a:off x="0" y="0"/>
              <a:ext cx="14062948" cy="1636456"/>
            </a:xfrm>
            <a:prstGeom prst="rect">
              <a:avLst/>
            </a:prstGeom>
            <a:solidFill>
              <a:srgbClr val="EDECED"/>
            </a:solidFill>
          </p:spPr>
        </p:sp>
        <p:sp>
          <p:nvSpPr>
            <p:cNvPr name="TextBox 13" id="13"/>
            <p:cNvSpPr txBox="true"/>
            <p:nvPr/>
          </p:nvSpPr>
          <p:spPr>
            <a:xfrm rot="0">
              <a:off x="839515" y="523846"/>
              <a:ext cx="11271804" cy="582857"/>
            </a:xfrm>
            <a:prstGeom prst="rect">
              <a:avLst/>
            </a:prstGeom>
          </p:spPr>
          <p:txBody>
            <a:bodyPr anchor="t" rtlCol="false" tIns="0" lIns="0" bIns="0" rIns="0">
              <a:spAutoFit/>
            </a:bodyPr>
            <a:lstStyle/>
            <a:p>
              <a:pPr algn="l">
                <a:lnSpc>
                  <a:spcPts val="3504"/>
                </a:lnSpc>
                <a:spcBef>
                  <a:spcPct val="0"/>
                </a:spcBef>
              </a:pPr>
              <a:r>
                <a:rPr lang="en-US" sz="2920" i="true">
                  <a:solidFill>
                    <a:srgbClr val="000000"/>
                  </a:solidFill>
                  <a:latin typeface="Cabin Italics"/>
                  <a:ea typeface="Cabin Italics"/>
                  <a:cs typeface="Cabin Italics"/>
                  <a:sym typeface="Cabin Italics"/>
                </a:rPr>
                <a:t>Max Pooling cho text OCR + Mean Pooling  = 0.4037</a:t>
              </a:r>
            </a:p>
          </p:txBody>
        </p:sp>
      </p:grpSp>
      <p:grpSp>
        <p:nvGrpSpPr>
          <p:cNvPr name="Group 14" id="14"/>
          <p:cNvGrpSpPr/>
          <p:nvPr/>
        </p:nvGrpSpPr>
        <p:grpSpPr>
          <a:xfrm rot="0">
            <a:off x="7117645" y="6602299"/>
            <a:ext cx="10665263" cy="1227342"/>
            <a:chOff x="0" y="0"/>
            <a:chExt cx="14220351" cy="1636456"/>
          </a:xfrm>
        </p:grpSpPr>
        <p:sp>
          <p:nvSpPr>
            <p:cNvPr name="AutoShape 15" id="15"/>
            <p:cNvSpPr/>
            <p:nvPr/>
          </p:nvSpPr>
          <p:spPr>
            <a:xfrm rot="0">
              <a:off x="0" y="0"/>
              <a:ext cx="14220351" cy="1636456"/>
            </a:xfrm>
            <a:prstGeom prst="rect">
              <a:avLst/>
            </a:prstGeom>
            <a:solidFill>
              <a:srgbClr val="EDECED"/>
            </a:solidFill>
          </p:spPr>
        </p:sp>
        <p:sp>
          <p:nvSpPr>
            <p:cNvPr name="TextBox 16" id="16"/>
            <p:cNvSpPr txBox="true"/>
            <p:nvPr/>
          </p:nvSpPr>
          <p:spPr>
            <a:xfrm rot="0">
              <a:off x="848911" y="523846"/>
              <a:ext cx="11397967" cy="582857"/>
            </a:xfrm>
            <a:prstGeom prst="rect">
              <a:avLst/>
            </a:prstGeom>
          </p:spPr>
          <p:txBody>
            <a:bodyPr anchor="t" rtlCol="false" tIns="0" lIns="0" bIns="0" rIns="0">
              <a:spAutoFit/>
            </a:bodyPr>
            <a:lstStyle/>
            <a:p>
              <a:pPr algn="l">
                <a:lnSpc>
                  <a:spcPts val="3504"/>
                </a:lnSpc>
                <a:spcBef>
                  <a:spcPct val="0"/>
                </a:spcBef>
              </a:pPr>
              <a:r>
                <a:rPr lang="en-US" sz="2920" i="true">
                  <a:solidFill>
                    <a:srgbClr val="000000"/>
                  </a:solidFill>
                  <a:latin typeface="Cabin Italics"/>
                  <a:ea typeface="Cabin Italics"/>
                  <a:cs typeface="Cabin Italics"/>
                  <a:sym typeface="Cabin Italics"/>
                </a:rPr>
                <a:t>Max Pooling cho text OCR + Weighted Pooling = 0.39</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98093" y="732207"/>
            <a:ext cx="8937630" cy="7739584"/>
            <a:chOff x="0" y="0"/>
            <a:chExt cx="4282440" cy="3708400"/>
          </a:xfrm>
        </p:grpSpPr>
        <p:sp>
          <p:nvSpPr>
            <p:cNvPr name="Freeform 3" id="3"/>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14987" t="0" r="-14987" b="0"/>
              </a:stretch>
            </a:blipFill>
          </p:spPr>
        </p:sp>
      </p:grpSp>
      <p:grpSp>
        <p:nvGrpSpPr>
          <p:cNvPr name="Group 4" id="4"/>
          <p:cNvGrpSpPr/>
          <p:nvPr/>
        </p:nvGrpSpPr>
        <p:grpSpPr>
          <a:xfrm rot="-10800000">
            <a:off x="2521072" y="-2731343"/>
            <a:ext cx="6208021" cy="4173585"/>
            <a:chOff x="0" y="0"/>
            <a:chExt cx="7990758" cy="5372100"/>
          </a:xfrm>
        </p:grpSpPr>
        <p:sp>
          <p:nvSpPr>
            <p:cNvPr name="Freeform 5" id="5"/>
            <p:cNvSpPr/>
            <p:nvPr/>
          </p:nvSpPr>
          <p:spPr>
            <a:xfrm flipH="false" flipV="false" rot="0">
              <a:off x="0" y="0"/>
              <a:ext cx="7990758" cy="5372100"/>
            </a:xfrm>
            <a:custGeom>
              <a:avLst/>
              <a:gdLst/>
              <a:ahLst/>
              <a:cxnLst/>
              <a:rect r="r" b="b" t="t" l="l"/>
              <a:pathLst>
                <a:path h="5372100" w="7990758">
                  <a:moveTo>
                    <a:pt x="6440088" y="0"/>
                  </a:moveTo>
                  <a:lnTo>
                    <a:pt x="1550670" y="0"/>
                  </a:lnTo>
                  <a:lnTo>
                    <a:pt x="0" y="2686050"/>
                  </a:lnTo>
                  <a:lnTo>
                    <a:pt x="1550670" y="5372100"/>
                  </a:lnTo>
                  <a:lnTo>
                    <a:pt x="6440088" y="5372100"/>
                  </a:lnTo>
                  <a:lnTo>
                    <a:pt x="7990758" y="2686050"/>
                  </a:lnTo>
                  <a:lnTo>
                    <a:pt x="6440088" y="0"/>
                  </a:lnTo>
                  <a:close/>
                </a:path>
              </a:pathLst>
            </a:custGeom>
            <a:solidFill>
              <a:srgbClr val="1836B2"/>
            </a:solidFill>
          </p:spPr>
        </p:sp>
      </p:grpSp>
      <p:grpSp>
        <p:nvGrpSpPr>
          <p:cNvPr name="Group 6" id="6"/>
          <p:cNvGrpSpPr/>
          <p:nvPr/>
        </p:nvGrpSpPr>
        <p:grpSpPr>
          <a:xfrm rot="-10800000">
            <a:off x="-1234865" y="7180412"/>
            <a:ext cx="2963586" cy="3459503"/>
            <a:chOff x="0" y="0"/>
            <a:chExt cx="4602013" cy="5372100"/>
          </a:xfrm>
        </p:grpSpPr>
        <p:sp>
          <p:nvSpPr>
            <p:cNvPr name="Freeform 7" id="7"/>
            <p:cNvSpPr/>
            <p:nvPr/>
          </p:nvSpPr>
          <p:spPr>
            <a:xfrm flipH="false" flipV="false" rot="0">
              <a:off x="0" y="0"/>
              <a:ext cx="4602013" cy="5372100"/>
            </a:xfrm>
            <a:custGeom>
              <a:avLst/>
              <a:gdLst/>
              <a:ahLst/>
              <a:cxnLst/>
              <a:rect r="r" b="b" t="t" l="l"/>
              <a:pathLst>
                <a:path h="5372100" w="4602013">
                  <a:moveTo>
                    <a:pt x="3051343" y="0"/>
                  </a:moveTo>
                  <a:lnTo>
                    <a:pt x="1550670" y="0"/>
                  </a:lnTo>
                  <a:lnTo>
                    <a:pt x="0" y="2686050"/>
                  </a:lnTo>
                  <a:lnTo>
                    <a:pt x="1550670" y="5372100"/>
                  </a:lnTo>
                  <a:lnTo>
                    <a:pt x="3051343" y="5372100"/>
                  </a:lnTo>
                  <a:lnTo>
                    <a:pt x="4602013" y="2686050"/>
                  </a:lnTo>
                  <a:lnTo>
                    <a:pt x="3051343" y="0"/>
                  </a:lnTo>
                  <a:close/>
                </a:path>
              </a:pathLst>
            </a:custGeom>
            <a:solidFill>
              <a:srgbClr val="A066CB"/>
            </a:solidFill>
          </p:spPr>
        </p:sp>
      </p:grpSp>
      <p:sp>
        <p:nvSpPr>
          <p:cNvPr name="TextBox 8" id="8"/>
          <p:cNvSpPr txBox="true"/>
          <p:nvPr/>
        </p:nvSpPr>
        <p:spPr>
          <a:xfrm rot="0">
            <a:off x="9144000" y="3677596"/>
            <a:ext cx="8850088" cy="2243773"/>
          </a:xfrm>
          <a:prstGeom prst="rect">
            <a:avLst/>
          </a:prstGeom>
        </p:spPr>
        <p:txBody>
          <a:bodyPr anchor="t" rtlCol="false" tIns="0" lIns="0" bIns="0" rIns="0">
            <a:spAutoFit/>
          </a:bodyPr>
          <a:lstStyle/>
          <a:p>
            <a:pPr algn="l" marL="0" indent="0" lvl="0">
              <a:lnSpc>
                <a:spcPts val="8717"/>
              </a:lnSpc>
              <a:spcBef>
                <a:spcPct val="0"/>
              </a:spcBef>
            </a:pPr>
            <a:r>
              <a:rPr lang="en-US" b="true" sz="7925" u="none">
                <a:solidFill>
                  <a:srgbClr val="1836B2"/>
                </a:solidFill>
                <a:latin typeface="Cabin Semi-Bold"/>
                <a:ea typeface="Cabin Semi-Bold"/>
                <a:cs typeface="Cabin Semi-Bold"/>
                <a:sym typeface="Cabin Semi-Bold"/>
              </a:rPr>
              <a:t>Cảm ơn thầy và các bạn đã lắng nghe!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661365"/>
            <a:ext cx="9964391" cy="1088390"/>
          </a:xfrm>
          <a:prstGeom prst="rect">
            <a:avLst/>
          </a:prstGeom>
        </p:spPr>
        <p:txBody>
          <a:bodyPr anchor="t" rtlCol="false" tIns="0" lIns="0" bIns="0" rIns="0">
            <a:spAutoFit/>
          </a:bodyPr>
          <a:lstStyle/>
          <a:p>
            <a:pPr algn="l" marL="0" indent="0" lvl="0">
              <a:lnSpc>
                <a:spcPts val="8470"/>
              </a:lnSpc>
              <a:spcBef>
                <a:spcPct val="0"/>
              </a:spcBef>
            </a:pPr>
            <a:r>
              <a:rPr lang="en-US" b="true" sz="7700">
                <a:solidFill>
                  <a:srgbClr val="1836B2"/>
                </a:solidFill>
                <a:latin typeface="Cabin Semi-Bold"/>
                <a:ea typeface="Cabin Semi-Bold"/>
                <a:cs typeface="Cabin Semi-Bold"/>
                <a:sym typeface="Cabin Semi-Bold"/>
              </a:rPr>
              <a:t>Nội dung</a:t>
            </a:r>
          </a:p>
        </p:txBody>
      </p:sp>
      <p:grpSp>
        <p:nvGrpSpPr>
          <p:cNvPr name="Group 3" id="3"/>
          <p:cNvGrpSpPr/>
          <p:nvPr/>
        </p:nvGrpSpPr>
        <p:grpSpPr>
          <a:xfrm rot="0">
            <a:off x="13741037" y="-1217562"/>
            <a:ext cx="9852713" cy="11676274"/>
            <a:chOff x="0" y="0"/>
            <a:chExt cx="13136951" cy="15568366"/>
          </a:xfrm>
        </p:grpSpPr>
        <p:sp>
          <p:nvSpPr>
            <p:cNvPr name="Freeform 4" id="4"/>
            <p:cNvSpPr/>
            <p:nvPr/>
          </p:nvSpPr>
          <p:spPr>
            <a:xfrm flipH="false" flipV="true" rot="0">
              <a:off x="0" y="0"/>
              <a:ext cx="10199044" cy="5823319"/>
            </a:xfrm>
            <a:custGeom>
              <a:avLst/>
              <a:gdLst/>
              <a:ahLst/>
              <a:cxnLst/>
              <a:rect r="r" b="b" t="t" l="l"/>
              <a:pathLst>
                <a:path h="5823319" w="10199044">
                  <a:moveTo>
                    <a:pt x="0" y="5823319"/>
                  </a:moveTo>
                  <a:lnTo>
                    <a:pt x="10199044" y="5823319"/>
                  </a:lnTo>
                  <a:lnTo>
                    <a:pt x="10199044" y="0"/>
                  </a:lnTo>
                  <a:lnTo>
                    <a:pt x="0" y="0"/>
                  </a:lnTo>
                  <a:lnTo>
                    <a:pt x="0" y="5823319"/>
                  </a:lnTo>
                  <a:close/>
                </a:path>
              </a:pathLst>
            </a:custGeom>
            <a:blipFill>
              <a:blip r:embed="rId2">
                <a:extLst>
                  <a:ext uri="{96DAC541-7B7A-43D3-8B79-37D633B846F1}">
                    <asvg:svgBlip xmlns:asvg="http://schemas.microsoft.com/office/drawing/2016/SVG/main" r:embed="rId3"/>
                  </a:ext>
                </a:extLst>
              </a:blip>
              <a:stretch>
                <a:fillRect l="0" t="-51576" r="0" b="0"/>
              </a:stretch>
            </a:blipFill>
          </p:spPr>
        </p:sp>
        <p:grpSp>
          <p:nvGrpSpPr>
            <p:cNvPr name="Group 5" id="5"/>
            <p:cNvGrpSpPr/>
            <p:nvPr/>
          </p:nvGrpSpPr>
          <p:grpSpPr>
            <a:xfrm rot="-10800000">
              <a:off x="2115666" y="3513875"/>
              <a:ext cx="11021285" cy="12054491"/>
              <a:chOff x="0" y="0"/>
              <a:chExt cx="4911651" cy="5372100"/>
            </a:xfrm>
          </p:grpSpPr>
          <p:sp>
            <p:nvSpPr>
              <p:cNvPr name="Freeform 6" id="6"/>
              <p:cNvSpPr/>
              <p:nvPr/>
            </p:nvSpPr>
            <p:spPr>
              <a:xfrm flipH="false" flipV="false" rot="0">
                <a:off x="0" y="0"/>
                <a:ext cx="4911651" cy="5372100"/>
              </a:xfrm>
              <a:custGeom>
                <a:avLst/>
                <a:gdLst/>
                <a:ahLst/>
                <a:cxnLst/>
                <a:rect r="r" b="b" t="t" l="l"/>
                <a:pathLst>
                  <a:path h="5372100" w="4911651">
                    <a:moveTo>
                      <a:pt x="3360981" y="0"/>
                    </a:moveTo>
                    <a:lnTo>
                      <a:pt x="1550670" y="0"/>
                    </a:lnTo>
                    <a:lnTo>
                      <a:pt x="0" y="2686050"/>
                    </a:lnTo>
                    <a:lnTo>
                      <a:pt x="1550670" y="5372100"/>
                    </a:lnTo>
                    <a:lnTo>
                      <a:pt x="3360981" y="5372100"/>
                    </a:lnTo>
                    <a:lnTo>
                      <a:pt x="4911651" y="2686050"/>
                    </a:lnTo>
                    <a:lnTo>
                      <a:pt x="3360981" y="0"/>
                    </a:lnTo>
                    <a:close/>
                  </a:path>
                </a:pathLst>
              </a:custGeom>
              <a:solidFill>
                <a:srgbClr val="1836B2"/>
              </a:solidFill>
            </p:spPr>
          </p:sp>
        </p:grpSp>
      </p:grpSp>
      <p:graphicFrame>
        <p:nvGraphicFramePr>
          <p:cNvPr name="Table 7" id="7"/>
          <p:cNvGraphicFramePr>
            <a:graphicFrameLocks noGrp="true"/>
          </p:cNvGraphicFramePr>
          <p:nvPr/>
        </p:nvGraphicFramePr>
        <p:xfrm>
          <a:off x="1028700" y="3822023"/>
          <a:ext cx="13020906" cy="5286375"/>
        </p:xfrm>
        <a:graphic>
          <a:graphicData uri="http://schemas.openxmlformats.org/drawingml/2006/table">
            <a:tbl>
              <a:tblPr/>
              <a:tblGrid>
                <a:gridCol w="6510453"/>
                <a:gridCol w="6510453"/>
              </a:tblGrid>
              <a:tr h="1228725">
                <a:tc>
                  <a:txBody>
                    <a:bodyPr anchor="t" rtlCol="false"/>
                    <a:lstStyle/>
                    <a:p>
                      <a:pPr algn="l">
                        <a:lnSpc>
                          <a:spcPts val="5599"/>
                        </a:lnSpc>
                        <a:defRPr/>
                      </a:pPr>
                      <a:r>
                        <a:rPr lang="en-US" b="true" sz="3999" u="sng">
                          <a:solidFill>
                            <a:srgbClr val="000000"/>
                          </a:solidFill>
                          <a:latin typeface="Cabin Medium"/>
                          <a:ea typeface="Cabin Medium"/>
                          <a:cs typeface="Cabin Medium"/>
                          <a:sym typeface="Cabin Medium"/>
                          <a:hlinkClick r:id="rId4" action="ppaction://hlinksldjump"/>
                        </a:rPr>
                        <a:t>I. Tổng quan </a:t>
                      </a:r>
                      <a:r>
                        <a:rPr lang="en-US" sz="3999" u="sng">
                          <a:solidFill>
                            <a:srgbClr val="000000"/>
                          </a:solidFill>
                          <a:latin typeface="Cabin"/>
                          <a:ea typeface="Cabin"/>
                          <a:cs typeface="Cabin"/>
                          <a:sym typeface="Cabin"/>
                        </a:rPr>
                        <a:t>đề tài</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19050">
                      <a:solidFill>
                        <a:srgbClr val="86C7ED"/>
                      </a:solidFill>
                      <a:prstDash val="solid"/>
                      <a:round/>
                      <a:headEnd type="none" w="med" len="med"/>
                      <a:tailEnd type="none" w="med" len="med"/>
                    </a:lnB>
                  </a:tcPr>
                </a:tc>
                <a:tc>
                  <a:txBody>
                    <a:bodyPr anchor="t" rtlCol="false"/>
                    <a:lstStyle/>
                    <a:p>
                      <a:pPr algn="l">
                        <a:lnSpc>
                          <a:spcPts val="5599"/>
                        </a:lnSpc>
                        <a:defRPr/>
                      </a:pPr>
                      <a:r>
                        <a:rPr lang="en-US" b="true" sz="3999" u="sng">
                          <a:solidFill>
                            <a:srgbClr val="000000"/>
                          </a:solidFill>
                          <a:latin typeface="Cabin Medium"/>
                          <a:ea typeface="Cabin Medium"/>
                          <a:cs typeface="Cabin Medium"/>
                          <a:sym typeface="Cabin Medium"/>
                          <a:hlinkClick r:id="rId5" action="ppaction://hlinksldjump"/>
                        </a:rPr>
                        <a:t>II. </a:t>
                      </a:r>
                      <a:r>
                        <a:rPr lang="en-US" sz="3999" u="sng">
                          <a:solidFill>
                            <a:srgbClr val="000000"/>
                          </a:solidFill>
                          <a:latin typeface="Cabin"/>
                          <a:ea typeface="Cabin"/>
                          <a:cs typeface="Cabin"/>
                          <a:sym typeface="Cabin"/>
                        </a:rPr>
                        <a:t>Bộ dữ liệu</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19050">
                      <a:solidFill>
                        <a:srgbClr val="86C7ED"/>
                      </a:solidFill>
                      <a:prstDash val="solid"/>
                      <a:round/>
                      <a:headEnd type="none" w="med" len="med"/>
                      <a:tailEnd type="none" w="med" len="med"/>
                    </a:lnB>
                  </a:tcPr>
                </a:tc>
              </a:tr>
              <a:tr h="2028825">
                <a:tc>
                  <a:txBody>
                    <a:bodyPr anchor="t" rtlCol="false"/>
                    <a:lstStyle/>
                    <a:p>
                      <a:pPr algn="l">
                        <a:lnSpc>
                          <a:spcPts val="5599"/>
                        </a:lnSpc>
                        <a:defRPr/>
                      </a:pPr>
                      <a:r>
                        <a:rPr lang="en-US" b="true" sz="3999" u="sng">
                          <a:solidFill>
                            <a:srgbClr val="000000"/>
                          </a:solidFill>
                          <a:latin typeface="Cabin Medium"/>
                          <a:ea typeface="Cabin Medium"/>
                          <a:cs typeface="Cabin Medium"/>
                          <a:sym typeface="Cabin Medium"/>
                        </a:rPr>
                        <a:t>III. P</a:t>
                      </a:r>
                      <a:r>
                        <a:rPr lang="en-US" sz="3999" u="sng">
                          <a:solidFill>
                            <a:srgbClr val="000000"/>
                          </a:solidFill>
                          <a:latin typeface="Cabin"/>
                          <a:ea typeface="Cabin"/>
                          <a:cs typeface="Cabin"/>
                          <a:sym typeface="Cabin"/>
                        </a:rPr>
                        <a:t>hương pháp</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19050">
                      <a:solidFill>
                        <a:srgbClr val="86C7ED"/>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5599"/>
                        </a:lnSpc>
                        <a:defRPr/>
                      </a:pPr>
                      <a:r>
                        <a:rPr lang="en-US" b="true" sz="3999" u="sng">
                          <a:solidFill>
                            <a:srgbClr val="000000"/>
                          </a:solidFill>
                          <a:latin typeface="Cabin Medium"/>
                          <a:ea typeface="Cabin Medium"/>
                          <a:cs typeface="Cabin Medium"/>
                          <a:sym typeface="Cabin Medium"/>
                          <a:hlinkClick r:id="rId5" action="ppaction://hlinksldjump"/>
                        </a:rPr>
                        <a:t>IV. </a:t>
                      </a:r>
                      <a:r>
                        <a:rPr lang="en-US" sz="3999" u="sng">
                          <a:solidFill>
                            <a:srgbClr val="000000"/>
                          </a:solidFill>
                          <a:latin typeface="Cabin"/>
                          <a:ea typeface="Cabin"/>
                          <a:cs typeface="Cabin"/>
                          <a:sym typeface="Cabin"/>
                        </a:rPr>
                        <a:t>Xây dựng kiến trúc mạng</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19050">
                      <a:solidFill>
                        <a:srgbClr val="86C7ED"/>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2028825">
                <a:tc>
                  <a:txBody>
                    <a:bodyPr anchor="t" rtlCol="false"/>
                    <a:lstStyle/>
                    <a:p>
                      <a:pPr algn="l">
                        <a:lnSpc>
                          <a:spcPts val="5599"/>
                        </a:lnSpc>
                        <a:defRPr/>
                      </a:pPr>
                      <a:r>
                        <a:rPr lang="en-US" b="true" sz="3999" u="sng">
                          <a:solidFill>
                            <a:srgbClr val="000000"/>
                          </a:solidFill>
                          <a:latin typeface="Cabin Medium"/>
                          <a:ea typeface="Cabin Medium"/>
                          <a:cs typeface="Cabin Medium"/>
                          <a:sym typeface="Cabin Medium"/>
                          <a:hlinkClick r:id="rId5" action="ppaction://hlinksldjump"/>
                        </a:rPr>
                        <a:t>V. T</a:t>
                      </a:r>
                      <a:r>
                        <a:rPr lang="en-US" sz="3999" u="sng">
                          <a:solidFill>
                            <a:srgbClr val="000000"/>
                          </a:solidFill>
                          <a:latin typeface="Cabin"/>
                          <a:ea typeface="Cabin"/>
                          <a:cs typeface="Cabin"/>
                          <a:sym typeface="Cabin"/>
                        </a:rPr>
                        <a:t>hực Nghiệm</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19050">
                      <a:solidFill>
                        <a:srgbClr val="86C7ED"/>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5599"/>
                        </a:lnSpc>
                        <a:defRPr/>
                      </a:pP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4852107" y="-462580"/>
            <a:ext cx="7945947" cy="3511798"/>
            <a:chOff x="0" y="0"/>
            <a:chExt cx="12155147" cy="5372100"/>
          </a:xfrm>
        </p:grpSpPr>
        <p:sp>
          <p:nvSpPr>
            <p:cNvPr name="Freeform 3" id="3"/>
            <p:cNvSpPr/>
            <p:nvPr/>
          </p:nvSpPr>
          <p:spPr>
            <a:xfrm flipH="false" flipV="false" rot="0">
              <a:off x="0" y="0"/>
              <a:ext cx="12155147" cy="5372100"/>
            </a:xfrm>
            <a:custGeom>
              <a:avLst/>
              <a:gdLst/>
              <a:ahLst/>
              <a:cxnLst/>
              <a:rect r="r" b="b" t="t" l="l"/>
              <a:pathLst>
                <a:path h="5372100" w="12155147">
                  <a:moveTo>
                    <a:pt x="10604477" y="0"/>
                  </a:moveTo>
                  <a:lnTo>
                    <a:pt x="1550670" y="0"/>
                  </a:lnTo>
                  <a:lnTo>
                    <a:pt x="0" y="2686050"/>
                  </a:lnTo>
                  <a:lnTo>
                    <a:pt x="1550670" y="5372100"/>
                  </a:lnTo>
                  <a:lnTo>
                    <a:pt x="10604477" y="5372100"/>
                  </a:lnTo>
                  <a:lnTo>
                    <a:pt x="12155147" y="2686050"/>
                  </a:lnTo>
                  <a:lnTo>
                    <a:pt x="10604477" y="0"/>
                  </a:lnTo>
                  <a:close/>
                </a:path>
              </a:pathLst>
            </a:custGeom>
            <a:solidFill>
              <a:srgbClr val="1836B2"/>
            </a:solidFill>
          </p:spPr>
        </p:sp>
      </p:grpSp>
      <p:sp>
        <p:nvSpPr>
          <p:cNvPr name="TextBox 4" id="4"/>
          <p:cNvSpPr txBox="true"/>
          <p:nvPr/>
        </p:nvSpPr>
        <p:spPr>
          <a:xfrm rot="0">
            <a:off x="3306819" y="895101"/>
            <a:ext cx="10221239" cy="1138873"/>
          </a:xfrm>
          <a:prstGeom prst="rect">
            <a:avLst/>
          </a:prstGeom>
        </p:spPr>
        <p:txBody>
          <a:bodyPr anchor="t" rtlCol="false" tIns="0" lIns="0" bIns="0" rIns="0">
            <a:spAutoFit/>
          </a:bodyPr>
          <a:lstStyle/>
          <a:p>
            <a:pPr algn="l" marL="0" indent="0" lvl="0">
              <a:lnSpc>
                <a:spcPts val="8717"/>
              </a:lnSpc>
              <a:spcBef>
                <a:spcPct val="0"/>
              </a:spcBef>
            </a:pPr>
            <a:r>
              <a:rPr lang="en-US" b="true" sz="7925">
                <a:solidFill>
                  <a:srgbClr val="1836B2"/>
                </a:solidFill>
                <a:latin typeface="Cabin Semi-Bold"/>
                <a:ea typeface="Cabin Semi-Bold"/>
                <a:cs typeface="Cabin Semi-Bold"/>
                <a:sym typeface="Cabin Semi-Bold"/>
              </a:rPr>
              <a:t>I. Tổng quan đề tài</a:t>
            </a:r>
          </a:p>
        </p:txBody>
      </p:sp>
      <p:graphicFrame>
        <p:nvGraphicFramePr>
          <p:cNvPr name="Table 5" id="5"/>
          <p:cNvGraphicFramePr>
            <a:graphicFrameLocks noGrp="true"/>
          </p:cNvGraphicFramePr>
          <p:nvPr/>
        </p:nvGraphicFramePr>
        <p:xfrm>
          <a:off x="2137709" y="3509801"/>
          <a:ext cx="6572966" cy="4789753"/>
        </p:xfrm>
        <a:graphic>
          <a:graphicData uri="http://schemas.openxmlformats.org/drawingml/2006/table">
            <a:tbl>
              <a:tblPr/>
              <a:tblGrid>
                <a:gridCol w="4449514"/>
              </a:tblGrid>
              <a:tr h="1267164">
                <a:tc>
                  <a:txBody>
                    <a:bodyPr anchor="t" rtlCol="false"/>
                    <a:lstStyle/>
                    <a:p>
                      <a:pPr algn="l">
                        <a:lnSpc>
                          <a:spcPts val="4193"/>
                        </a:lnSpc>
                        <a:defRPr/>
                      </a:pPr>
                      <a:r>
                        <a:rPr lang="en-US" sz="2995" b="true">
                          <a:solidFill>
                            <a:srgbClr val="000000"/>
                          </a:solidFill>
                          <a:latin typeface="Cabin Semi-Bold"/>
                          <a:ea typeface="Cabin Semi-Bold"/>
                          <a:cs typeface="Cabin Semi-Bold"/>
                          <a:sym typeface="Cabin Semi-Bold"/>
                        </a:rPr>
                        <a:t>Nội dung đồ án</a:t>
                      </a:r>
                      <a:endParaRPr lang="en-US" sz="1100"/>
                    </a:p>
                  </a:txBody>
                  <a:tcPr marL="219476" marR="219476" marT="219476" marB="219476"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25286">
                      <a:solidFill>
                        <a:srgbClr val="86C7ED"/>
                      </a:solidFill>
                      <a:prstDash val="solid"/>
                      <a:round/>
                      <a:headEnd type="none" w="med" len="med"/>
                      <a:tailEnd type="none" w="med" len="med"/>
                    </a:lnB>
                  </a:tcPr>
                </a:tc>
              </a:tr>
              <a:tr h="3522589">
                <a:tc>
                  <a:txBody>
                    <a:bodyPr anchor="t" rtlCol="false"/>
                    <a:lstStyle/>
                    <a:p>
                      <a:pPr algn="l">
                        <a:lnSpc>
                          <a:spcPts val="2903"/>
                        </a:lnSpc>
                        <a:defRPr/>
                      </a:pPr>
                      <a:r>
                        <a:rPr lang="en-US" sz="2073">
                          <a:solidFill>
                            <a:srgbClr val="000000"/>
                          </a:solidFill>
                          <a:latin typeface="Cabin"/>
                          <a:ea typeface="Cabin"/>
                          <a:cs typeface="Cabin"/>
                          <a:sym typeface="Cabin"/>
                        </a:rPr>
                        <a:t>Trong đồ án này chúng em sẽ báo cáo về nội dung đã thực hiện trong cuộc thi DSC - Cuộc thi Khoa học Dữ liệu UIT 2024. Đề tài của cuộc thi là phát hiện sắc thái mỉa mai trong nội dung đa phương tiện bằng cách sử dụng các mô hình tiền huấn luyện cho mục đích trích xuất nhằm phân loại trên bộ dữ liệu được cung cấp.</a:t>
                      </a:r>
                      <a:endParaRPr lang="en-US" sz="1100"/>
                    </a:p>
                  </a:txBody>
                  <a:tcPr marL="219476" marR="219476" marT="219476" marB="219476" anchor="t">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25286">
                      <a:solidFill>
                        <a:srgbClr val="86C7ED"/>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graphicFrame>
        <p:nvGraphicFramePr>
          <p:cNvPr name="Table 6" id="6"/>
          <p:cNvGraphicFramePr>
            <a:graphicFrameLocks noGrp="true"/>
          </p:cNvGraphicFramePr>
          <p:nvPr/>
        </p:nvGraphicFramePr>
        <p:xfrm>
          <a:off x="8380605" y="3509801"/>
          <a:ext cx="6572966" cy="4794552"/>
        </p:xfrm>
        <a:graphic>
          <a:graphicData uri="http://schemas.openxmlformats.org/drawingml/2006/table">
            <a:tbl>
              <a:tblPr/>
              <a:tblGrid>
                <a:gridCol w="4449514"/>
              </a:tblGrid>
              <a:tr h="1267164">
                <a:tc>
                  <a:txBody>
                    <a:bodyPr anchor="t" rtlCol="false"/>
                    <a:lstStyle/>
                    <a:p>
                      <a:pPr algn="l">
                        <a:lnSpc>
                          <a:spcPts val="4193"/>
                        </a:lnSpc>
                        <a:defRPr/>
                      </a:pPr>
                      <a:r>
                        <a:rPr lang="en-US" sz="2995" b="true">
                          <a:solidFill>
                            <a:srgbClr val="000000"/>
                          </a:solidFill>
                          <a:latin typeface="Cabin Semi-Bold"/>
                          <a:ea typeface="Cabin Semi-Bold"/>
                          <a:cs typeface="Cabin Semi-Bold"/>
                          <a:sym typeface="Cabin Semi-Bold"/>
                        </a:rPr>
                        <a:t>Mục tiêu đồ án</a:t>
                      </a:r>
                      <a:endParaRPr lang="en-US" sz="1100"/>
                    </a:p>
                  </a:txBody>
                  <a:tcPr marL="219476" marR="219476" marT="219476" marB="219476"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25286">
                      <a:solidFill>
                        <a:srgbClr val="86C7ED"/>
                      </a:solidFill>
                      <a:prstDash val="solid"/>
                      <a:round/>
                      <a:headEnd type="none" w="med" len="med"/>
                      <a:tailEnd type="none" w="med" len="med"/>
                    </a:lnB>
                  </a:tcPr>
                </a:tc>
              </a:tr>
              <a:tr h="3527388">
                <a:tc>
                  <a:txBody>
                    <a:bodyPr anchor="t" rtlCol="false"/>
                    <a:lstStyle/>
                    <a:p>
                      <a:pPr algn="l">
                        <a:lnSpc>
                          <a:spcPts val="2903"/>
                        </a:lnSpc>
                        <a:defRPr/>
                      </a:pPr>
                      <a:r>
                        <a:rPr lang="en-US" sz="2073">
                          <a:solidFill>
                            <a:srgbClr val="000000"/>
                          </a:solidFill>
                          <a:latin typeface="Cabin"/>
                          <a:ea typeface="Cabin"/>
                          <a:cs typeface="Cabin"/>
                          <a:sym typeface="Cabin"/>
                        </a:rPr>
                        <a:t>Nhiệm vụ của cuộc thi là phát hiện châm biếm từ dữ liệu đa phương tiện trên mạng xã hội, một thách thức lớn khi châm biếm có thể tồn tại trong trạng thái, hình ảnh, hoặc bình luận của bài đăng. Mục tiêu chính là cần xác định liệu châm biếm có xuất hiện trong hình ảnh, văn bản, cả hai, hay không có châm biếm nào cả.</a:t>
                      </a:r>
                      <a:endParaRPr lang="en-US" sz="1100"/>
                    </a:p>
                  </a:txBody>
                  <a:tcPr marL="219476" marR="219476" marT="219476" marB="219476" anchor="t">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25286">
                      <a:solidFill>
                        <a:srgbClr val="86C7ED"/>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grpSp>
        <p:nvGrpSpPr>
          <p:cNvPr name="Group 7" id="7"/>
          <p:cNvGrpSpPr/>
          <p:nvPr/>
        </p:nvGrpSpPr>
        <p:grpSpPr>
          <a:xfrm rot="0">
            <a:off x="13741037" y="-1217562"/>
            <a:ext cx="9852713" cy="11676274"/>
            <a:chOff x="0" y="0"/>
            <a:chExt cx="13136951" cy="15568366"/>
          </a:xfrm>
        </p:grpSpPr>
        <p:sp>
          <p:nvSpPr>
            <p:cNvPr name="Freeform 8" id="8"/>
            <p:cNvSpPr/>
            <p:nvPr/>
          </p:nvSpPr>
          <p:spPr>
            <a:xfrm flipH="false" flipV="true" rot="0">
              <a:off x="0" y="0"/>
              <a:ext cx="10199044" cy="5823319"/>
            </a:xfrm>
            <a:custGeom>
              <a:avLst/>
              <a:gdLst/>
              <a:ahLst/>
              <a:cxnLst/>
              <a:rect r="r" b="b" t="t" l="l"/>
              <a:pathLst>
                <a:path h="5823319" w="10199044">
                  <a:moveTo>
                    <a:pt x="0" y="5823319"/>
                  </a:moveTo>
                  <a:lnTo>
                    <a:pt x="10199044" y="5823319"/>
                  </a:lnTo>
                  <a:lnTo>
                    <a:pt x="10199044" y="0"/>
                  </a:lnTo>
                  <a:lnTo>
                    <a:pt x="0" y="0"/>
                  </a:lnTo>
                  <a:lnTo>
                    <a:pt x="0" y="5823319"/>
                  </a:lnTo>
                  <a:close/>
                </a:path>
              </a:pathLst>
            </a:custGeom>
            <a:blipFill>
              <a:blip r:embed="rId2">
                <a:extLst>
                  <a:ext uri="{96DAC541-7B7A-43D3-8B79-37D633B846F1}">
                    <asvg:svgBlip xmlns:asvg="http://schemas.microsoft.com/office/drawing/2016/SVG/main" r:embed="rId3"/>
                  </a:ext>
                </a:extLst>
              </a:blip>
              <a:stretch>
                <a:fillRect l="0" t="-51576" r="0" b="0"/>
              </a:stretch>
            </a:blipFill>
          </p:spPr>
        </p:sp>
        <p:grpSp>
          <p:nvGrpSpPr>
            <p:cNvPr name="Group 9" id="9"/>
            <p:cNvGrpSpPr/>
            <p:nvPr/>
          </p:nvGrpSpPr>
          <p:grpSpPr>
            <a:xfrm rot="-10800000">
              <a:off x="2115666" y="3513875"/>
              <a:ext cx="11021285" cy="12054491"/>
              <a:chOff x="0" y="0"/>
              <a:chExt cx="4911651" cy="5372100"/>
            </a:xfrm>
          </p:grpSpPr>
          <p:sp>
            <p:nvSpPr>
              <p:cNvPr name="Freeform 10" id="10"/>
              <p:cNvSpPr/>
              <p:nvPr/>
            </p:nvSpPr>
            <p:spPr>
              <a:xfrm flipH="false" flipV="false" rot="0">
                <a:off x="0" y="0"/>
                <a:ext cx="4911651" cy="5372100"/>
              </a:xfrm>
              <a:custGeom>
                <a:avLst/>
                <a:gdLst/>
                <a:ahLst/>
                <a:cxnLst/>
                <a:rect r="r" b="b" t="t" l="l"/>
                <a:pathLst>
                  <a:path h="5372100" w="4911651">
                    <a:moveTo>
                      <a:pt x="3360981" y="0"/>
                    </a:moveTo>
                    <a:lnTo>
                      <a:pt x="1550670" y="0"/>
                    </a:lnTo>
                    <a:lnTo>
                      <a:pt x="0" y="2686050"/>
                    </a:lnTo>
                    <a:lnTo>
                      <a:pt x="1550670" y="5372100"/>
                    </a:lnTo>
                    <a:lnTo>
                      <a:pt x="3360981" y="5372100"/>
                    </a:lnTo>
                    <a:lnTo>
                      <a:pt x="4911651" y="2686050"/>
                    </a:lnTo>
                    <a:lnTo>
                      <a:pt x="3360981" y="0"/>
                    </a:lnTo>
                    <a:close/>
                  </a:path>
                </a:pathLst>
              </a:custGeom>
              <a:solidFill>
                <a:srgbClr val="1836B2"/>
              </a:solidFill>
            </p:spPr>
          </p:sp>
        </p:gr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446411"/>
            <a:ext cx="13497585" cy="791631"/>
          </a:xfrm>
          <a:prstGeom prst="rect">
            <a:avLst/>
          </a:prstGeom>
          <a:solidFill>
            <a:srgbClr val="1836B2"/>
          </a:solidFill>
        </p:spPr>
      </p:sp>
      <p:sp>
        <p:nvSpPr>
          <p:cNvPr name="Freeform 3" id="3"/>
          <p:cNvSpPr/>
          <p:nvPr/>
        </p:nvSpPr>
        <p:spPr>
          <a:xfrm flipH="false" flipV="true" rot="0">
            <a:off x="11599196" y="-1270647"/>
            <a:ext cx="5660104" cy="3231734"/>
          </a:xfrm>
          <a:custGeom>
            <a:avLst/>
            <a:gdLst/>
            <a:ahLst/>
            <a:cxnLst/>
            <a:rect r="r" b="b" t="t" l="l"/>
            <a:pathLst>
              <a:path h="3231734" w="566010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r:embed="rId3"/>
                </a:ext>
              </a:extLst>
            </a:blip>
            <a:stretch>
              <a:fillRect l="0" t="-51576" r="0" b="0"/>
            </a:stretch>
          </a:blipFill>
        </p:spPr>
      </p:sp>
      <p:sp>
        <p:nvSpPr>
          <p:cNvPr name="TextBox 4" id="4"/>
          <p:cNvSpPr txBox="true"/>
          <p:nvPr/>
        </p:nvSpPr>
        <p:spPr>
          <a:xfrm rot="0">
            <a:off x="514350" y="832691"/>
            <a:ext cx="9086762" cy="1128395"/>
          </a:xfrm>
          <a:prstGeom prst="rect">
            <a:avLst/>
          </a:prstGeom>
        </p:spPr>
        <p:txBody>
          <a:bodyPr anchor="t" rtlCol="false" tIns="0" lIns="0" bIns="0" rIns="0">
            <a:spAutoFit/>
          </a:bodyPr>
          <a:lstStyle/>
          <a:p>
            <a:pPr algn="l" marL="0" indent="0" lvl="0">
              <a:lnSpc>
                <a:spcPts val="8635"/>
              </a:lnSpc>
              <a:spcBef>
                <a:spcPct val="0"/>
              </a:spcBef>
            </a:pPr>
            <a:r>
              <a:rPr lang="en-US" b="true" sz="7850">
                <a:solidFill>
                  <a:srgbClr val="1836B2"/>
                </a:solidFill>
                <a:latin typeface="Cabin Semi-Bold"/>
                <a:ea typeface="Cabin Semi-Bold"/>
                <a:cs typeface="Cabin Semi-Bold"/>
                <a:sym typeface="Cabin Semi-Bold"/>
              </a:rPr>
              <a:t>II. Bộ dữ liệu</a:t>
            </a:r>
          </a:p>
        </p:txBody>
      </p:sp>
      <p:grpSp>
        <p:nvGrpSpPr>
          <p:cNvPr name="Group 5" id="5"/>
          <p:cNvGrpSpPr/>
          <p:nvPr/>
        </p:nvGrpSpPr>
        <p:grpSpPr>
          <a:xfrm rot="0">
            <a:off x="514350" y="3932064"/>
            <a:ext cx="6950781" cy="4398221"/>
            <a:chOff x="0" y="0"/>
            <a:chExt cx="9267709" cy="5864294"/>
          </a:xfrm>
        </p:grpSpPr>
        <p:sp>
          <p:nvSpPr>
            <p:cNvPr name="TextBox 6" id="6"/>
            <p:cNvSpPr txBox="true"/>
            <p:nvPr/>
          </p:nvSpPr>
          <p:spPr>
            <a:xfrm rot="0">
              <a:off x="0" y="66675"/>
              <a:ext cx="9267709" cy="1540722"/>
            </a:xfrm>
            <a:prstGeom prst="rect">
              <a:avLst/>
            </a:prstGeom>
          </p:spPr>
          <p:txBody>
            <a:bodyPr anchor="t" rtlCol="false" tIns="0" lIns="0" bIns="0" rIns="0">
              <a:spAutoFit/>
            </a:bodyPr>
            <a:lstStyle/>
            <a:p>
              <a:pPr algn="l" marL="0" indent="0" lvl="0">
                <a:lnSpc>
                  <a:spcPts val="8717"/>
                </a:lnSpc>
                <a:spcBef>
                  <a:spcPct val="0"/>
                </a:spcBef>
              </a:pPr>
              <a:r>
                <a:rPr lang="en-US" b="true" sz="7925">
                  <a:solidFill>
                    <a:srgbClr val="1836B2"/>
                  </a:solidFill>
                  <a:latin typeface="Cabin Semi-Bold"/>
                  <a:ea typeface="Cabin Semi-Bold"/>
                  <a:cs typeface="Cabin Semi-Bold"/>
                  <a:sym typeface="Cabin Semi-Bold"/>
                </a:rPr>
                <a:t>Data</a:t>
              </a:r>
            </a:p>
          </p:txBody>
        </p:sp>
        <p:sp>
          <p:nvSpPr>
            <p:cNvPr name="TextBox 7" id="7"/>
            <p:cNvSpPr txBox="true"/>
            <p:nvPr/>
          </p:nvSpPr>
          <p:spPr>
            <a:xfrm rot="0">
              <a:off x="17466" y="2072709"/>
              <a:ext cx="8986798" cy="3791585"/>
            </a:xfrm>
            <a:prstGeom prst="rect">
              <a:avLst/>
            </a:prstGeom>
          </p:spPr>
          <p:txBody>
            <a:bodyPr anchor="t" rtlCol="false" tIns="0" lIns="0" bIns="0" rIns="0">
              <a:spAutoFit/>
            </a:bodyPr>
            <a:lstStyle/>
            <a:p>
              <a:pPr algn="l" marL="0" indent="0" lvl="0">
                <a:lnSpc>
                  <a:spcPts val="3255"/>
                </a:lnSpc>
                <a:spcBef>
                  <a:spcPct val="0"/>
                </a:spcBef>
              </a:pPr>
              <a:r>
                <a:rPr lang="en-US" sz="2325">
                  <a:solidFill>
                    <a:srgbClr val="000000"/>
                  </a:solidFill>
                  <a:latin typeface="Cabin"/>
                  <a:ea typeface="Cabin"/>
                  <a:cs typeface="Cabin"/>
                  <a:sym typeface="Cabin"/>
                </a:rPr>
                <a:t>Với bài toán phát hiện sắc thái mỉa mai trong nội dung đa phương tiện, bộ dữ liệu được cung cấp là ViMMSD, gồm 3 phần: training set, public test set, private test set. Đầu vào là một tấm hình và một câu mô tả liên quan đến nội dung hình ảnh, và đầu ra là bốn nhãn: multi-sarcasm, image-sarcasm, text-sarcasm, not-sarcasm</a:t>
              </a:r>
            </a:p>
          </p:txBody>
        </p:sp>
      </p:grpSp>
      <p:sp>
        <p:nvSpPr>
          <p:cNvPr name="AutoShape 8" id="8"/>
          <p:cNvSpPr/>
          <p:nvPr/>
        </p:nvSpPr>
        <p:spPr>
          <a:xfrm rot="0">
            <a:off x="7979481" y="4216337"/>
            <a:ext cx="2835111" cy="2643004"/>
          </a:xfrm>
          <a:prstGeom prst="rect">
            <a:avLst/>
          </a:prstGeom>
          <a:solidFill>
            <a:srgbClr val="242424">
              <a:alpha val="4706"/>
            </a:srgbClr>
          </a:solidFill>
        </p:spPr>
      </p:sp>
      <p:grpSp>
        <p:nvGrpSpPr>
          <p:cNvPr name="Group 9" id="9"/>
          <p:cNvGrpSpPr/>
          <p:nvPr/>
        </p:nvGrpSpPr>
        <p:grpSpPr>
          <a:xfrm rot="5400000">
            <a:off x="8074755" y="4121063"/>
            <a:ext cx="282497" cy="473044"/>
            <a:chOff x="0" y="0"/>
            <a:chExt cx="3786082" cy="6339840"/>
          </a:xfrm>
        </p:grpSpPr>
        <p:sp>
          <p:nvSpPr>
            <p:cNvPr name="Freeform 10" id="10"/>
            <p:cNvSpPr/>
            <p:nvPr/>
          </p:nvSpPr>
          <p:spPr>
            <a:xfrm flipH="false" flipV="false" rot="0">
              <a:off x="0" y="0"/>
              <a:ext cx="3786082" cy="6339840"/>
            </a:xfrm>
            <a:custGeom>
              <a:avLst/>
              <a:gdLst/>
              <a:ahLst/>
              <a:cxnLst/>
              <a:rect r="r" b="b" t="t" l="l"/>
              <a:pathLst>
                <a:path h="6339840" w="3786082">
                  <a:moveTo>
                    <a:pt x="3786082" y="6339840"/>
                  </a:moveTo>
                  <a:lnTo>
                    <a:pt x="0" y="6339840"/>
                  </a:lnTo>
                  <a:lnTo>
                    <a:pt x="0" y="0"/>
                  </a:lnTo>
                  <a:lnTo>
                    <a:pt x="3786082" y="6339840"/>
                  </a:lnTo>
                  <a:close/>
                </a:path>
              </a:pathLst>
            </a:custGeom>
            <a:solidFill>
              <a:srgbClr val="31356E"/>
            </a:solidFill>
          </p:spPr>
        </p:sp>
      </p:grpSp>
      <p:sp>
        <p:nvSpPr>
          <p:cNvPr name="TextBox 11" id="11"/>
          <p:cNvSpPr txBox="true"/>
          <p:nvPr/>
        </p:nvSpPr>
        <p:spPr>
          <a:xfrm rot="0">
            <a:off x="8263060" y="5881953"/>
            <a:ext cx="2274719" cy="824865"/>
          </a:xfrm>
          <a:prstGeom prst="rect">
            <a:avLst/>
          </a:prstGeom>
        </p:spPr>
        <p:txBody>
          <a:bodyPr anchor="t" rtlCol="false" tIns="0" lIns="0" bIns="0" rIns="0">
            <a:spAutoFit/>
          </a:bodyPr>
          <a:lstStyle/>
          <a:p>
            <a:pPr algn="ctr">
              <a:lnSpc>
                <a:spcPts val="3359"/>
              </a:lnSpc>
            </a:pPr>
            <a:r>
              <a:rPr lang="en-US" sz="2400">
                <a:solidFill>
                  <a:srgbClr val="242424"/>
                </a:solidFill>
                <a:latin typeface="Muli"/>
                <a:ea typeface="Muli"/>
                <a:cs typeface="Muli"/>
                <a:sym typeface="Muli"/>
                <a:hlinkClick r:id="rId4" tooltip="https://docs.google.com/spreadsheets/d/1DUF2isFWsqVSYhbaACYtbgcLi_YjDqpE3GLQIVgkKQg/edit#gid=69851113"/>
              </a:rPr>
              <a:t>10805</a:t>
            </a:r>
            <a:r>
              <a:rPr lang="en-US" sz="2400">
                <a:solidFill>
                  <a:srgbClr val="242424"/>
                </a:solidFill>
                <a:latin typeface="Muli"/>
                <a:ea typeface="Muli"/>
                <a:cs typeface="Muli"/>
                <a:sym typeface="Muli"/>
              </a:rPr>
              <a:t> ảnh và câu mô tả </a:t>
            </a:r>
          </a:p>
        </p:txBody>
      </p:sp>
      <p:sp>
        <p:nvSpPr>
          <p:cNvPr name="TextBox 12" id="12"/>
          <p:cNvSpPr txBox="true"/>
          <p:nvPr/>
        </p:nvSpPr>
        <p:spPr>
          <a:xfrm rot="0">
            <a:off x="8259383" y="5048053"/>
            <a:ext cx="2274719" cy="600075"/>
          </a:xfrm>
          <a:prstGeom prst="rect">
            <a:avLst/>
          </a:prstGeom>
        </p:spPr>
        <p:txBody>
          <a:bodyPr anchor="t" rtlCol="false" tIns="0" lIns="0" bIns="0" rIns="0">
            <a:spAutoFit/>
          </a:bodyPr>
          <a:lstStyle/>
          <a:p>
            <a:pPr algn="ctr">
              <a:lnSpc>
                <a:spcPts val="4799"/>
              </a:lnSpc>
            </a:pPr>
            <a:r>
              <a:rPr lang="en-US" sz="3999">
                <a:solidFill>
                  <a:srgbClr val="31356E"/>
                </a:solidFill>
                <a:latin typeface="Muli"/>
                <a:ea typeface="Muli"/>
                <a:cs typeface="Muli"/>
                <a:sym typeface="Muli"/>
              </a:rPr>
              <a:t>Train</a:t>
            </a:r>
          </a:p>
        </p:txBody>
      </p:sp>
      <p:sp>
        <p:nvSpPr>
          <p:cNvPr name="AutoShape 13" id="13"/>
          <p:cNvSpPr/>
          <p:nvPr/>
        </p:nvSpPr>
        <p:spPr>
          <a:xfrm rot="0">
            <a:off x="11328943" y="4216337"/>
            <a:ext cx="2835111" cy="2643004"/>
          </a:xfrm>
          <a:prstGeom prst="rect">
            <a:avLst/>
          </a:prstGeom>
          <a:solidFill>
            <a:srgbClr val="242424">
              <a:alpha val="4706"/>
            </a:srgbClr>
          </a:solidFill>
        </p:spPr>
      </p:sp>
      <p:grpSp>
        <p:nvGrpSpPr>
          <p:cNvPr name="Group 14" id="14"/>
          <p:cNvGrpSpPr/>
          <p:nvPr/>
        </p:nvGrpSpPr>
        <p:grpSpPr>
          <a:xfrm rot="5400000">
            <a:off x="11424217" y="4121063"/>
            <a:ext cx="282497" cy="473044"/>
            <a:chOff x="0" y="0"/>
            <a:chExt cx="3786082" cy="6339840"/>
          </a:xfrm>
        </p:grpSpPr>
        <p:sp>
          <p:nvSpPr>
            <p:cNvPr name="Freeform 15" id="15"/>
            <p:cNvSpPr/>
            <p:nvPr/>
          </p:nvSpPr>
          <p:spPr>
            <a:xfrm flipH="false" flipV="false" rot="0">
              <a:off x="0" y="0"/>
              <a:ext cx="3786082" cy="6339840"/>
            </a:xfrm>
            <a:custGeom>
              <a:avLst/>
              <a:gdLst/>
              <a:ahLst/>
              <a:cxnLst/>
              <a:rect r="r" b="b" t="t" l="l"/>
              <a:pathLst>
                <a:path h="6339840" w="3786082">
                  <a:moveTo>
                    <a:pt x="3786082" y="6339840"/>
                  </a:moveTo>
                  <a:lnTo>
                    <a:pt x="0" y="6339840"/>
                  </a:lnTo>
                  <a:lnTo>
                    <a:pt x="0" y="0"/>
                  </a:lnTo>
                  <a:lnTo>
                    <a:pt x="3786082" y="6339840"/>
                  </a:lnTo>
                  <a:close/>
                </a:path>
              </a:pathLst>
            </a:custGeom>
            <a:solidFill>
              <a:srgbClr val="31356E"/>
            </a:solidFill>
          </p:spPr>
        </p:sp>
      </p:grpSp>
      <p:sp>
        <p:nvSpPr>
          <p:cNvPr name="TextBox 16" id="16"/>
          <p:cNvSpPr txBox="true"/>
          <p:nvPr/>
        </p:nvSpPr>
        <p:spPr>
          <a:xfrm rot="0">
            <a:off x="11612521" y="5881953"/>
            <a:ext cx="2274719" cy="824865"/>
          </a:xfrm>
          <a:prstGeom prst="rect">
            <a:avLst/>
          </a:prstGeom>
        </p:spPr>
        <p:txBody>
          <a:bodyPr anchor="t" rtlCol="false" tIns="0" lIns="0" bIns="0" rIns="0">
            <a:spAutoFit/>
          </a:bodyPr>
          <a:lstStyle/>
          <a:p>
            <a:pPr algn="ctr">
              <a:lnSpc>
                <a:spcPts val="3359"/>
              </a:lnSpc>
            </a:pPr>
            <a:r>
              <a:rPr lang="en-US" sz="2400">
                <a:solidFill>
                  <a:srgbClr val="242424"/>
                </a:solidFill>
                <a:latin typeface="Muli"/>
                <a:ea typeface="Muli"/>
                <a:cs typeface="Muli"/>
                <a:sym typeface="Muli"/>
              </a:rPr>
              <a:t>1413 ảnh và câu mô tả </a:t>
            </a:r>
          </a:p>
        </p:txBody>
      </p:sp>
      <p:sp>
        <p:nvSpPr>
          <p:cNvPr name="TextBox 17" id="17"/>
          <p:cNvSpPr txBox="true"/>
          <p:nvPr/>
        </p:nvSpPr>
        <p:spPr>
          <a:xfrm rot="0">
            <a:off x="11608845" y="5048053"/>
            <a:ext cx="2274719" cy="600075"/>
          </a:xfrm>
          <a:prstGeom prst="rect">
            <a:avLst/>
          </a:prstGeom>
        </p:spPr>
        <p:txBody>
          <a:bodyPr anchor="t" rtlCol="false" tIns="0" lIns="0" bIns="0" rIns="0">
            <a:spAutoFit/>
          </a:bodyPr>
          <a:lstStyle/>
          <a:p>
            <a:pPr algn="ctr">
              <a:lnSpc>
                <a:spcPts val="4799"/>
              </a:lnSpc>
            </a:pPr>
            <a:r>
              <a:rPr lang="en-US" sz="3999">
                <a:solidFill>
                  <a:srgbClr val="31356E"/>
                </a:solidFill>
                <a:latin typeface="Muli"/>
                <a:ea typeface="Muli"/>
                <a:cs typeface="Muli"/>
                <a:sym typeface="Muli"/>
              </a:rPr>
              <a:t>Public</a:t>
            </a:r>
          </a:p>
        </p:txBody>
      </p:sp>
      <p:sp>
        <p:nvSpPr>
          <p:cNvPr name="AutoShape 18" id="18"/>
          <p:cNvSpPr/>
          <p:nvPr/>
        </p:nvSpPr>
        <p:spPr>
          <a:xfrm rot="0">
            <a:off x="14678404" y="4216337"/>
            <a:ext cx="2835111" cy="2643004"/>
          </a:xfrm>
          <a:prstGeom prst="rect">
            <a:avLst/>
          </a:prstGeom>
          <a:solidFill>
            <a:srgbClr val="242424">
              <a:alpha val="4706"/>
            </a:srgbClr>
          </a:solidFill>
        </p:spPr>
      </p:sp>
      <p:grpSp>
        <p:nvGrpSpPr>
          <p:cNvPr name="Group 19" id="19"/>
          <p:cNvGrpSpPr/>
          <p:nvPr/>
        </p:nvGrpSpPr>
        <p:grpSpPr>
          <a:xfrm rot="5400000">
            <a:off x="14773678" y="4121063"/>
            <a:ext cx="282497" cy="473044"/>
            <a:chOff x="0" y="0"/>
            <a:chExt cx="3786082" cy="6339840"/>
          </a:xfrm>
        </p:grpSpPr>
        <p:sp>
          <p:nvSpPr>
            <p:cNvPr name="Freeform 20" id="20"/>
            <p:cNvSpPr/>
            <p:nvPr/>
          </p:nvSpPr>
          <p:spPr>
            <a:xfrm flipH="false" flipV="false" rot="0">
              <a:off x="0" y="0"/>
              <a:ext cx="3786082" cy="6339840"/>
            </a:xfrm>
            <a:custGeom>
              <a:avLst/>
              <a:gdLst/>
              <a:ahLst/>
              <a:cxnLst/>
              <a:rect r="r" b="b" t="t" l="l"/>
              <a:pathLst>
                <a:path h="6339840" w="3786082">
                  <a:moveTo>
                    <a:pt x="3786082" y="6339840"/>
                  </a:moveTo>
                  <a:lnTo>
                    <a:pt x="0" y="6339840"/>
                  </a:lnTo>
                  <a:lnTo>
                    <a:pt x="0" y="0"/>
                  </a:lnTo>
                  <a:lnTo>
                    <a:pt x="3786082" y="6339840"/>
                  </a:lnTo>
                  <a:close/>
                </a:path>
              </a:pathLst>
            </a:custGeom>
            <a:solidFill>
              <a:srgbClr val="31356E"/>
            </a:solidFill>
          </p:spPr>
        </p:sp>
      </p:grpSp>
      <p:sp>
        <p:nvSpPr>
          <p:cNvPr name="TextBox 21" id="21"/>
          <p:cNvSpPr txBox="true"/>
          <p:nvPr/>
        </p:nvSpPr>
        <p:spPr>
          <a:xfrm rot="0">
            <a:off x="14961983" y="5881953"/>
            <a:ext cx="2274719" cy="824865"/>
          </a:xfrm>
          <a:prstGeom prst="rect">
            <a:avLst/>
          </a:prstGeom>
        </p:spPr>
        <p:txBody>
          <a:bodyPr anchor="t" rtlCol="false" tIns="0" lIns="0" bIns="0" rIns="0">
            <a:spAutoFit/>
          </a:bodyPr>
          <a:lstStyle/>
          <a:p>
            <a:pPr algn="ctr">
              <a:lnSpc>
                <a:spcPts val="3359"/>
              </a:lnSpc>
            </a:pPr>
            <a:r>
              <a:rPr lang="en-US" sz="2400">
                <a:solidFill>
                  <a:srgbClr val="242424"/>
                </a:solidFill>
                <a:latin typeface="Muli"/>
                <a:ea typeface="Muli"/>
                <a:cs typeface="Muli"/>
                <a:sym typeface="Muli"/>
              </a:rPr>
              <a:t>1504 ảnh và câu mô tả </a:t>
            </a:r>
          </a:p>
        </p:txBody>
      </p:sp>
      <p:sp>
        <p:nvSpPr>
          <p:cNvPr name="TextBox 22" id="22"/>
          <p:cNvSpPr txBox="true"/>
          <p:nvPr/>
        </p:nvSpPr>
        <p:spPr>
          <a:xfrm rot="0">
            <a:off x="14958306" y="5048053"/>
            <a:ext cx="2274719" cy="600075"/>
          </a:xfrm>
          <a:prstGeom prst="rect">
            <a:avLst/>
          </a:prstGeom>
        </p:spPr>
        <p:txBody>
          <a:bodyPr anchor="t" rtlCol="false" tIns="0" lIns="0" bIns="0" rIns="0">
            <a:spAutoFit/>
          </a:bodyPr>
          <a:lstStyle/>
          <a:p>
            <a:pPr algn="ctr">
              <a:lnSpc>
                <a:spcPts val="4799"/>
              </a:lnSpc>
            </a:pPr>
            <a:r>
              <a:rPr lang="en-US" sz="3999">
                <a:solidFill>
                  <a:srgbClr val="31356E"/>
                </a:solidFill>
                <a:latin typeface="Muli"/>
                <a:ea typeface="Muli"/>
                <a:cs typeface="Muli"/>
                <a:sym typeface="Muli"/>
              </a:rPr>
              <a:t>Private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446411"/>
            <a:ext cx="13497585" cy="791631"/>
          </a:xfrm>
          <a:prstGeom prst="rect">
            <a:avLst/>
          </a:prstGeom>
          <a:solidFill>
            <a:srgbClr val="1836B2"/>
          </a:solidFill>
        </p:spPr>
      </p:sp>
      <p:sp>
        <p:nvSpPr>
          <p:cNvPr name="Freeform 3" id="3"/>
          <p:cNvSpPr/>
          <p:nvPr/>
        </p:nvSpPr>
        <p:spPr>
          <a:xfrm flipH="false" flipV="true" rot="0">
            <a:off x="11599196" y="-1270647"/>
            <a:ext cx="5660104" cy="3231734"/>
          </a:xfrm>
          <a:custGeom>
            <a:avLst/>
            <a:gdLst/>
            <a:ahLst/>
            <a:cxnLst/>
            <a:rect r="r" b="b" t="t" l="l"/>
            <a:pathLst>
              <a:path h="3231734" w="566010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r:embed="rId3"/>
                </a:ext>
              </a:extLst>
            </a:blip>
            <a:stretch>
              <a:fillRect l="0" t="-51576" r="0" b="0"/>
            </a:stretch>
          </a:blipFill>
        </p:spPr>
      </p:sp>
      <p:graphicFrame>
        <p:nvGraphicFramePr>
          <p:cNvPr name="Table 4" id="4"/>
          <p:cNvGraphicFramePr>
            <a:graphicFrameLocks noGrp="true"/>
          </p:cNvGraphicFramePr>
          <p:nvPr/>
        </p:nvGraphicFramePr>
        <p:xfrm>
          <a:off x="1477322" y="2380186"/>
          <a:ext cx="7213180" cy="3118228"/>
        </p:xfrm>
        <a:graphic>
          <a:graphicData uri="http://schemas.openxmlformats.org/drawingml/2006/table">
            <a:tbl>
              <a:tblPr/>
              <a:tblGrid>
                <a:gridCol w="5358502"/>
              </a:tblGrid>
              <a:tr h="3118228">
                <a:tc>
                  <a:txBody>
                    <a:bodyPr anchor="t" rtlCol="false"/>
                    <a:lstStyle/>
                    <a:p>
                      <a:pPr algn="l">
                        <a:lnSpc>
                          <a:spcPts val="2903"/>
                        </a:lnSpc>
                        <a:defRPr/>
                      </a:pPr>
                      <a:r>
                        <a:rPr lang="en-US" sz="2073">
                          <a:solidFill>
                            <a:srgbClr val="000000"/>
                          </a:solidFill>
                          <a:latin typeface="Cabin"/>
                          <a:ea typeface="Cabin"/>
                          <a:cs typeface="Cabin"/>
                          <a:sym typeface="Cabin"/>
                        </a:rPr>
                        <a:t>"0":{</a:t>
                      </a:r>
                      <a:endParaRPr lang="en-US" sz="1100"/>
                    </a:p>
                    <a:p>
                      <a:pPr algn="l">
                        <a:lnSpc>
                          <a:spcPts val="2903"/>
                        </a:lnSpc>
                      </a:pPr>
                      <a:r>
                        <a:rPr lang="en-US" sz="2073">
                          <a:solidFill>
                            <a:srgbClr val="000000"/>
                          </a:solidFill>
                          <a:latin typeface="Cabin"/>
                          <a:ea typeface="Cabin"/>
                          <a:cs typeface="Cabin"/>
                          <a:sym typeface="Cabin"/>
                        </a:rPr>
                        <a:t>"image":"8ae451edcd8ebf697f8763ece249115813149c55733bf8306b971210d48b15d3.jpg"</a:t>
                      </a:r>
                    </a:p>
                    <a:p>
                      <a:pPr algn="l">
                        <a:lnSpc>
                          <a:spcPts val="2903"/>
                        </a:lnSpc>
                      </a:pPr>
                      <a:r>
                        <a:rPr lang="en-US" sz="2073">
                          <a:solidFill>
                            <a:srgbClr val="000000"/>
                          </a:solidFill>
                          <a:latin typeface="Cabin"/>
                          <a:ea typeface="Cabin"/>
                          <a:cs typeface="Cabin"/>
                          <a:sym typeface="Cabin"/>
                        </a:rPr>
                        <a:t>"caption":"Cô ấy trên mạng vs cô ấy ngoài đời =)))"</a:t>
                      </a:r>
                    </a:p>
                    <a:p>
                      <a:pPr algn="l">
                        <a:lnSpc>
                          <a:spcPts val="2903"/>
                        </a:lnSpc>
                      </a:pPr>
                      <a:r>
                        <a:rPr lang="en-US" sz="2073">
                          <a:solidFill>
                            <a:srgbClr val="000000"/>
                          </a:solidFill>
                          <a:latin typeface="Cabin"/>
                          <a:ea typeface="Cabin"/>
                          <a:cs typeface="Cabin"/>
                          <a:sym typeface="Cabin"/>
                        </a:rPr>
                        <a:t>"label":"multi-sarcasm"</a:t>
                      </a:r>
                    </a:p>
                    <a:p>
                      <a:pPr algn="l">
                        <a:lnSpc>
                          <a:spcPts val="2903"/>
                        </a:lnSpc>
                      </a:pPr>
                      <a:r>
                        <a:rPr lang="en-US" sz="2073">
                          <a:solidFill>
                            <a:srgbClr val="000000"/>
                          </a:solidFill>
                          <a:latin typeface="Cabin"/>
                          <a:ea typeface="Cabin"/>
                          <a:cs typeface="Cabin"/>
                          <a:sym typeface="Cabin"/>
                        </a:rPr>
                        <a:t>}</a:t>
                      </a:r>
                    </a:p>
                  </a:txBody>
                  <a:tcPr marL="219476" marR="219476" marT="219476" marB="219476" anchor="t">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25286">
                      <a:solidFill>
                        <a:srgbClr val="86C7ED"/>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
        <p:nvSpPr>
          <p:cNvPr name="Freeform 5" id="5"/>
          <p:cNvSpPr/>
          <p:nvPr/>
        </p:nvSpPr>
        <p:spPr>
          <a:xfrm flipH="false" flipV="false" rot="0">
            <a:off x="2989308" y="5086735"/>
            <a:ext cx="2529492" cy="4777930"/>
          </a:xfrm>
          <a:custGeom>
            <a:avLst/>
            <a:gdLst/>
            <a:ahLst/>
            <a:cxnLst/>
            <a:rect r="r" b="b" t="t" l="l"/>
            <a:pathLst>
              <a:path h="4777930" w="2529492">
                <a:moveTo>
                  <a:pt x="0" y="0"/>
                </a:moveTo>
                <a:lnTo>
                  <a:pt x="2529492" y="0"/>
                </a:lnTo>
                <a:lnTo>
                  <a:pt x="2529492" y="4777930"/>
                </a:lnTo>
                <a:lnTo>
                  <a:pt x="0" y="4777930"/>
                </a:lnTo>
                <a:lnTo>
                  <a:pt x="0" y="0"/>
                </a:lnTo>
                <a:close/>
              </a:path>
            </a:pathLst>
          </a:custGeom>
          <a:blipFill>
            <a:blip r:embed="rId4"/>
            <a:stretch>
              <a:fillRect l="0" t="0" r="0" b="0"/>
            </a:stretch>
          </a:blipFill>
        </p:spPr>
      </p:sp>
      <p:graphicFrame>
        <p:nvGraphicFramePr>
          <p:cNvPr name="Table 6" id="6"/>
          <p:cNvGraphicFramePr>
            <a:graphicFrameLocks noGrp="true"/>
          </p:cNvGraphicFramePr>
          <p:nvPr/>
        </p:nvGraphicFramePr>
        <p:xfrm>
          <a:off x="9788895" y="2187876"/>
          <a:ext cx="9352433" cy="3118228"/>
        </p:xfrm>
        <a:graphic>
          <a:graphicData uri="http://schemas.openxmlformats.org/drawingml/2006/table">
            <a:tbl>
              <a:tblPr/>
              <a:tblGrid>
                <a:gridCol w="9008222"/>
              </a:tblGrid>
              <a:tr h="3118228">
                <a:tc>
                  <a:txBody>
                    <a:bodyPr anchor="t" rtlCol="false"/>
                    <a:lstStyle/>
                    <a:p>
                      <a:pPr algn="l">
                        <a:lnSpc>
                          <a:spcPts val="2903"/>
                        </a:lnSpc>
                        <a:defRPr/>
                      </a:pPr>
                      <a:r>
                        <a:rPr lang="en-US" sz="2073">
                          <a:solidFill>
                            <a:srgbClr val="000000"/>
                          </a:solidFill>
                          <a:latin typeface="Cabin"/>
                          <a:ea typeface="Cabin"/>
                          <a:cs typeface="Cabin"/>
                          <a:sym typeface="Cabin"/>
                        </a:rPr>
                        <a:t>"1":{</a:t>
                      </a:r>
                      <a:endParaRPr lang="en-US" sz="1100"/>
                    </a:p>
                    <a:p>
                      <a:pPr algn="l">
                        <a:lnSpc>
                          <a:spcPts val="2903"/>
                        </a:lnSpc>
                      </a:pPr>
                      <a:r>
                        <a:rPr lang="en-US" sz="2073">
                          <a:solidFill>
                            <a:srgbClr val="000000"/>
                          </a:solidFill>
                          <a:latin typeface="Cabin"/>
                          <a:ea typeface="Cabin"/>
                          <a:cs typeface="Cabin"/>
                          <a:sym typeface="Cabin"/>
                        </a:rPr>
                        <a:t>"image":"35370ffd6c791d6f8c4ab3dd4363ed468fab41e4824ee9984169f58be672a0b7.jpg"</a:t>
                      </a:r>
                    </a:p>
                    <a:p>
                      <a:pPr algn="l">
                        <a:lnSpc>
                          <a:spcPts val="2903"/>
                        </a:lnSpc>
                      </a:pPr>
                      <a:r>
                        <a:rPr lang="en-US" sz="2073">
                          <a:solidFill>
                            <a:srgbClr val="000000"/>
                          </a:solidFill>
                          <a:latin typeface="Cabin"/>
                          <a:ea typeface="Cabin"/>
                          <a:cs typeface="Cabin"/>
                          <a:sym typeface="Cabin"/>
                        </a:rPr>
                        <a:t>"caption":"Người tâm linh giao tiếp với người thực tế :)))"</a:t>
                      </a:r>
                    </a:p>
                    <a:p>
                      <a:pPr algn="l">
                        <a:lnSpc>
                          <a:spcPts val="2903"/>
                        </a:lnSpc>
                      </a:pPr>
                      <a:r>
                        <a:rPr lang="en-US" sz="2073">
                          <a:solidFill>
                            <a:srgbClr val="000000"/>
                          </a:solidFill>
                          <a:latin typeface="Cabin"/>
                          <a:ea typeface="Cabin"/>
                          <a:cs typeface="Cabin"/>
                          <a:sym typeface="Cabin"/>
                        </a:rPr>
                        <a:t>"label":"not-sarcasm"</a:t>
                      </a:r>
                    </a:p>
                    <a:p>
                      <a:pPr algn="l">
                        <a:lnSpc>
                          <a:spcPts val="2903"/>
                        </a:lnSpc>
                      </a:pPr>
                      <a:r>
                        <a:rPr lang="en-US" sz="2073">
                          <a:solidFill>
                            <a:srgbClr val="000000"/>
                          </a:solidFill>
                          <a:latin typeface="Cabin"/>
                          <a:ea typeface="Cabin"/>
                          <a:cs typeface="Cabin"/>
                          <a:sym typeface="Cabin"/>
                        </a:rPr>
                        <a:t>}</a:t>
                      </a:r>
                    </a:p>
                  </a:txBody>
                  <a:tcPr marL="219476" marR="219476" marT="219476" marB="219476" anchor="t">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25286">
                      <a:solidFill>
                        <a:srgbClr val="86C7ED"/>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
        <p:nvSpPr>
          <p:cNvPr name="Freeform 7" id="7"/>
          <p:cNvSpPr/>
          <p:nvPr/>
        </p:nvSpPr>
        <p:spPr>
          <a:xfrm flipH="false" flipV="false" rot="0">
            <a:off x="10711775" y="4679267"/>
            <a:ext cx="5293826" cy="5293826"/>
          </a:xfrm>
          <a:custGeom>
            <a:avLst/>
            <a:gdLst/>
            <a:ahLst/>
            <a:cxnLst/>
            <a:rect r="r" b="b" t="t" l="l"/>
            <a:pathLst>
              <a:path h="5293826" w="5293826">
                <a:moveTo>
                  <a:pt x="0" y="0"/>
                </a:moveTo>
                <a:lnTo>
                  <a:pt x="5293826" y="0"/>
                </a:lnTo>
                <a:lnTo>
                  <a:pt x="5293826" y="5293826"/>
                </a:lnTo>
                <a:lnTo>
                  <a:pt x="0" y="5293826"/>
                </a:lnTo>
                <a:lnTo>
                  <a:pt x="0" y="0"/>
                </a:lnTo>
                <a:close/>
              </a:path>
            </a:pathLst>
          </a:custGeom>
          <a:blipFill>
            <a:blip r:embed="rId5"/>
            <a:stretch>
              <a:fillRect l="0" t="0" r="0" b="0"/>
            </a:stretch>
          </a:blipFill>
        </p:spPr>
      </p:sp>
      <p:sp>
        <p:nvSpPr>
          <p:cNvPr name="TextBox 8" id="8"/>
          <p:cNvSpPr txBox="true"/>
          <p:nvPr/>
        </p:nvSpPr>
        <p:spPr>
          <a:xfrm rot="0">
            <a:off x="514350" y="832691"/>
            <a:ext cx="9086762" cy="1128395"/>
          </a:xfrm>
          <a:prstGeom prst="rect">
            <a:avLst/>
          </a:prstGeom>
        </p:spPr>
        <p:txBody>
          <a:bodyPr anchor="t" rtlCol="false" tIns="0" lIns="0" bIns="0" rIns="0">
            <a:spAutoFit/>
          </a:bodyPr>
          <a:lstStyle/>
          <a:p>
            <a:pPr algn="l" marL="0" indent="0" lvl="0">
              <a:lnSpc>
                <a:spcPts val="8635"/>
              </a:lnSpc>
              <a:spcBef>
                <a:spcPct val="0"/>
              </a:spcBef>
            </a:pPr>
            <a:r>
              <a:rPr lang="en-US" b="true" sz="7850">
                <a:solidFill>
                  <a:srgbClr val="1836B2"/>
                </a:solidFill>
                <a:latin typeface="Cabin Semi-Bold"/>
                <a:ea typeface="Cabin Semi-Bold"/>
                <a:cs typeface="Cabin Semi-Bold"/>
                <a:sym typeface="Cabin Semi-Bold"/>
              </a:rPr>
              <a:t>II. Bộ dữ liệu</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1913030" y="4505934"/>
            <a:ext cx="14479913" cy="0"/>
          </a:xfrm>
          <a:prstGeom prst="line">
            <a:avLst/>
          </a:prstGeom>
          <a:ln cap="rnd" w="57150">
            <a:solidFill>
              <a:srgbClr val="86C7ED"/>
            </a:solidFill>
            <a:prstDash val="sysDot"/>
            <a:headEnd type="none" len="sm" w="sm"/>
            <a:tailEnd type="none" len="sm" w="sm"/>
          </a:ln>
        </p:spPr>
      </p:sp>
      <p:sp>
        <p:nvSpPr>
          <p:cNvPr name="TextBox 3" id="3"/>
          <p:cNvSpPr txBox="true"/>
          <p:nvPr/>
        </p:nvSpPr>
        <p:spPr>
          <a:xfrm rot="0">
            <a:off x="639049" y="1095375"/>
            <a:ext cx="9086762" cy="1128395"/>
          </a:xfrm>
          <a:prstGeom prst="rect">
            <a:avLst/>
          </a:prstGeom>
        </p:spPr>
        <p:txBody>
          <a:bodyPr anchor="t" rtlCol="false" tIns="0" lIns="0" bIns="0" rIns="0">
            <a:spAutoFit/>
          </a:bodyPr>
          <a:lstStyle/>
          <a:p>
            <a:pPr algn="l" marL="0" indent="0" lvl="0">
              <a:lnSpc>
                <a:spcPts val="8635"/>
              </a:lnSpc>
              <a:spcBef>
                <a:spcPct val="0"/>
              </a:spcBef>
            </a:pPr>
            <a:r>
              <a:rPr lang="en-US" b="true" sz="7850">
                <a:solidFill>
                  <a:srgbClr val="1836B2"/>
                </a:solidFill>
                <a:latin typeface="Cabin Semi-Bold"/>
                <a:ea typeface="Cabin Semi-Bold"/>
                <a:cs typeface="Cabin Semi-Bold"/>
                <a:sym typeface="Cabin Semi-Bold"/>
              </a:rPr>
              <a:t>III. Phương pháp</a:t>
            </a:r>
          </a:p>
        </p:txBody>
      </p:sp>
      <p:grpSp>
        <p:nvGrpSpPr>
          <p:cNvPr name="Group 4" id="4"/>
          <p:cNvGrpSpPr/>
          <p:nvPr/>
        </p:nvGrpSpPr>
        <p:grpSpPr>
          <a:xfrm rot="0">
            <a:off x="1895057" y="5429135"/>
            <a:ext cx="4094745" cy="2331238"/>
            <a:chOff x="0" y="0"/>
            <a:chExt cx="5459660" cy="3108317"/>
          </a:xfrm>
        </p:grpSpPr>
        <p:sp>
          <p:nvSpPr>
            <p:cNvPr name="TextBox 5" id="5"/>
            <p:cNvSpPr txBox="true"/>
            <p:nvPr/>
          </p:nvSpPr>
          <p:spPr>
            <a:xfrm rot="0">
              <a:off x="0" y="1113031"/>
              <a:ext cx="5435696" cy="1995285"/>
            </a:xfrm>
            <a:prstGeom prst="rect">
              <a:avLst/>
            </a:prstGeom>
          </p:spPr>
          <p:txBody>
            <a:bodyPr anchor="t" rtlCol="false" tIns="0" lIns="0" bIns="0" rIns="0">
              <a:spAutoFit/>
            </a:bodyPr>
            <a:lstStyle/>
            <a:p>
              <a:pPr algn="l" marL="0" indent="0" lvl="0">
                <a:lnSpc>
                  <a:spcPts val="3053"/>
                </a:lnSpc>
                <a:spcBef>
                  <a:spcPct val="0"/>
                </a:spcBef>
              </a:pPr>
              <a:r>
                <a:rPr lang="en-US" sz="2180" spc="10">
                  <a:solidFill>
                    <a:srgbClr val="000000"/>
                  </a:solidFill>
                  <a:latin typeface="Cabin"/>
                  <a:ea typeface="Cabin"/>
                  <a:cs typeface="Cabin"/>
                  <a:sym typeface="Cabin"/>
                </a:rPr>
                <a:t>Dùng để trích xuất tất cả các text có trong ảnh, để phục vụ cho việc phân loại ảnh có phải là sarcasm hay không.</a:t>
              </a:r>
            </a:p>
          </p:txBody>
        </p:sp>
        <p:sp>
          <p:nvSpPr>
            <p:cNvPr name="TextBox 6" id="6"/>
            <p:cNvSpPr txBox="true"/>
            <p:nvPr/>
          </p:nvSpPr>
          <p:spPr>
            <a:xfrm rot="0">
              <a:off x="23964" y="-28575"/>
              <a:ext cx="5435696" cy="638913"/>
            </a:xfrm>
            <a:prstGeom prst="rect">
              <a:avLst/>
            </a:prstGeom>
          </p:spPr>
          <p:txBody>
            <a:bodyPr anchor="t" rtlCol="false" tIns="0" lIns="0" bIns="0" rIns="0">
              <a:spAutoFit/>
            </a:bodyPr>
            <a:lstStyle/>
            <a:p>
              <a:pPr algn="l" marL="0" indent="0" lvl="0">
                <a:lnSpc>
                  <a:spcPts val="3937"/>
                </a:lnSpc>
                <a:spcBef>
                  <a:spcPct val="0"/>
                </a:spcBef>
              </a:pPr>
              <a:r>
                <a:rPr lang="en-US" b="true" sz="3028" spc="-60">
                  <a:solidFill>
                    <a:srgbClr val="000000"/>
                  </a:solidFill>
                  <a:latin typeface="Cabin Medium"/>
                  <a:ea typeface="Cabin Medium"/>
                  <a:cs typeface="Cabin Medium"/>
                  <a:sym typeface="Cabin Medium"/>
                </a:rPr>
                <a:t>OCR </a:t>
              </a:r>
            </a:p>
          </p:txBody>
        </p:sp>
      </p:grpSp>
      <p:grpSp>
        <p:nvGrpSpPr>
          <p:cNvPr name="Group 7" id="7"/>
          <p:cNvGrpSpPr/>
          <p:nvPr/>
        </p:nvGrpSpPr>
        <p:grpSpPr>
          <a:xfrm rot="0">
            <a:off x="7108830" y="5429135"/>
            <a:ext cx="4087960" cy="1896654"/>
            <a:chOff x="0" y="0"/>
            <a:chExt cx="5450613" cy="2528873"/>
          </a:xfrm>
        </p:grpSpPr>
        <p:sp>
          <p:nvSpPr>
            <p:cNvPr name="TextBox 8" id="8"/>
            <p:cNvSpPr txBox="true"/>
            <p:nvPr/>
          </p:nvSpPr>
          <p:spPr>
            <a:xfrm rot="0">
              <a:off x="14916" y="1041348"/>
              <a:ext cx="5435696" cy="1487525"/>
            </a:xfrm>
            <a:prstGeom prst="rect">
              <a:avLst/>
            </a:prstGeom>
          </p:spPr>
          <p:txBody>
            <a:bodyPr anchor="t" rtlCol="false" tIns="0" lIns="0" bIns="0" rIns="0">
              <a:spAutoFit/>
            </a:bodyPr>
            <a:lstStyle/>
            <a:p>
              <a:pPr algn="l" marL="0" indent="0" lvl="0">
                <a:lnSpc>
                  <a:spcPts val="3053"/>
                </a:lnSpc>
                <a:spcBef>
                  <a:spcPct val="0"/>
                </a:spcBef>
              </a:pPr>
              <a:r>
                <a:rPr lang="en-US" sz="2180" spc="10">
                  <a:solidFill>
                    <a:srgbClr val="000000"/>
                  </a:solidFill>
                  <a:latin typeface="Cabin"/>
                  <a:ea typeface="Cabin"/>
                  <a:cs typeface="Cabin"/>
                  <a:sym typeface="Cabin"/>
                </a:rPr>
                <a:t>Dùng để xử lý và trích xuất đặc trưng từ hình ảnh thành các vector đặc trưng.</a:t>
              </a:r>
            </a:p>
          </p:txBody>
        </p:sp>
        <p:sp>
          <p:nvSpPr>
            <p:cNvPr name="TextBox 9" id="9"/>
            <p:cNvSpPr txBox="true"/>
            <p:nvPr/>
          </p:nvSpPr>
          <p:spPr>
            <a:xfrm rot="0">
              <a:off x="0" y="-28575"/>
              <a:ext cx="5435696" cy="638913"/>
            </a:xfrm>
            <a:prstGeom prst="rect">
              <a:avLst/>
            </a:prstGeom>
          </p:spPr>
          <p:txBody>
            <a:bodyPr anchor="t" rtlCol="false" tIns="0" lIns="0" bIns="0" rIns="0">
              <a:spAutoFit/>
            </a:bodyPr>
            <a:lstStyle/>
            <a:p>
              <a:pPr algn="l" marL="0" indent="0" lvl="0">
                <a:lnSpc>
                  <a:spcPts val="3937"/>
                </a:lnSpc>
                <a:spcBef>
                  <a:spcPct val="0"/>
                </a:spcBef>
              </a:pPr>
              <a:r>
                <a:rPr lang="en-US" b="true" sz="3028" spc="-60">
                  <a:solidFill>
                    <a:srgbClr val="000000"/>
                  </a:solidFill>
                  <a:latin typeface="Cabin Medium"/>
                  <a:ea typeface="Cabin Medium"/>
                  <a:cs typeface="Cabin Medium"/>
                  <a:sym typeface="Cabin Medium"/>
                </a:rPr>
                <a:t>Vision Transformer (ViT)</a:t>
              </a:r>
            </a:p>
          </p:txBody>
        </p:sp>
      </p:grpSp>
      <p:grpSp>
        <p:nvGrpSpPr>
          <p:cNvPr name="Group 10" id="10"/>
          <p:cNvGrpSpPr/>
          <p:nvPr/>
        </p:nvGrpSpPr>
        <p:grpSpPr>
          <a:xfrm rot="0">
            <a:off x="12304631" y="5429135"/>
            <a:ext cx="4088312" cy="2331238"/>
            <a:chOff x="0" y="0"/>
            <a:chExt cx="5451083" cy="3108317"/>
          </a:xfrm>
        </p:grpSpPr>
        <p:sp>
          <p:nvSpPr>
            <p:cNvPr name="TextBox 11" id="11"/>
            <p:cNvSpPr txBox="true"/>
            <p:nvPr/>
          </p:nvSpPr>
          <p:spPr>
            <a:xfrm rot="0">
              <a:off x="0" y="-28575"/>
              <a:ext cx="5435696" cy="638913"/>
            </a:xfrm>
            <a:prstGeom prst="rect">
              <a:avLst/>
            </a:prstGeom>
          </p:spPr>
          <p:txBody>
            <a:bodyPr anchor="t" rtlCol="false" tIns="0" lIns="0" bIns="0" rIns="0">
              <a:spAutoFit/>
            </a:bodyPr>
            <a:lstStyle/>
            <a:p>
              <a:pPr algn="l" marL="0" indent="0" lvl="0">
                <a:lnSpc>
                  <a:spcPts val="3937"/>
                </a:lnSpc>
                <a:spcBef>
                  <a:spcPct val="0"/>
                </a:spcBef>
              </a:pPr>
              <a:r>
                <a:rPr lang="en-US" b="true" sz="3028" spc="-60">
                  <a:solidFill>
                    <a:srgbClr val="000000"/>
                  </a:solidFill>
                  <a:latin typeface="Cabin Medium"/>
                  <a:ea typeface="Cabin Medium"/>
                  <a:cs typeface="Cabin Medium"/>
                  <a:sym typeface="Cabin Medium"/>
                </a:rPr>
                <a:t>Jina Embeddings</a:t>
              </a:r>
            </a:p>
          </p:txBody>
        </p:sp>
        <p:sp>
          <p:nvSpPr>
            <p:cNvPr name="TextBox 12" id="12"/>
            <p:cNvSpPr txBox="true"/>
            <p:nvPr/>
          </p:nvSpPr>
          <p:spPr>
            <a:xfrm rot="0">
              <a:off x="15387" y="1113031"/>
              <a:ext cx="5435696" cy="1995285"/>
            </a:xfrm>
            <a:prstGeom prst="rect">
              <a:avLst/>
            </a:prstGeom>
          </p:spPr>
          <p:txBody>
            <a:bodyPr anchor="t" rtlCol="false" tIns="0" lIns="0" bIns="0" rIns="0">
              <a:spAutoFit/>
            </a:bodyPr>
            <a:lstStyle/>
            <a:p>
              <a:pPr algn="l">
                <a:lnSpc>
                  <a:spcPts val="3053"/>
                </a:lnSpc>
              </a:pPr>
              <a:r>
                <a:rPr lang="en-US" sz="2180" spc="10">
                  <a:solidFill>
                    <a:srgbClr val="000000"/>
                  </a:solidFill>
                  <a:latin typeface="Cabin"/>
                  <a:ea typeface="Cabin"/>
                  <a:cs typeface="Cabin"/>
                  <a:sym typeface="Cabin"/>
                </a:rPr>
                <a:t>Dùng để chuyển text thành vector đặc trưng.</a:t>
              </a:r>
            </a:p>
            <a:p>
              <a:pPr algn="l" marL="0" indent="0" lvl="0">
                <a:lnSpc>
                  <a:spcPts val="3053"/>
                </a:lnSpc>
                <a:spcBef>
                  <a:spcPct val="0"/>
                </a:spcBef>
              </a:pPr>
              <a:r>
                <a:rPr lang="en-US" sz="2180" spc="10">
                  <a:solidFill>
                    <a:srgbClr val="000000"/>
                  </a:solidFill>
                  <a:latin typeface="Cabin"/>
                  <a:ea typeface="Cabin"/>
                  <a:cs typeface="Cabin"/>
                  <a:sym typeface="Cabin"/>
                </a:rPr>
                <a:t>Xử lý text đã được OCR trích xuất từ hình ảnh.</a:t>
              </a:r>
            </a:p>
          </p:txBody>
        </p:sp>
      </p:grpSp>
      <p:sp>
        <p:nvSpPr>
          <p:cNvPr name="AutoShape 13" id="13"/>
          <p:cNvSpPr/>
          <p:nvPr/>
        </p:nvSpPr>
        <p:spPr>
          <a:xfrm rot="0">
            <a:off x="1913030" y="4346705"/>
            <a:ext cx="290757" cy="318457"/>
          </a:xfrm>
          <a:prstGeom prst="rect">
            <a:avLst/>
          </a:prstGeom>
          <a:solidFill>
            <a:srgbClr val="A066CB"/>
          </a:solidFill>
        </p:spPr>
      </p:sp>
      <p:sp>
        <p:nvSpPr>
          <p:cNvPr name="AutoShape 14" id="14"/>
          <p:cNvSpPr/>
          <p:nvPr/>
        </p:nvSpPr>
        <p:spPr>
          <a:xfrm rot="0">
            <a:off x="7108830" y="4346705"/>
            <a:ext cx="290757" cy="318457"/>
          </a:xfrm>
          <a:prstGeom prst="rect">
            <a:avLst/>
          </a:prstGeom>
          <a:solidFill>
            <a:srgbClr val="A066CB"/>
          </a:solidFill>
        </p:spPr>
      </p:sp>
      <p:sp>
        <p:nvSpPr>
          <p:cNvPr name="AutoShape 15" id="15"/>
          <p:cNvSpPr/>
          <p:nvPr/>
        </p:nvSpPr>
        <p:spPr>
          <a:xfrm rot="0">
            <a:off x="12304631" y="4346705"/>
            <a:ext cx="290757" cy="318457"/>
          </a:xfrm>
          <a:prstGeom prst="rect">
            <a:avLst/>
          </a:prstGeom>
          <a:solidFill>
            <a:srgbClr val="A066CB"/>
          </a:solidFill>
        </p:spPr>
      </p:sp>
      <p:sp>
        <p:nvSpPr>
          <p:cNvPr name="AutoShape 16" id="16"/>
          <p:cNvSpPr/>
          <p:nvPr/>
        </p:nvSpPr>
        <p:spPr>
          <a:xfrm rot="0">
            <a:off x="0" y="-446411"/>
            <a:ext cx="13497585" cy="791631"/>
          </a:xfrm>
          <a:prstGeom prst="rect">
            <a:avLst/>
          </a:prstGeom>
          <a:solidFill>
            <a:srgbClr val="1836B2"/>
          </a:solidFill>
        </p:spPr>
      </p:sp>
      <p:sp>
        <p:nvSpPr>
          <p:cNvPr name="Freeform 17" id="17"/>
          <p:cNvSpPr/>
          <p:nvPr/>
        </p:nvSpPr>
        <p:spPr>
          <a:xfrm flipH="false" flipV="true" rot="0">
            <a:off x="11599196" y="-1270647"/>
            <a:ext cx="5660104" cy="3231734"/>
          </a:xfrm>
          <a:custGeom>
            <a:avLst/>
            <a:gdLst/>
            <a:ahLst/>
            <a:cxnLst/>
            <a:rect r="r" b="b" t="t" l="l"/>
            <a:pathLst>
              <a:path h="3231734" w="566010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r:embed="rId3"/>
                </a:ext>
              </a:extLst>
            </a:blip>
            <a:stretch>
              <a:fillRect l="0" t="-51576" r="0" b="0"/>
            </a:stretch>
          </a:blipFill>
        </p:spPr>
      </p:sp>
      <p:sp>
        <p:nvSpPr>
          <p:cNvPr name="TextBox 18" id="18"/>
          <p:cNvSpPr txBox="true"/>
          <p:nvPr/>
        </p:nvSpPr>
        <p:spPr>
          <a:xfrm rot="0">
            <a:off x="1895057" y="2886205"/>
            <a:ext cx="6534907" cy="565150"/>
          </a:xfrm>
          <a:prstGeom prst="rect">
            <a:avLst/>
          </a:prstGeom>
        </p:spPr>
        <p:txBody>
          <a:bodyPr anchor="t" rtlCol="false" tIns="0" lIns="0" bIns="0" rIns="0">
            <a:spAutoFit/>
          </a:bodyPr>
          <a:lstStyle/>
          <a:p>
            <a:pPr algn="l" marL="0" indent="0" lvl="0">
              <a:lnSpc>
                <a:spcPts val="4399"/>
              </a:lnSpc>
              <a:spcBef>
                <a:spcPct val="0"/>
              </a:spcBef>
            </a:pPr>
            <a:r>
              <a:rPr lang="en-US" b="true" sz="3999">
                <a:solidFill>
                  <a:srgbClr val="1836B2"/>
                </a:solidFill>
                <a:latin typeface="Cabin Semi-Bold"/>
                <a:ea typeface="Cabin Semi-Bold"/>
                <a:cs typeface="Cabin Semi-Bold"/>
                <a:sym typeface="Cabin Semi-Bold"/>
              </a:rPr>
              <a:t>Các phương pháp chính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446411"/>
            <a:ext cx="13497585" cy="791631"/>
          </a:xfrm>
          <a:prstGeom prst="rect">
            <a:avLst/>
          </a:prstGeom>
          <a:solidFill>
            <a:srgbClr val="1836B2"/>
          </a:solidFill>
        </p:spPr>
      </p:sp>
      <p:sp>
        <p:nvSpPr>
          <p:cNvPr name="Freeform 3" id="3"/>
          <p:cNvSpPr/>
          <p:nvPr/>
        </p:nvSpPr>
        <p:spPr>
          <a:xfrm flipH="false" flipV="true" rot="0">
            <a:off x="11599196" y="-1270647"/>
            <a:ext cx="5660104" cy="3231734"/>
          </a:xfrm>
          <a:custGeom>
            <a:avLst/>
            <a:gdLst/>
            <a:ahLst/>
            <a:cxnLst/>
            <a:rect r="r" b="b" t="t" l="l"/>
            <a:pathLst>
              <a:path h="3231734" w="566010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r:embed="rId3"/>
                </a:ext>
              </a:extLst>
            </a:blip>
            <a:stretch>
              <a:fillRect l="0" t="-51576" r="0" b="0"/>
            </a:stretch>
          </a:blipFill>
        </p:spPr>
      </p:sp>
      <p:grpSp>
        <p:nvGrpSpPr>
          <p:cNvPr name="Group 4" id="4"/>
          <p:cNvGrpSpPr/>
          <p:nvPr/>
        </p:nvGrpSpPr>
        <p:grpSpPr>
          <a:xfrm rot="0">
            <a:off x="379840" y="3416402"/>
            <a:ext cx="2530576" cy="667665"/>
            <a:chOff x="0" y="0"/>
            <a:chExt cx="3374102" cy="890219"/>
          </a:xfrm>
        </p:grpSpPr>
        <p:sp>
          <p:nvSpPr>
            <p:cNvPr name="Freeform 5" id="5"/>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6" id="6"/>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7" id="7"/>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Input Image</a:t>
              </a:r>
            </a:p>
          </p:txBody>
        </p:sp>
      </p:grpSp>
      <p:grpSp>
        <p:nvGrpSpPr>
          <p:cNvPr name="Group 8" id="8"/>
          <p:cNvGrpSpPr/>
          <p:nvPr/>
        </p:nvGrpSpPr>
        <p:grpSpPr>
          <a:xfrm rot="0">
            <a:off x="3014681" y="3697533"/>
            <a:ext cx="1009564" cy="105403"/>
            <a:chOff x="0" y="0"/>
            <a:chExt cx="1346086" cy="140537"/>
          </a:xfrm>
        </p:grpSpPr>
        <p:sp>
          <p:nvSpPr>
            <p:cNvPr name="Freeform 9" id="9"/>
            <p:cNvSpPr/>
            <p:nvPr/>
          </p:nvSpPr>
          <p:spPr>
            <a:xfrm flipH="false" flipV="false" rot="0">
              <a:off x="25400" y="25096"/>
              <a:ext cx="1295273" cy="90347"/>
            </a:xfrm>
            <a:custGeom>
              <a:avLst/>
              <a:gdLst/>
              <a:ahLst/>
              <a:cxnLst/>
              <a:rect r="r" b="b" t="t" l="l"/>
              <a:pathLst>
                <a:path h="90347" w="1295273">
                  <a:moveTo>
                    <a:pt x="0" y="22587"/>
                  </a:moveTo>
                  <a:lnTo>
                    <a:pt x="1226820" y="22587"/>
                  </a:lnTo>
                  <a:lnTo>
                    <a:pt x="1226820" y="0"/>
                  </a:lnTo>
                  <a:lnTo>
                    <a:pt x="1295273" y="45174"/>
                  </a:lnTo>
                  <a:lnTo>
                    <a:pt x="1226820" y="90347"/>
                  </a:lnTo>
                  <a:lnTo>
                    <a:pt x="1226820" y="67760"/>
                  </a:lnTo>
                  <a:lnTo>
                    <a:pt x="0" y="67760"/>
                  </a:lnTo>
                  <a:close/>
                </a:path>
              </a:pathLst>
            </a:custGeom>
            <a:solidFill>
              <a:srgbClr val="0071FF"/>
            </a:solidFill>
          </p:spPr>
        </p:sp>
        <p:sp>
          <p:nvSpPr>
            <p:cNvPr name="Freeform 10" id="10"/>
            <p:cNvSpPr/>
            <p:nvPr/>
          </p:nvSpPr>
          <p:spPr>
            <a:xfrm flipH="false" flipV="false" rot="0">
              <a:off x="0" y="-1270"/>
              <a:ext cx="1346073" cy="143206"/>
            </a:xfrm>
            <a:custGeom>
              <a:avLst/>
              <a:gdLst/>
              <a:ahLst/>
              <a:cxnLst/>
              <a:rect r="r" b="b" t="t" l="l"/>
              <a:pathLst>
                <a:path h="143206" w="1346073">
                  <a:moveTo>
                    <a:pt x="25400" y="23857"/>
                  </a:moveTo>
                  <a:lnTo>
                    <a:pt x="1252220" y="23857"/>
                  </a:lnTo>
                  <a:lnTo>
                    <a:pt x="1252220" y="48953"/>
                  </a:lnTo>
                  <a:lnTo>
                    <a:pt x="1226820" y="48953"/>
                  </a:lnTo>
                  <a:lnTo>
                    <a:pt x="1226820" y="26366"/>
                  </a:lnTo>
                  <a:cubicBezTo>
                    <a:pt x="1226820" y="17081"/>
                    <a:pt x="1232027" y="8548"/>
                    <a:pt x="1240282" y="4282"/>
                  </a:cubicBezTo>
                  <a:cubicBezTo>
                    <a:pt x="1248537" y="0"/>
                    <a:pt x="1258570" y="381"/>
                    <a:pt x="1266317" y="5536"/>
                  </a:cubicBezTo>
                  <a:lnTo>
                    <a:pt x="1334770" y="50710"/>
                  </a:lnTo>
                  <a:cubicBezTo>
                    <a:pt x="1341882" y="55353"/>
                    <a:pt x="1346073" y="63258"/>
                    <a:pt x="1346073" y="71540"/>
                  </a:cubicBezTo>
                  <a:cubicBezTo>
                    <a:pt x="1346073" y="79821"/>
                    <a:pt x="1341882" y="87727"/>
                    <a:pt x="1334770" y="92370"/>
                  </a:cubicBezTo>
                  <a:lnTo>
                    <a:pt x="1266317" y="137543"/>
                  </a:lnTo>
                  <a:cubicBezTo>
                    <a:pt x="1258570" y="142698"/>
                    <a:pt x="1248537" y="143206"/>
                    <a:pt x="1240282" y="138798"/>
                  </a:cubicBezTo>
                  <a:cubicBezTo>
                    <a:pt x="1232027" y="134406"/>
                    <a:pt x="1226820" y="125999"/>
                    <a:pt x="1226820" y="116713"/>
                  </a:cubicBezTo>
                  <a:lnTo>
                    <a:pt x="1226820" y="94126"/>
                  </a:lnTo>
                  <a:lnTo>
                    <a:pt x="1252220" y="94126"/>
                  </a:lnTo>
                  <a:lnTo>
                    <a:pt x="1252220" y="119223"/>
                  </a:lnTo>
                  <a:lnTo>
                    <a:pt x="25400" y="119223"/>
                  </a:lnTo>
                  <a:cubicBezTo>
                    <a:pt x="11430" y="119223"/>
                    <a:pt x="0" y="107929"/>
                    <a:pt x="0" y="94126"/>
                  </a:cubicBezTo>
                  <a:lnTo>
                    <a:pt x="0" y="48953"/>
                  </a:lnTo>
                  <a:cubicBezTo>
                    <a:pt x="0" y="35150"/>
                    <a:pt x="11430" y="23857"/>
                    <a:pt x="25400" y="23857"/>
                  </a:cubicBezTo>
                  <a:moveTo>
                    <a:pt x="25400" y="74049"/>
                  </a:moveTo>
                  <a:lnTo>
                    <a:pt x="25400" y="48953"/>
                  </a:lnTo>
                  <a:lnTo>
                    <a:pt x="50800" y="48953"/>
                  </a:lnTo>
                  <a:lnTo>
                    <a:pt x="50800" y="94126"/>
                  </a:lnTo>
                  <a:lnTo>
                    <a:pt x="25400" y="94126"/>
                  </a:lnTo>
                  <a:lnTo>
                    <a:pt x="25400" y="69030"/>
                  </a:lnTo>
                  <a:lnTo>
                    <a:pt x="1252220" y="69030"/>
                  </a:lnTo>
                  <a:cubicBezTo>
                    <a:pt x="1266190" y="69030"/>
                    <a:pt x="1277620" y="80323"/>
                    <a:pt x="1277620" y="94126"/>
                  </a:cubicBezTo>
                  <a:lnTo>
                    <a:pt x="1277620" y="116713"/>
                  </a:lnTo>
                  <a:lnTo>
                    <a:pt x="1252220" y="116713"/>
                  </a:lnTo>
                  <a:lnTo>
                    <a:pt x="1238123" y="95883"/>
                  </a:lnTo>
                  <a:lnTo>
                    <a:pt x="1306576" y="50710"/>
                  </a:lnTo>
                  <a:lnTo>
                    <a:pt x="1320673" y="71540"/>
                  </a:lnTo>
                  <a:lnTo>
                    <a:pt x="1306576" y="92370"/>
                  </a:lnTo>
                  <a:lnTo>
                    <a:pt x="1238123" y="47196"/>
                  </a:lnTo>
                  <a:lnTo>
                    <a:pt x="1252220" y="26366"/>
                  </a:lnTo>
                  <a:lnTo>
                    <a:pt x="1277620" y="26366"/>
                  </a:lnTo>
                  <a:lnTo>
                    <a:pt x="1277620" y="48953"/>
                  </a:lnTo>
                  <a:cubicBezTo>
                    <a:pt x="1277620" y="62756"/>
                    <a:pt x="1266190" y="74049"/>
                    <a:pt x="1252220" y="74049"/>
                  </a:cubicBezTo>
                  <a:lnTo>
                    <a:pt x="25400" y="74049"/>
                  </a:lnTo>
                  <a:close/>
                </a:path>
              </a:pathLst>
            </a:custGeom>
            <a:solidFill>
              <a:srgbClr val="002C6C"/>
            </a:solidFill>
          </p:spPr>
        </p:sp>
      </p:grpSp>
      <p:grpSp>
        <p:nvGrpSpPr>
          <p:cNvPr name="Group 11" id="11"/>
          <p:cNvGrpSpPr/>
          <p:nvPr/>
        </p:nvGrpSpPr>
        <p:grpSpPr>
          <a:xfrm rot="0">
            <a:off x="15377583" y="3096685"/>
            <a:ext cx="2530577" cy="1202394"/>
            <a:chOff x="0" y="0"/>
            <a:chExt cx="3374102" cy="1603192"/>
          </a:xfrm>
        </p:grpSpPr>
        <p:sp>
          <p:nvSpPr>
            <p:cNvPr name="Freeform 12" id="12"/>
            <p:cNvSpPr/>
            <p:nvPr/>
          </p:nvSpPr>
          <p:spPr>
            <a:xfrm flipH="false" flipV="false" rot="0">
              <a:off x="25400" y="25096"/>
              <a:ext cx="3323336" cy="1552960"/>
            </a:xfrm>
            <a:custGeom>
              <a:avLst/>
              <a:gdLst/>
              <a:ahLst/>
              <a:cxnLst/>
              <a:rect r="r" b="b" t="t" l="l"/>
              <a:pathLst>
                <a:path h="1552960" w="3323336">
                  <a:moveTo>
                    <a:pt x="0" y="0"/>
                  </a:moveTo>
                  <a:lnTo>
                    <a:pt x="3323336" y="0"/>
                  </a:lnTo>
                  <a:lnTo>
                    <a:pt x="3323336" y="1552960"/>
                  </a:lnTo>
                  <a:lnTo>
                    <a:pt x="0" y="1552960"/>
                  </a:lnTo>
                  <a:close/>
                </a:path>
              </a:pathLst>
            </a:custGeom>
            <a:solidFill>
              <a:srgbClr val="FEEEE4"/>
            </a:solidFill>
          </p:spPr>
        </p:sp>
        <p:sp>
          <p:nvSpPr>
            <p:cNvPr name="Freeform 13" id="13"/>
            <p:cNvSpPr/>
            <p:nvPr/>
          </p:nvSpPr>
          <p:spPr>
            <a:xfrm flipH="false" flipV="false" rot="0">
              <a:off x="0" y="0"/>
              <a:ext cx="3374136" cy="1603152"/>
            </a:xfrm>
            <a:custGeom>
              <a:avLst/>
              <a:gdLst/>
              <a:ahLst/>
              <a:cxnLst/>
              <a:rect r="r" b="b" t="t" l="l"/>
              <a:pathLst>
                <a:path h="1603152" w="3374136">
                  <a:moveTo>
                    <a:pt x="25400" y="0"/>
                  </a:moveTo>
                  <a:lnTo>
                    <a:pt x="3348736" y="0"/>
                  </a:lnTo>
                  <a:cubicBezTo>
                    <a:pt x="3362706" y="0"/>
                    <a:pt x="3374136" y="11293"/>
                    <a:pt x="3374136" y="25096"/>
                  </a:cubicBezTo>
                  <a:lnTo>
                    <a:pt x="3374136" y="1578056"/>
                  </a:lnTo>
                  <a:cubicBezTo>
                    <a:pt x="3374136" y="1591859"/>
                    <a:pt x="3362706" y="1603152"/>
                    <a:pt x="3348736" y="1603152"/>
                  </a:cubicBezTo>
                  <a:lnTo>
                    <a:pt x="25400" y="1603152"/>
                  </a:lnTo>
                  <a:cubicBezTo>
                    <a:pt x="11430" y="1603152"/>
                    <a:pt x="0" y="1591859"/>
                    <a:pt x="0" y="1578056"/>
                  </a:cubicBezTo>
                  <a:lnTo>
                    <a:pt x="0" y="25096"/>
                  </a:lnTo>
                  <a:cubicBezTo>
                    <a:pt x="0" y="11293"/>
                    <a:pt x="11430" y="0"/>
                    <a:pt x="25400" y="0"/>
                  </a:cubicBezTo>
                  <a:moveTo>
                    <a:pt x="25400" y="50193"/>
                  </a:moveTo>
                  <a:lnTo>
                    <a:pt x="25400" y="25096"/>
                  </a:lnTo>
                  <a:lnTo>
                    <a:pt x="50800" y="25096"/>
                  </a:lnTo>
                  <a:lnTo>
                    <a:pt x="50800" y="1578056"/>
                  </a:lnTo>
                  <a:lnTo>
                    <a:pt x="25400" y="1578056"/>
                  </a:lnTo>
                  <a:lnTo>
                    <a:pt x="25400" y="1552960"/>
                  </a:lnTo>
                  <a:lnTo>
                    <a:pt x="3348736" y="1552960"/>
                  </a:lnTo>
                  <a:lnTo>
                    <a:pt x="3348736" y="1578056"/>
                  </a:lnTo>
                  <a:lnTo>
                    <a:pt x="3323336" y="1578056"/>
                  </a:lnTo>
                  <a:lnTo>
                    <a:pt x="3323336" y="25096"/>
                  </a:lnTo>
                  <a:lnTo>
                    <a:pt x="3348736" y="25096"/>
                  </a:lnTo>
                  <a:lnTo>
                    <a:pt x="3348736" y="50193"/>
                  </a:lnTo>
                  <a:lnTo>
                    <a:pt x="25400" y="50193"/>
                  </a:lnTo>
                  <a:close/>
                </a:path>
              </a:pathLst>
            </a:custGeom>
            <a:solidFill>
              <a:srgbClr val="002C6C"/>
            </a:solidFill>
          </p:spPr>
        </p:sp>
        <p:sp>
          <p:nvSpPr>
            <p:cNvPr name="TextBox 14" id="14"/>
            <p:cNvSpPr txBox="true"/>
            <p:nvPr/>
          </p:nvSpPr>
          <p:spPr>
            <a:xfrm>
              <a:off x="0" y="-47625"/>
              <a:ext cx="3374102" cy="1650817"/>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 Text có trong ảnh được lưu ở dạng CSV</a:t>
              </a:r>
            </a:p>
          </p:txBody>
        </p:sp>
      </p:grpSp>
      <p:grpSp>
        <p:nvGrpSpPr>
          <p:cNvPr name="Group 15" id="15"/>
          <p:cNvGrpSpPr/>
          <p:nvPr/>
        </p:nvGrpSpPr>
        <p:grpSpPr>
          <a:xfrm rot="0">
            <a:off x="4128510" y="3416402"/>
            <a:ext cx="2530576" cy="667665"/>
            <a:chOff x="0" y="0"/>
            <a:chExt cx="3374102" cy="890219"/>
          </a:xfrm>
        </p:grpSpPr>
        <p:sp>
          <p:nvSpPr>
            <p:cNvPr name="Freeform 16" id="16"/>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17" id="17"/>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18" id="18"/>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OCR Processing</a:t>
              </a:r>
            </a:p>
          </p:txBody>
        </p:sp>
      </p:grpSp>
      <p:grpSp>
        <p:nvGrpSpPr>
          <p:cNvPr name="Group 19" id="19"/>
          <p:cNvGrpSpPr/>
          <p:nvPr/>
        </p:nvGrpSpPr>
        <p:grpSpPr>
          <a:xfrm rot="0">
            <a:off x="7878201" y="3416402"/>
            <a:ext cx="2530576" cy="667665"/>
            <a:chOff x="0" y="0"/>
            <a:chExt cx="3374102" cy="890219"/>
          </a:xfrm>
        </p:grpSpPr>
        <p:sp>
          <p:nvSpPr>
            <p:cNvPr name="Freeform 20" id="20"/>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21" id="21"/>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22" id="22"/>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Paddle OCR</a:t>
              </a:r>
            </a:p>
          </p:txBody>
        </p:sp>
      </p:grpSp>
      <p:grpSp>
        <p:nvGrpSpPr>
          <p:cNvPr name="Group 23" id="23"/>
          <p:cNvGrpSpPr/>
          <p:nvPr/>
        </p:nvGrpSpPr>
        <p:grpSpPr>
          <a:xfrm rot="0">
            <a:off x="6763862" y="3697533"/>
            <a:ext cx="1009564" cy="104704"/>
            <a:chOff x="0" y="0"/>
            <a:chExt cx="1346086" cy="139606"/>
          </a:xfrm>
        </p:grpSpPr>
        <p:sp>
          <p:nvSpPr>
            <p:cNvPr name="Freeform 24" id="24"/>
            <p:cNvSpPr/>
            <p:nvPr/>
          </p:nvSpPr>
          <p:spPr>
            <a:xfrm flipH="false" flipV="false" rot="0">
              <a:off x="25400" y="24930"/>
              <a:ext cx="1295273" cy="89748"/>
            </a:xfrm>
            <a:custGeom>
              <a:avLst/>
              <a:gdLst/>
              <a:ahLst/>
              <a:cxnLst/>
              <a:rect r="r" b="b" t="t" l="l"/>
              <a:pathLst>
                <a:path h="89748" w="1295273">
                  <a:moveTo>
                    <a:pt x="0" y="22437"/>
                  </a:moveTo>
                  <a:lnTo>
                    <a:pt x="1226820" y="22437"/>
                  </a:lnTo>
                  <a:lnTo>
                    <a:pt x="1226820" y="0"/>
                  </a:lnTo>
                  <a:lnTo>
                    <a:pt x="1295273" y="44874"/>
                  </a:lnTo>
                  <a:lnTo>
                    <a:pt x="1226820" y="89748"/>
                  </a:lnTo>
                  <a:lnTo>
                    <a:pt x="1226820" y="67311"/>
                  </a:lnTo>
                  <a:lnTo>
                    <a:pt x="0" y="67311"/>
                  </a:lnTo>
                  <a:close/>
                </a:path>
              </a:pathLst>
            </a:custGeom>
            <a:solidFill>
              <a:srgbClr val="0071FF"/>
            </a:solidFill>
          </p:spPr>
        </p:sp>
        <p:sp>
          <p:nvSpPr>
            <p:cNvPr name="Freeform 25" id="25"/>
            <p:cNvSpPr/>
            <p:nvPr/>
          </p:nvSpPr>
          <p:spPr>
            <a:xfrm flipH="false" flipV="false" rot="0">
              <a:off x="0" y="-1270"/>
              <a:ext cx="1346073" cy="142275"/>
            </a:xfrm>
            <a:custGeom>
              <a:avLst/>
              <a:gdLst/>
              <a:ahLst/>
              <a:cxnLst/>
              <a:rect r="r" b="b" t="t" l="l"/>
              <a:pathLst>
                <a:path h="142275" w="1346073">
                  <a:moveTo>
                    <a:pt x="25400" y="23707"/>
                  </a:moveTo>
                  <a:lnTo>
                    <a:pt x="1252220" y="23707"/>
                  </a:lnTo>
                  <a:lnTo>
                    <a:pt x="1252220" y="48637"/>
                  </a:lnTo>
                  <a:lnTo>
                    <a:pt x="1226820" y="48637"/>
                  </a:lnTo>
                  <a:lnTo>
                    <a:pt x="1226820" y="26200"/>
                  </a:lnTo>
                  <a:cubicBezTo>
                    <a:pt x="1226820" y="16976"/>
                    <a:pt x="1232027" y="8500"/>
                    <a:pt x="1240282" y="4262"/>
                  </a:cubicBezTo>
                  <a:cubicBezTo>
                    <a:pt x="1248537" y="0"/>
                    <a:pt x="1258570" y="381"/>
                    <a:pt x="1266317" y="5508"/>
                  </a:cubicBezTo>
                  <a:lnTo>
                    <a:pt x="1334770" y="50382"/>
                  </a:lnTo>
                  <a:cubicBezTo>
                    <a:pt x="1341882" y="54994"/>
                    <a:pt x="1346073" y="62847"/>
                    <a:pt x="1346073" y="71074"/>
                  </a:cubicBezTo>
                  <a:cubicBezTo>
                    <a:pt x="1346073" y="79301"/>
                    <a:pt x="1341882" y="87154"/>
                    <a:pt x="1334770" y="91766"/>
                  </a:cubicBezTo>
                  <a:lnTo>
                    <a:pt x="1266317" y="136639"/>
                  </a:lnTo>
                  <a:cubicBezTo>
                    <a:pt x="1258570" y="141767"/>
                    <a:pt x="1248537" y="142275"/>
                    <a:pt x="1240282" y="137886"/>
                  </a:cubicBezTo>
                  <a:cubicBezTo>
                    <a:pt x="1232027" y="133523"/>
                    <a:pt x="1226820" y="125172"/>
                    <a:pt x="1226820" y="115948"/>
                  </a:cubicBezTo>
                  <a:lnTo>
                    <a:pt x="1226820" y="93511"/>
                  </a:lnTo>
                  <a:lnTo>
                    <a:pt x="1252220" y="93511"/>
                  </a:lnTo>
                  <a:lnTo>
                    <a:pt x="1252220" y="118441"/>
                  </a:lnTo>
                  <a:lnTo>
                    <a:pt x="25400" y="118441"/>
                  </a:lnTo>
                  <a:cubicBezTo>
                    <a:pt x="11430" y="118441"/>
                    <a:pt x="0" y="107222"/>
                    <a:pt x="0" y="93511"/>
                  </a:cubicBezTo>
                  <a:lnTo>
                    <a:pt x="0" y="48637"/>
                  </a:lnTo>
                  <a:cubicBezTo>
                    <a:pt x="0" y="34925"/>
                    <a:pt x="11430" y="23707"/>
                    <a:pt x="25400" y="23707"/>
                  </a:cubicBezTo>
                  <a:moveTo>
                    <a:pt x="25400" y="73567"/>
                  </a:moveTo>
                  <a:lnTo>
                    <a:pt x="25400" y="48637"/>
                  </a:lnTo>
                  <a:lnTo>
                    <a:pt x="50800" y="48637"/>
                  </a:lnTo>
                  <a:lnTo>
                    <a:pt x="50800" y="93511"/>
                  </a:lnTo>
                  <a:lnTo>
                    <a:pt x="25400" y="93511"/>
                  </a:lnTo>
                  <a:lnTo>
                    <a:pt x="25400" y="68581"/>
                  </a:lnTo>
                  <a:lnTo>
                    <a:pt x="1252220" y="68581"/>
                  </a:lnTo>
                  <a:cubicBezTo>
                    <a:pt x="1266190" y="68581"/>
                    <a:pt x="1277620" y="79799"/>
                    <a:pt x="1277620" y="93511"/>
                  </a:cubicBezTo>
                  <a:lnTo>
                    <a:pt x="1277620" y="115948"/>
                  </a:lnTo>
                  <a:lnTo>
                    <a:pt x="1252220" y="115948"/>
                  </a:lnTo>
                  <a:lnTo>
                    <a:pt x="1238123" y="95256"/>
                  </a:lnTo>
                  <a:lnTo>
                    <a:pt x="1306576" y="50382"/>
                  </a:lnTo>
                  <a:lnTo>
                    <a:pt x="1320673" y="71074"/>
                  </a:lnTo>
                  <a:lnTo>
                    <a:pt x="1306576" y="91766"/>
                  </a:lnTo>
                  <a:lnTo>
                    <a:pt x="1238123" y="46892"/>
                  </a:lnTo>
                  <a:lnTo>
                    <a:pt x="1252220" y="26200"/>
                  </a:lnTo>
                  <a:lnTo>
                    <a:pt x="1277620" y="26200"/>
                  </a:lnTo>
                  <a:lnTo>
                    <a:pt x="1277620" y="48637"/>
                  </a:lnTo>
                  <a:cubicBezTo>
                    <a:pt x="1277620" y="62348"/>
                    <a:pt x="1266190" y="73567"/>
                    <a:pt x="1252220" y="73567"/>
                  </a:cubicBezTo>
                  <a:lnTo>
                    <a:pt x="25400" y="73567"/>
                  </a:lnTo>
                  <a:close/>
                </a:path>
              </a:pathLst>
            </a:custGeom>
            <a:solidFill>
              <a:srgbClr val="002C6C"/>
            </a:solidFill>
          </p:spPr>
        </p:sp>
      </p:grpSp>
      <p:grpSp>
        <p:nvGrpSpPr>
          <p:cNvPr name="Group 26" id="26"/>
          <p:cNvGrpSpPr/>
          <p:nvPr/>
        </p:nvGrpSpPr>
        <p:grpSpPr>
          <a:xfrm rot="0">
            <a:off x="10513553" y="3697533"/>
            <a:ext cx="1009564" cy="104704"/>
            <a:chOff x="0" y="0"/>
            <a:chExt cx="1346086" cy="139606"/>
          </a:xfrm>
        </p:grpSpPr>
        <p:sp>
          <p:nvSpPr>
            <p:cNvPr name="Freeform 27" id="27"/>
            <p:cNvSpPr/>
            <p:nvPr/>
          </p:nvSpPr>
          <p:spPr>
            <a:xfrm flipH="false" flipV="false" rot="0">
              <a:off x="25400" y="24930"/>
              <a:ext cx="1295273" cy="89748"/>
            </a:xfrm>
            <a:custGeom>
              <a:avLst/>
              <a:gdLst/>
              <a:ahLst/>
              <a:cxnLst/>
              <a:rect r="r" b="b" t="t" l="l"/>
              <a:pathLst>
                <a:path h="89748" w="1295273">
                  <a:moveTo>
                    <a:pt x="0" y="22437"/>
                  </a:moveTo>
                  <a:lnTo>
                    <a:pt x="1226820" y="22437"/>
                  </a:lnTo>
                  <a:lnTo>
                    <a:pt x="1226820" y="0"/>
                  </a:lnTo>
                  <a:lnTo>
                    <a:pt x="1295273" y="44874"/>
                  </a:lnTo>
                  <a:lnTo>
                    <a:pt x="1226820" y="89748"/>
                  </a:lnTo>
                  <a:lnTo>
                    <a:pt x="1226820" y="67311"/>
                  </a:lnTo>
                  <a:lnTo>
                    <a:pt x="0" y="67311"/>
                  </a:lnTo>
                  <a:close/>
                </a:path>
              </a:pathLst>
            </a:custGeom>
            <a:solidFill>
              <a:srgbClr val="0071FF"/>
            </a:solidFill>
          </p:spPr>
        </p:sp>
        <p:sp>
          <p:nvSpPr>
            <p:cNvPr name="Freeform 28" id="28"/>
            <p:cNvSpPr/>
            <p:nvPr/>
          </p:nvSpPr>
          <p:spPr>
            <a:xfrm flipH="false" flipV="false" rot="0">
              <a:off x="0" y="-1270"/>
              <a:ext cx="1346073" cy="142275"/>
            </a:xfrm>
            <a:custGeom>
              <a:avLst/>
              <a:gdLst/>
              <a:ahLst/>
              <a:cxnLst/>
              <a:rect r="r" b="b" t="t" l="l"/>
              <a:pathLst>
                <a:path h="142275" w="1346073">
                  <a:moveTo>
                    <a:pt x="25400" y="23707"/>
                  </a:moveTo>
                  <a:lnTo>
                    <a:pt x="1252220" y="23707"/>
                  </a:lnTo>
                  <a:lnTo>
                    <a:pt x="1252220" y="48637"/>
                  </a:lnTo>
                  <a:lnTo>
                    <a:pt x="1226820" y="48637"/>
                  </a:lnTo>
                  <a:lnTo>
                    <a:pt x="1226820" y="26200"/>
                  </a:lnTo>
                  <a:cubicBezTo>
                    <a:pt x="1226820" y="16976"/>
                    <a:pt x="1232027" y="8500"/>
                    <a:pt x="1240282" y="4262"/>
                  </a:cubicBezTo>
                  <a:cubicBezTo>
                    <a:pt x="1248537" y="0"/>
                    <a:pt x="1258570" y="381"/>
                    <a:pt x="1266317" y="5508"/>
                  </a:cubicBezTo>
                  <a:lnTo>
                    <a:pt x="1334770" y="50382"/>
                  </a:lnTo>
                  <a:cubicBezTo>
                    <a:pt x="1341882" y="54994"/>
                    <a:pt x="1346073" y="62847"/>
                    <a:pt x="1346073" y="71074"/>
                  </a:cubicBezTo>
                  <a:cubicBezTo>
                    <a:pt x="1346073" y="79301"/>
                    <a:pt x="1341882" y="87154"/>
                    <a:pt x="1334770" y="91766"/>
                  </a:cubicBezTo>
                  <a:lnTo>
                    <a:pt x="1266317" y="136639"/>
                  </a:lnTo>
                  <a:cubicBezTo>
                    <a:pt x="1258570" y="141767"/>
                    <a:pt x="1248537" y="142275"/>
                    <a:pt x="1240282" y="137886"/>
                  </a:cubicBezTo>
                  <a:cubicBezTo>
                    <a:pt x="1232027" y="133523"/>
                    <a:pt x="1226820" y="125172"/>
                    <a:pt x="1226820" y="115948"/>
                  </a:cubicBezTo>
                  <a:lnTo>
                    <a:pt x="1226820" y="93511"/>
                  </a:lnTo>
                  <a:lnTo>
                    <a:pt x="1252220" y="93511"/>
                  </a:lnTo>
                  <a:lnTo>
                    <a:pt x="1252220" y="118441"/>
                  </a:lnTo>
                  <a:lnTo>
                    <a:pt x="25400" y="118441"/>
                  </a:lnTo>
                  <a:cubicBezTo>
                    <a:pt x="11430" y="118441"/>
                    <a:pt x="0" y="107222"/>
                    <a:pt x="0" y="93511"/>
                  </a:cubicBezTo>
                  <a:lnTo>
                    <a:pt x="0" y="48637"/>
                  </a:lnTo>
                  <a:cubicBezTo>
                    <a:pt x="0" y="34925"/>
                    <a:pt x="11430" y="23707"/>
                    <a:pt x="25400" y="23707"/>
                  </a:cubicBezTo>
                  <a:moveTo>
                    <a:pt x="25400" y="73567"/>
                  </a:moveTo>
                  <a:lnTo>
                    <a:pt x="25400" y="48637"/>
                  </a:lnTo>
                  <a:lnTo>
                    <a:pt x="50800" y="48637"/>
                  </a:lnTo>
                  <a:lnTo>
                    <a:pt x="50800" y="93511"/>
                  </a:lnTo>
                  <a:lnTo>
                    <a:pt x="25400" y="93511"/>
                  </a:lnTo>
                  <a:lnTo>
                    <a:pt x="25400" y="68581"/>
                  </a:lnTo>
                  <a:lnTo>
                    <a:pt x="1252220" y="68581"/>
                  </a:lnTo>
                  <a:cubicBezTo>
                    <a:pt x="1266190" y="68581"/>
                    <a:pt x="1277620" y="79799"/>
                    <a:pt x="1277620" y="93511"/>
                  </a:cubicBezTo>
                  <a:lnTo>
                    <a:pt x="1277620" y="115948"/>
                  </a:lnTo>
                  <a:lnTo>
                    <a:pt x="1252220" y="115948"/>
                  </a:lnTo>
                  <a:lnTo>
                    <a:pt x="1238123" y="95256"/>
                  </a:lnTo>
                  <a:lnTo>
                    <a:pt x="1306576" y="50382"/>
                  </a:lnTo>
                  <a:lnTo>
                    <a:pt x="1320673" y="71074"/>
                  </a:lnTo>
                  <a:lnTo>
                    <a:pt x="1306576" y="91766"/>
                  </a:lnTo>
                  <a:lnTo>
                    <a:pt x="1238123" y="46892"/>
                  </a:lnTo>
                  <a:lnTo>
                    <a:pt x="1252220" y="26200"/>
                  </a:lnTo>
                  <a:lnTo>
                    <a:pt x="1277620" y="26200"/>
                  </a:lnTo>
                  <a:lnTo>
                    <a:pt x="1277620" y="48637"/>
                  </a:lnTo>
                  <a:cubicBezTo>
                    <a:pt x="1277620" y="62348"/>
                    <a:pt x="1266190" y="73567"/>
                    <a:pt x="1252220" y="73567"/>
                  </a:cubicBezTo>
                  <a:lnTo>
                    <a:pt x="25400" y="73567"/>
                  </a:lnTo>
                  <a:close/>
                </a:path>
              </a:pathLst>
            </a:custGeom>
            <a:solidFill>
              <a:srgbClr val="002C6C"/>
            </a:solidFill>
          </p:spPr>
        </p:sp>
      </p:grpSp>
      <p:grpSp>
        <p:nvGrpSpPr>
          <p:cNvPr name="Group 29" id="29"/>
          <p:cNvGrpSpPr/>
          <p:nvPr/>
        </p:nvGrpSpPr>
        <p:grpSpPr>
          <a:xfrm rot="0">
            <a:off x="11627892" y="3363700"/>
            <a:ext cx="2530576" cy="667665"/>
            <a:chOff x="0" y="0"/>
            <a:chExt cx="3374102" cy="890219"/>
          </a:xfrm>
        </p:grpSpPr>
        <p:sp>
          <p:nvSpPr>
            <p:cNvPr name="Freeform 30" id="30"/>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31" id="31"/>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32" id="32"/>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Easy OCR</a:t>
              </a:r>
            </a:p>
          </p:txBody>
        </p:sp>
      </p:grpSp>
      <p:grpSp>
        <p:nvGrpSpPr>
          <p:cNvPr name="Group 33" id="33"/>
          <p:cNvGrpSpPr/>
          <p:nvPr/>
        </p:nvGrpSpPr>
        <p:grpSpPr>
          <a:xfrm rot="0">
            <a:off x="14263244" y="3645530"/>
            <a:ext cx="1009564" cy="104704"/>
            <a:chOff x="0" y="0"/>
            <a:chExt cx="1346086" cy="139606"/>
          </a:xfrm>
        </p:grpSpPr>
        <p:sp>
          <p:nvSpPr>
            <p:cNvPr name="Freeform 34" id="34"/>
            <p:cNvSpPr/>
            <p:nvPr/>
          </p:nvSpPr>
          <p:spPr>
            <a:xfrm flipH="false" flipV="false" rot="0">
              <a:off x="25400" y="24930"/>
              <a:ext cx="1295273" cy="89748"/>
            </a:xfrm>
            <a:custGeom>
              <a:avLst/>
              <a:gdLst/>
              <a:ahLst/>
              <a:cxnLst/>
              <a:rect r="r" b="b" t="t" l="l"/>
              <a:pathLst>
                <a:path h="89748" w="1295273">
                  <a:moveTo>
                    <a:pt x="0" y="22437"/>
                  </a:moveTo>
                  <a:lnTo>
                    <a:pt x="1226820" y="22437"/>
                  </a:lnTo>
                  <a:lnTo>
                    <a:pt x="1226820" y="0"/>
                  </a:lnTo>
                  <a:lnTo>
                    <a:pt x="1295273" y="44874"/>
                  </a:lnTo>
                  <a:lnTo>
                    <a:pt x="1226820" y="89748"/>
                  </a:lnTo>
                  <a:lnTo>
                    <a:pt x="1226820" y="67311"/>
                  </a:lnTo>
                  <a:lnTo>
                    <a:pt x="0" y="67311"/>
                  </a:lnTo>
                  <a:close/>
                </a:path>
              </a:pathLst>
            </a:custGeom>
            <a:solidFill>
              <a:srgbClr val="0071FF"/>
            </a:solidFill>
          </p:spPr>
        </p:sp>
        <p:sp>
          <p:nvSpPr>
            <p:cNvPr name="Freeform 35" id="35"/>
            <p:cNvSpPr/>
            <p:nvPr/>
          </p:nvSpPr>
          <p:spPr>
            <a:xfrm flipH="false" flipV="false" rot="0">
              <a:off x="0" y="-1270"/>
              <a:ext cx="1346073" cy="142275"/>
            </a:xfrm>
            <a:custGeom>
              <a:avLst/>
              <a:gdLst/>
              <a:ahLst/>
              <a:cxnLst/>
              <a:rect r="r" b="b" t="t" l="l"/>
              <a:pathLst>
                <a:path h="142275" w="1346073">
                  <a:moveTo>
                    <a:pt x="25400" y="23707"/>
                  </a:moveTo>
                  <a:lnTo>
                    <a:pt x="1252220" y="23707"/>
                  </a:lnTo>
                  <a:lnTo>
                    <a:pt x="1252220" y="48637"/>
                  </a:lnTo>
                  <a:lnTo>
                    <a:pt x="1226820" y="48637"/>
                  </a:lnTo>
                  <a:lnTo>
                    <a:pt x="1226820" y="26200"/>
                  </a:lnTo>
                  <a:cubicBezTo>
                    <a:pt x="1226820" y="16976"/>
                    <a:pt x="1232027" y="8500"/>
                    <a:pt x="1240282" y="4262"/>
                  </a:cubicBezTo>
                  <a:cubicBezTo>
                    <a:pt x="1248537" y="0"/>
                    <a:pt x="1258570" y="381"/>
                    <a:pt x="1266317" y="5508"/>
                  </a:cubicBezTo>
                  <a:lnTo>
                    <a:pt x="1334770" y="50382"/>
                  </a:lnTo>
                  <a:cubicBezTo>
                    <a:pt x="1341882" y="54994"/>
                    <a:pt x="1346073" y="62847"/>
                    <a:pt x="1346073" y="71074"/>
                  </a:cubicBezTo>
                  <a:cubicBezTo>
                    <a:pt x="1346073" y="79301"/>
                    <a:pt x="1341882" y="87154"/>
                    <a:pt x="1334770" y="91766"/>
                  </a:cubicBezTo>
                  <a:lnTo>
                    <a:pt x="1266317" y="136639"/>
                  </a:lnTo>
                  <a:cubicBezTo>
                    <a:pt x="1258570" y="141767"/>
                    <a:pt x="1248537" y="142275"/>
                    <a:pt x="1240282" y="137886"/>
                  </a:cubicBezTo>
                  <a:cubicBezTo>
                    <a:pt x="1232027" y="133523"/>
                    <a:pt x="1226820" y="125172"/>
                    <a:pt x="1226820" y="115948"/>
                  </a:cubicBezTo>
                  <a:lnTo>
                    <a:pt x="1226820" y="93511"/>
                  </a:lnTo>
                  <a:lnTo>
                    <a:pt x="1252220" y="93511"/>
                  </a:lnTo>
                  <a:lnTo>
                    <a:pt x="1252220" y="118441"/>
                  </a:lnTo>
                  <a:lnTo>
                    <a:pt x="25400" y="118441"/>
                  </a:lnTo>
                  <a:cubicBezTo>
                    <a:pt x="11430" y="118441"/>
                    <a:pt x="0" y="107222"/>
                    <a:pt x="0" y="93511"/>
                  </a:cubicBezTo>
                  <a:lnTo>
                    <a:pt x="0" y="48637"/>
                  </a:lnTo>
                  <a:cubicBezTo>
                    <a:pt x="0" y="34925"/>
                    <a:pt x="11430" y="23707"/>
                    <a:pt x="25400" y="23707"/>
                  </a:cubicBezTo>
                  <a:moveTo>
                    <a:pt x="25400" y="73567"/>
                  </a:moveTo>
                  <a:lnTo>
                    <a:pt x="25400" y="48637"/>
                  </a:lnTo>
                  <a:lnTo>
                    <a:pt x="50800" y="48637"/>
                  </a:lnTo>
                  <a:lnTo>
                    <a:pt x="50800" y="93511"/>
                  </a:lnTo>
                  <a:lnTo>
                    <a:pt x="25400" y="93511"/>
                  </a:lnTo>
                  <a:lnTo>
                    <a:pt x="25400" y="68581"/>
                  </a:lnTo>
                  <a:lnTo>
                    <a:pt x="1252220" y="68581"/>
                  </a:lnTo>
                  <a:cubicBezTo>
                    <a:pt x="1266190" y="68581"/>
                    <a:pt x="1277620" y="79799"/>
                    <a:pt x="1277620" y="93511"/>
                  </a:cubicBezTo>
                  <a:lnTo>
                    <a:pt x="1277620" y="115948"/>
                  </a:lnTo>
                  <a:lnTo>
                    <a:pt x="1252220" y="115948"/>
                  </a:lnTo>
                  <a:lnTo>
                    <a:pt x="1238123" y="95256"/>
                  </a:lnTo>
                  <a:lnTo>
                    <a:pt x="1306576" y="50382"/>
                  </a:lnTo>
                  <a:lnTo>
                    <a:pt x="1320673" y="71074"/>
                  </a:lnTo>
                  <a:lnTo>
                    <a:pt x="1306576" y="91766"/>
                  </a:lnTo>
                  <a:lnTo>
                    <a:pt x="1238123" y="46892"/>
                  </a:lnTo>
                  <a:lnTo>
                    <a:pt x="1252220" y="26200"/>
                  </a:lnTo>
                  <a:lnTo>
                    <a:pt x="1277620" y="26200"/>
                  </a:lnTo>
                  <a:lnTo>
                    <a:pt x="1277620" y="48637"/>
                  </a:lnTo>
                  <a:cubicBezTo>
                    <a:pt x="1277620" y="62348"/>
                    <a:pt x="1266190" y="73567"/>
                    <a:pt x="1252220" y="73567"/>
                  </a:cubicBezTo>
                  <a:lnTo>
                    <a:pt x="25400" y="73567"/>
                  </a:lnTo>
                  <a:close/>
                </a:path>
              </a:pathLst>
            </a:custGeom>
            <a:solidFill>
              <a:srgbClr val="002C6C"/>
            </a:solidFill>
          </p:spPr>
        </p:sp>
      </p:grpSp>
      <p:sp>
        <p:nvSpPr>
          <p:cNvPr name="Freeform 36" id="36"/>
          <p:cNvSpPr/>
          <p:nvPr/>
        </p:nvSpPr>
        <p:spPr>
          <a:xfrm flipH="false" flipV="false" rot="0">
            <a:off x="11018335" y="6278244"/>
            <a:ext cx="766822" cy="781589"/>
          </a:xfrm>
          <a:custGeom>
            <a:avLst/>
            <a:gdLst/>
            <a:ahLst/>
            <a:cxnLst/>
            <a:rect r="r" b="b" t="t" l="l"/>
            <a:pathLst>
              <a:path h="781589" w="766822">
                <a:moveTo>
                  <a:pt x="0" y="0"/>
                </a:moveTo>
                <a:lnTo>
                  <a:pt x="766822" y="0"/>
                </a:lnTo>
                <a:lnTo>
                  <a:pt x="766822" y="781588"/>
                </a:lnTo>
                <a:lnTo>
                  <a:pt x="0" y="781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7" id="37"/>
          <p:cNvSpPr txBox="true"/>
          <p:nvPr/>
        </p:nvSpPr>
        <p:spPr>
          <a:xfrm rot="0">
            <a:off x="639049" y="1095375"/>
            <a:ext cx="9086762" cy="1128395"/>
          </a:xfrm>
          <a:prstGeom prst="rect">
            <a:avLst/>
          </a:prstGeom>
        </p:spPr>
        <p:txBody>
          <a:bodyPr anchor="t" rtlCol="false" tIns="0" lIns="0" bIns="0" rIns="0">
            <a:spAutoFit/>
          </a:bodyPr>
          <a:lstStyle/>
          <a:p>
            <a:pPr algn="l" marL="0" indent="0" lvl="0">
              <a:lnSpc>
                <a:spcPts val="8635"/>
              </a:lnSpc>
              <a:spcBef>
                <a:spcPct val="0"/>
              </a:spcBef>
            </a:pPr>
            <a:r>
              <a:rPr lang="en-US" b="true" sz="7850">
                <a:solidFill>
                  <a:srgbClr val="1836B2"/>
                </a:solidFill>
                <a:latin typeface="Cabin Semi-Bold"/>
                <a:ea typeface="Cabin Semi-Bold"/>
                <a:cs typeface="Cabin Semi-Bold"/>
                <a:sym typeface="Cabin Semi-Bold"/>
              </a:rPr>
              <a:t>OCR</a:t>
            </a:r>
          </a:p>
        </p:txBody>
      </p:sp>
      <p:grpSp>
        <p:nvGrpSpPr>
          <p:cNvPr name="Group 38" id="38"/>
          <p:cNvGrpSpPr/>
          <p:nvPr/>
        </p:nvGrpSpPr>
        <p:grpSpPr>
          <a:xfrm rot="0">
            <a:off x="379840" y="5143500"/>
            <a:ext cx="5013959" cy="2389507"/>
            <a:chOff x="0" y="0"/>
            <a:chExt cx="6685278" cy="3186009"/>
          </a:xfrm>
        </p:grpSpPr>
        <p:sp>
          <p:nvSpPr>
            <p:cNvPr name="TextBox 39" id="39"/>
            <p:cNvSpPr txBox="true"/>
            <p:nvPr/>
          </p:nvSpPr>
          <p:spPr>
            <a:xfrm rot="0">
              <a:off x="0" y="1352395"/>
              <a:ext cx="6655935" cy="1833614"/>
            </a:xfrm>
            <a:prstGeom prst="rect">
              <a:avLst/>
            </a:prstGeom>
          </p:spPr>
          <p:txBody>
            <a:bodyPr anchor="t" rtlCol="false" tIns="0" lIns="0" bIns="0" rIns="0">
              <a:spAutoFit/>
            </a:bodyPr>
            <a:lstStyle/>
            <a:p>
              <a:pPr algn="l" marL="576527" indent="-288264" lvl="1">
                <a:lnSpc>
                  <a:spcPts val="3738"/>
                </a:lnSpc>
                <a:buFont typeface="Arial"/>
                <a:buChar char="•"/>
              </a:pPr>
              <a:r>
                <a:rPr lang="en-US" sz="2670" spc="13">
                  <a:solidFill>
                    <a:srgbClr val="000000"/>
                  </a:solidFill>
                  <a:latin typeface="Cabin"/>
                  <a:ea typeface="Cabin"/>
                  <a:cs typeface="Cabin"/>
                  <a:sym typeface="Cabin"/>
                </a:rPr>
                <a:t>PaddleOCR phát hiện các vùng có text trong ảnh</a:t>
              </a:r>
            </a:p>
            <a:p>
              <a:pPr algn="l" marL="576527" indent="-288264" lvl="1">
                <a:lnSpc>
                  <a:spcPts val="3738"/>
                </a:lnSpc>
                <a:buFont typeface="Arial"/>
                <a:buChar char="•"/>
              </a:pPr>
              <a:r>
                <a:rPr lang="en-US" sz="2670" spc="13">
                  <a:solidFill>
                    <a:srgbClr val="000000"/>
                  </a:solidFill>
                  <a:latin typeface="Cabin"/>
                  <a:ea typeface="Cabin"/>
                  <a:cs typeface="Cabin"/>
                  <a:sym typeface="Cabin"/>
                </a:rPr>
                <a:t>Trả về các boxes </a:t>
              </a:r>
            </a:p>
          </p:txBody>
        </p:sp>
        <p:sp>
          <p:nvSpPr>
            <p:cNvPr name="TextBox 40" id="40"/>
            <p:cNvSpPr txBox="true"/>
            <p:nvPr/>
          </p:nvSpPr>
          <p:spPr>
            <a:xfrm rot="0">
              <a:off x="29343" y="-38100"/>
              <a:ext cx="6655935"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Paddle OCR</a:t>
              </a:r>
            </a:p>
          </p:txBody>
        </p:sp>
      </p:grpSp>
      <p:grpSp>
        <p:nvGrpSpPr>
          <p:cNvPr name="Group 41" id="41"/>
          <p:cNvGrpSpPr/>
          <p:nvPr/>
        </p:nvGrpSpPr>
        <p:grpSpPr>
          <a:xfrm rot="0">
            <a:off x="5394819" y="5143500"/>
            <a:ext cx="5013959" cy="3320877"/>
            <a:chOff x="0" y="0"/>
            <a:chExt cx="6685278" cy="4427836"/>
          </a:xfrm>
        </p:grpSpPr>
        <p:sp>
          <p:nvSpPr>
            <p:cNvPr name="TextBox 42" id="42"/>
            <p:cNvSpPr txBox="true"/>
            <p:nvPr/>
          </p:nvSpPr>
          <p:spPr>
            <a:xfrm rot="0">
              <a:off x="0" y="1352395"/>
              <a:ext cx="6655935" cy="3075442"/>
            </a:xfrm>
            <a:prstGeom prst="rect">
              <a:avLst/>
            </a:prstGeom>
          </p:spPr>
          <p:txBody>
            <a:bodyPr anchor="t" rtlCol="false" tIns="0" lIns="0" bIns="0" rIns="0">
              <a:spAutoFit/>
            </a:bodyPr>
            <a:lstStyle/>
            <a:p>
              <a:pPr algn="l" marL="576528" indent="-288264" lvl="1">
                <a:lnSpc>
                  <a:spcPts val="3738"/>
                </a:lnSpc>
                <a:buFont typeface="Arial"/>
                <a:buChar char="•"/>
              </a:pPr>
              <a:r>
                <a:rPr lang="en-US" sz="2670" spc="13">
                  <a:solidFill>
                    <a:srgbClr val="000000"/>
                  </a:solidFill>
                  <a:latin typeface="Cabin"/>
                  <a:ea typeface="Cabin"/>
                  <a:cs typeface="Cabin"/>
                  <a:sym typeface="Cabin"/>
                </a:rPr>
                <a:t>EasyOCR dùng để trích xuất text trong boxes tìm được bởi PaddleOCR</a:t>
              </a:r>
            </a:p>
            <a:p>
              <a:pPr algn="l" marL="576528" indent="-288264" lvl="1">
                <a:lnSpc>
                  <a:spcPts val="3738"/>
                </a:lnSpc>
                <a:buFont typeface="Arial"/>
                <a:buChar char="•"/>
              </a:pPr>
              <a:r>
                <a:rPr lang="en-US" sz="2670" spc="13">
                  <a:solidFill>
                    <a:srgbClr val="000000"/>
                  </a:solidFill>
                  <a:latin typeface="Cabin"/>
                  <a:ea typeface="Cabin"/>
                  <a:cs typeface="Cabin"/>
                  <a:sym typeface="Cabin"/>
                </a:rPr>
                <a:t>Trả về text được trích xuất</a:t>
              </a:r>
            </a:p>
            <a:p>
              <a:pPr algn="l" marL="0" indent="0" lvl="0">
                <a:lnSpc>
                  <a:spcPts val="3738"/>
                </a:lnSpc>
                <a:spcBef>
                  <a:spcPct val="0"/>
                </a:spcBef>
              </a:pPr>
            </a:p>
          </p:txBody>
        </p:sp>
        <p:sp>
          <p:nvSpPr>
            <p:cNvPr name="TextBox 43" id="43"/>
            <p:cNvSpPr txBox="true"/>
            <p:nvPr/>
          </p:nvSpPr>
          <p:spPr>
            <a:xfrm rot="0">
              <a:off x="29343" y="-38100"/>
              <a:ext cx="6655935"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Easy OCR</a:t>
              </a:r>
            </a:p>
          </p:txBody>
        </p:sp>
      </p:grpSp>
      <p:grpSp>
        <p:nvGrpSpPr>
          <p:cNvPr name="Group 44" id="44"/>
          <p:cNvGrpSpPr/>
          <p:nvPr/>
        </p:nvGrpSpPr>
        <p:grpSpPr>
          <a:xfrm rot="0">
            <a:off x="12527242" y="5143500"/>
            <a:ext cx="5013959" cy="3320877"/>
            <a:chOff x="0" y="0"/>
            <a:chExt cx="6685278" cy="4427836"/>
          </a:xfrm>
        </p:grpSpPr>
        <p:sp>
          <p:nvSpPr>
            <p:cNvPr name="TextBox 45" id="45"/>
            <p:cNvSpPr txBox="true"/>
            <p:nvPr/>
          </p:nvSpPr>
          <p:spPr>
            <a:xfrm rot="0">
              <a:off x="0" y="1352395"/>
              <a:ext cx="6655935" cy="3075442"/>
            </a:xfrm>
            <a:prstGeom prst="rect">
              <a:avLst/>
            </a:prstGeom>
          </p:spPr>
          <p:txBody>
            <a:bodyPr anchor="t" rtlCol="false" tIns="0" lIns="0" bIns="0" rIns="0">
              <a:spAutoFit/>
            </a:bodyPr>
            <a:lstStyle/>
            <a:p>
              <a:pPr algn="l" marL="576528" indent="-288264" lvl="1">
                <a:lnSpc>
                  <a:spcPts val="3738"/>
                </a:lnSpc>
                <a:buFont typeface="Arial"/>
                <a:buChar char="•"/>
              </a:pPr>
              <a:r>
                <a:rPr lang="en-US" sz="2670" spc="13">
                  <a:solidFill>
                    <a:srgbClr val="000000"/>
                  </a:solidFill>
                  <a:latin typeface="Cabin"/>
                  <a:ea typeface="Cabin"/>
                  <a:cs typeface="Cabin"/>
                  <a:sym typeface="Cabin"/>
                </a:rPr>
                <a:t>Image_name: chứa tên file ảnh.</a:t>
              </a:r>
            </a:p>
            <a:p>
              <a:pPr algn="l" marL="576528" indent="-288264" lvl="1">
                <a:lnSpc>
                  <a:spcPts val="3738"/>
                </a:lnSpc>
                <a:spcBef>
                  <a:spcPct val="0"/>
                </a:spcBef>
                <a:buFont typeface="Arial"/>
                <a:buChar char="•"/>
              </a:pPr>
              <a:r>
                <a:rPr lang="en-US" sz="2670" spc="13">
                  <a:solidFill>
                    <a:srgbClr val="000000"/>
                  </a:solidFill>
                  <a:latin typeface="Cabin"/>
                  <a:ea typeface="Cabin"/>
                  <a:cs typeface="Cabin"/>
                  <a:sym typeface="Cabin"/>
                </a:rPr>
                <a:t>Combined_text: chứa text được trích xuất sau khi dùng OCR</a:t>
              </a:r>
            </a:p>
          </p:txBody>
        </p:sp>
        <p:sp>
          <p:nvSpPr>
            <p:cNvPr name="TextBox 46" id="46"/>
            <p:cNvSpPr txBox="true"/>
            <p:nvPr/>
          </p:nvSpPr>
          <p:spPr>
            <a:xfrm rot="0">
              <a:off x="29343" y="-38100"/>
              <a:ext cx="6655935"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File CSV</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446411"/>
            <a:ext cx="13497585" cy="791631"/>
          </a:xfrm>
          <a:prstGeom prst="rect">
            <a:avLst/>
          </a:prstGeom>
          <a:solidFill>
            <a:srgbClr val="1836B2"/>
          </a:solidFill>
        </p:spPr>
      </p:sp>
      <p:sp>
        <p:nvSpPr>
          <p:cNvPr name="Freeform 3" id="3"/>
          <p:cNvSpPr/>
          <p:nvPr/>
        </p:nvSpPr>
        <p:spPr>
          <a:xfrm flipH="false" flipV="true" rot="0">
            <a:off x="11599196" y="-1270647"/>
            <a:ext cx="5660104" cy="3231734"/>
          </a:xfrm>
          <a:custGeom>
            <a:avLst/>
            <a:gdLst/>
            <a:ahLst/>
            <a:cxnLst/>
            <a:rect r="r" b="b" t="t" l="l"/>
            <a:pathLst>
              <a:path h="3231734" w="566010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r:embed="rId3"/>
                </a:ext>
              </a:extLst>
            </a:blip>
            <a:stretch>
              <a:fillRect l="0" t="-51576" r="0" b="0"/>
            </a:stretch>
          </a:blipFill>
        </p:spPr>
      </p:sp>
      <p:grpSp>
        <p:nvGrpSpPr>
          <p:cNvPr name="Group 4" id="4"/>
          <p:cNvGrpSpPr/>
          <p:nvPr/>
        </p:nvGrpSpPr>
        <p:grpSpPr>
          <a:xfrm rot="0">
            <a:off x="230752" y="3748889"/>
            <a:ext cx="2530576" cy="667665"/>
            <a:chOff x="0" y="0"/>
            <a:chExt cx="3374102" cy="890219"/>
          </a:xfrm>
        </p:grpSpPr>
        <p:sp>
          <p:nvSpPr>
            <p:cNvPr name="Freeform 5" id="5"/>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6" id="6"/>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7" id="7"/>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Input Image</a:t>
              </a:r>
            </a:p>
          </p:txBody>
        </p:sp>
      </p:grpSp>
      <p:grpSp>
        <p:nvGrpSpPr>
          <p:cNvPr name="Group 8" id="8"/>
          <p:cNvGrpSpPr/>
          <p:nvPr/>
        </p:nvGrpSpPr>
        <p:grpSpPr>
          <a:xfrm rot="-1282949">
            <a:off x="2953637" y="3696187"/>
            <a:ext cx="617330" cy="105403"/>
            <a:chOff x="0" y="0"/>
            <a:chExt cx="823107" cy="140537"/>
          </a:xfrm>
        </p:grpSpPr>
        <p:sp>
          <p:nvSpPr>
            <p:cNvPr name="Freeform 9" id="9"/>
            <p:cNvSpPr/>
            <p:nvPr/>
          </p:nvSpPr>
          <p:spPr>
            <a:xfrm flipH="false" flipV="false" rot="0">
              <a:off x="15532" y="25096"/>
              <a:ext cx="792036" cy="90347"/>
            </a:xfrm>
            <a:custGeom>
              <a:avLst/>
              <a:gdLst/>
              <a:ahLst/>
              <a:cxnLst/>
              <a:rect r="r" b="b" t="t" l="l"/>
              <a:pathLst>
                <a:path h="90347" w="792036">
                  <a:moveTo>
                    <a:pt x="0" y="22587"/>
                  </a:moveTo>
                  <a:lnTo>
                    <a:pt x="750178" y="22587"/>
                  </a:lnTo>
                  <a:lnTo>
                    <a:pt x="750178" y="0"/>
                  </a:lnTo>
                  <a:lnTo>
                    <a:pt x="792036" y="45174"/>
                  </a:lnTo>
                  <a:lnTo>
                    <a:pt x="750178" y="90347"/>
                  </a:lnTo>
                  <a:lnTo>
                    <a:pt x="750178" y="67760"/>
                  </a:lnTo>
                  <a:lnTo>
                    <a:pt x="0" y="67760"/>
                  </a:lnTo>
                  <a:close/>
                </a:path>
              </a:pathLst>
            </a:custGeom>
            <a:solidFill>
              <a:srgbClr val="0071FF"/>
            </a:solidFill>
          </p:spPr>
        </p:sp>
        <p:sp>
          <p:nvSpPr>
            <p:cNvPr name="Freeform 10" id="10"/>
            <p:cNvSpPr/>
            <p:nvPr/>
          </p:nvSpPr>
          <p:spPr>
            <a:xfrm flipH="false" flipV="false" rot="0">
              <a:off x="0" y="-1270"/>
              <a:ext cx="823099" cy="143206"/>
            </a:xfrm>
            <a:custGeom>
              <a:avLst/>
              <a:gdLst/>
              <a:ahLst/>
              <a:cxnLst/>
              <a:rect r="r" b="b" t="t" l="l"/>
              <a:pathLst>
                <a:path h="143206" w="823099">
                  <a:moveTo>
                    <a:pt x="15532" y="23857"/>
                  </a:moveTo>
                  <a:lnTo>
                    <a:pt x="765710" y="23857"/>
                  </a:lnTo>
                  <a:lnTo>
                    <a:pt x="765710" y="48953"/>
                  </a:lnTo>
                  <a:lnTo>
                    <a:pt x="750178" y="48953"/>
                  </a:lnTo>
                  <a:lnTo>
                    <a:pt x="750178" y="26366"/>
                  </a:lnTo>
                  <a:cubicBezTo>
                    <a:pt x="750178" y="17081"/>
                    <a:pt x="753362" y="8548"/>
                    <a:pt x="758410" y="4282"/>
                  </a:cubicBezTo>
                  <a:cubicBezTo>
                    <a:pt x="763458" y="0"/>
                    <a:pt x="769593" y="381"/>
                    <a:pt x="774330" y="5536"/>
                  </a:cubicBezTo>
                  <a:lnTo>
                    <a:pt x="816188" y="50710"/>
                  </a:lnTo>
                  <a:cubicBezTo>
                    <a:pt x="820536" y="55353"/>
                    <a:pt x="823099" y="63258"/>
                    <a:pt x="823099" y="71540"/>
                  </a:cubicBezTo>
                  <a:cubicBezTo>
                    <a:pt x="823099" y="79821"/>
                    <a:pt x="820536" y="87727"/>
                    <a:pt x="816188" y="92370"/>
                  </a:cubicBezTo>
                  <a:lnTo>
                    <a:pt x="774330" y="137543"/>
                  </a:lnTo>
                  <a:cubicBezTo>
                    <a:pt x="769593" y="142698"/>
                    <a:pt x="763458" y="143206"/>
                    <a:pt x="758410" y="138798"/>
                  </a:cubicBezTo>
                  <a:cubicBezTo>
                    <a:pt x="753362" y="134406"/>
                    <a:pt x="750178" y="125999"/>
                    <a:pt x="750178" y="116713"/>
                  </a:cubicBezTo>
                  <a:lnTo>
                    <a:pt x="750178" y="94126"/>
                  </a:lnTo>
                  <a:lnTo>
                    <a:pt x="765710" y="94126"/>
                  </a:lnTo>
                  <a:lnTo>
                    <a:pt x="765710" y="119223"/>
                  </a:lnTo>
                  <a:lnTo>
                    <a:pt x="15532" y="119223"/>
                  </a:lnTo>
                  <a:cubicBezTo>
                    <a:pt x="6989" y="119223"/>
                    <a:pt x="0" y="107929"/>
                    <a:pt x="0" y="94126"/>
                  </a:cubicBezTo>
                  <a:lnTo>
                    <a:pt x="0" y="48953"/>
                  </a:lnTo>
                  <a:cubicBezTo>
                    <a:pt x="0" y="35150"/>
                    <a:pt x="6989" y="23857"/>
                    <a:pt x="15532" y="23857"/>
                  </a:cubicBezTo>
                  <a:moveTo>
                    <a:pt x="15532" y="74049"/>
                  </a:moveTo>
                  <a:lnTo>
                    <a:pt x="15532" y="48953"/>
                  </a:lnTo>
                  <a:lnTo>
                    <a:pt x="31063" y="48953"/>
                  </a:lnTo>
                  <a:lnTo>
                    <a:pt x="31063" y="94126"/>
                  </a:lnTo>
                  <a:lnTo>
                    <a:pt x="15532" y="94126"/>
                  </a:lnTo>
                  <a:lnTo>
                    <a:pt x="15532" y="69030"/>
                  </a:lnTo>
                  <a:lnTo>
                    <a:pt x="765710" y="69030"/>
                  </a:lnTo>
                  <a:cubicBezTo>
                    <a:pt x="774252" y="69030"/>
                    <a:pt x="781241" y="80323"/>
                    <a:pt x="781241" y="94126"/>
                  </a:cubicBezTo>
                  <a:lnTo>
                    <a:pt x="781241" y="116713"/>
                  </a:lnTo>
                  <a:lnTo>
                    <a:pt x="765710" y="116713"/>
                  </a:lnTo>
                  <a:lnTo>
                    <a:pt x="757090" y="95883"/>
                  </a:lnTo>
                  <a:lnTo>
                    <a:pt x="798947" y="50710"/>
                  </a:lnTo>
                  <a:lnTo>
                    <a:pt x="807568" y="71540"/>
                  </a:lnTo>
                  <a:lnTo>
                    <a:pt x="798947" y="92370"/>
                  </a:lnTo>
                  <a:lnTo>
                    <a:pt x="757090" y="47196"/>
                  </a:lnTo>
                  <a:lnTo>
                    <a:pt x="765710" y="26366"/>
                  </a:lnTo>
                  <a:lnTo>
                    <a:pt x="781241" y="26366"/>
                  </a:lnTo>
                  <a:lnTo>
                    <a:pt x="781241" y="48953"/>
                  </a:lnTo>
                  <a:cubicBezTo>
                    <a:pt x="781241" y="62756"/>
                    <a:pt x="774252" y="74049"/>
                    <a:pt x="765710" y="74049"/>
                  </a:cubicBezTo>
                  <a:lnTo>
                    <a:pt x="15532" y="74049"/>
                  </a:lnTo>
                  <a:close/>
                </a:path>
              </a:pathLst>
            </a:custGeom>
            <a:solidFill>
              <a:srgbClr val="002C6C"/>
            </a:solidFill>
          </p:spPr>
        </p:sp>
      </p:grpSp>
      <p:grpSp>
        <p:nvGrpSpPr>
          <p:cNvPr name="Group 11" id="11"/>
          <p:cNvGrpSpPr/>
          <p:nvPr/>
        </p:nvGrpSpPr>
        <p:grpSpPr>
          <a:xfrm rot="0">
            <a:off x="15526671" y="3481524"/>
            <a:ext cx="2530577" cy="1202394"/>
            <a:chOff x="0" y="0"/>
            <a:chExt cx="3374102" cy="1603192"/>
          </a:xfrm>
        </p:grpSpPr>
        <p:sp>
          <p:nvSpPr>
            <p:cNvPr name="Freeform 12" id="12"/>
            <p:cNvSpPr/>
            <p:nvPr/>
          </p:nvSpPr>
          <p:spPr>
            <a:xfrm flipH="false" flipV="false" rot="0">
              <a:off x="25400" y="25096"/>
              <a:ext cx="3323336" cy="1552960"/>
            </a:xfrm>
            <a:custGeom>
              <a:avLst/>
              <a:gdLst/>
              <a:ahLst/>
              <a:cxnLst/>
              <a:rect r="r" b="b" t="t" l="l"/>
              <a:pathLst>
                <a:path h="1552960" w="3323336">
                  <a:moveTo>
                    <a:pt x="0" y="0"/>
                  </a:moveTo>
                  <a:lnTo>
                    <a:pt x="3323336" y="0"/>
                  </a:lnTo>
                  <a:lnTo>
                    <a:pt x="3323336" y="1552960"/>
                  </a:lnTo>
                  <a:lnTo>
                    <a:pt x="0" y="1552960"/>
                  </a:lnTo>
                  <a:close/>
                </a:path>
              </a:pathLst>
            </a:custGeom>
            <a:solidFill>
              <a:srgbClr val="FEEEE4"/>
            </a:solidFill>
          </p:spPr>
        </p:sp>
        <p:sp>
          <p:nvSpPr>
            <p:cNvPr name="Freeform 13" id="13"/>
            <p:cNvSpPr/>
            <p:nvPr/>
          </p:nvSpPr>
          <p:spPr>
            <a:xfrm flipH="false" flipV="false" rot="0">
              <a:off x="0" y="0"/>
              <a:ext cx="3374136" cy="1603152"/>
            </a:xfrm>
            <a:custGeom>
              <a:avLst/>
              <a:gdLst/>
              <a:ahLst/>
              <a:cxnLst/>
              <a:rect r="r" b="b" t="t" l="l"/>
              <a:pathLst>
                <a:path h="1603152" w="3374136">
                  <a:moveTo>
                    <a:pt x="25400" y="0"/>
                  </a:moveTo>
                  <a:lnTo>
                    <a:pt x="3348736" y="0"/>
                  </a:lnTo>
                  <a:cubicBezTo>
                    <a:pt x="3362706" y="0"/>
                    <a:pt x="3374136" y="11293"/>
                    <a:pt x="3374136" y="25096"/>
                  </a:cubicBezTo>
                  <a:lnTo>
                    <a:pt x="3374136" y="1578056"/>
                  </a:lnTo>
                  <a:cubicBezTo>
                    <a:pt x="3374136" y="1591859"/>
                    <a:pt x="3362706" y="1603152"/>
                    <a:pt x="3348736" y="1603152"/>
                  </a:cubicBezTo>
                  <a:lnTo>
                    <a:pt x="25400" y="1603152"/>
                  </a:lnTo>
                  <a:cubicBezTo>
                    <a:pt x="11430" y="1603152"/>
                    <a:pt x="0" y="1591859"/>
                    <a:pt x="0" y="1578056"/>
                  </a:cubicBezTo>
                  <a:lnTo>
                    <a:pt x="0" y="25096"/>
                  </a:lnTo>
                  <a:cubicBezTo>
                    <a:pt x="0" y="11293"/>
                    <a:pt x="11430" y="0"/>
                    <a:pt x="25400" y="0"/>
                  </a:cubicBezTo>
                  <a:moveTo>
                    <a:pt x="25400" y="50193"/>
                  </a:moveTo>
                  <a:lnTo>
                    <a:pt x="25400" y="25096"/>
                  </a:lnTo>
                  <a:lnTo>
                    <a:pt x="50800" y="25096"/>
                  </a:lnTo>
                  <a:lnTo>
                    <a:pt x="50800" y="1578056"/>
                  </a:lnTo>
                  <a:lnTo>
                    <a:pt x="25400" y="1578056"/>
                  </a:lnTo>
                  <a:lnTo>
                    <a:pt x="25400" y="1552960"/>
                  </a:lnTo>
                  <a:lnTo>
                    <a:pt x="3348736" y="1552960"/>
                  </a:lnTo>
                  <a:lnTo>
                    <a:pt x="3348736" y="1578056"/>
                  </a:lnTo>
                  <a:lnTo>
                    <a:pt x="3323336" y="1578056"/>
                  </a:lnTo>
                  <a:lnTo>
                    <a:pt x="3323336" y="25096"/>
                  </a:lnTo>
                  <a:lnTo>
                    <a:pt x="3348736" y="25096"/>
                  </a:lnTo>
                  <a:lnTo>
                    <a:pt x="3348736" y="50193"/>
                  </a:lnTo>
                  <a:lnTo>
                    <a:pt x="25400" y="50193"/>
                  </a:lnTo>
                  <a:close/>
                </a:path>
              </a:pathLst>
            </a:custGeom>
            <a:solidFill>
              <a:srgbClr val="002C6C"/>
            </a:solidFill>
          </p:spPr>
        </p:sp>
        <p:sp>
          <p:nvSpPr>
            <p:cNvPr name="TextBox 14" id="14"/>
            <p:cNvSpPr txBox="true"/>
            <p:nvPr/>
          </p:nvSpPr>
          <p:spPr>
            <a:xfrm>
              <a:off x="0" y="-47625"/>
              <a:ext cx="3374102" cy="1650817"/>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Kết hợp đặc trưng</a:t>
              </a:r>
            </a:p>
          </p:txBody>
        </p:sp>
      </p:grpSp>
      <p:grpSp>
        <p:nvGrpSpPr>
          <p:cNvPr name="Group 15" id="15"/>
          <p:cNvGrpSpPr/>
          <p:nvPr/>
        </p:nvGrpSpPr>
        <p:grpSpPr>
          <a:xfrm rot="0">
            <a:off x="3667693" y="2987927"/>
            <a:ext cx="2530576" cy="667665"/>
            <a:chOff x="0" y="0"/>
            <a:chExt cx="3374102" cy="890219"/>
          </a:xfrm>
        </p:grpSpPr>
        <p:sp>
          <p:nvSpPr>
            <p:cNvPr name="Freeform 16" id="16"/>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17" id="17"/>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18" id="18"/>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OCR Load</a:t>
              </a:r>
            </a:p>
          </p:txBody>
        </p:sp>
      </p:grpSp>
      <p:grpSp>
        <p:nvGrpSpPr>
          <p:cNvPr name="Group 19" id="19"/>
          <p:cNvGrpSpPr/>
          <p:nvPr/>
        </p:nvGrpSpPr>
        <p:grpSpPr>
          <a:xfrm rot="0">
            <a:off x="7417384" y="2987927"/>
            <a:ext cx="2530576" cy="774192"/>
            <a:chOff x="0" y="0"/>
            <a:chExt cx="3374102" cy="1032256"/>
          </a:xfrm>
        </p:grpSpPr>
        <p:sp>
          <p:nvSpPr>
            <p:cNvPr name="Freeform 20" id="20"/>
            <p:cNvSpPr/>
            <p:nvPr/>
          </p:nvSpPr>
          <p:spPr>
            <a:xfrm flipH="false" flipV="false" rot="0">
              <a:off x="25400" y="29100"/>
              <a:ext cx="3323336" cy="973993"/>
            </a:xfrm>
            <a:custGeom>
              <a:avLst/>
              <a:gdLst/>
              <a:ahLst/>
              <a:cxnLst/>
              <a:rect r="r" b="b" t="t" l="l"/>
              <a:pathLst>
                <a:path h="973993" w="3323336">
                  <a:moveTo>
                    <a:pt x="0" y="0"/>
                  </a:moveTo>
                  <a:lnTo>
                    <a:pt x="3323336" y="0"/>
                  </a:lnTo>
                  <a:lnTo>
                    <a:pt x="3323336" y="973994"/>
                  </a:lnTo>
                  <a:lnTo>
                    <a:pt x="0" y="973994"/>
                  </a:lnTo>
                  <a:close/>
                </a:path>
              </a:pathLst>
            </a:custGeom>
            <a:solidFill>
              <a:srgbClr val="FEEEE4"/>
            </a:solidFill>
          </p:spPr>
        </p:sp>
        <p:sp>
          <p:nvSpPr>
            <p:cNvPr name="Freeform 21" id="21"/>
            <p:cNvSpPr/>
            <p:nvPr/>
          </p:nvSpPr>
          <p:spPr>
            <a:xfrm flipH="false" flipV="false" rot="0">
              <a:off x="0" y="0"/>
              <a:ext cx="3374136" cy="1032194"/>
            </a:xfrm>
            <a:custGeom>
              <a:avLst/>
              <a:gdLst/>
              <a:ahLst/>
              <a:cxnLst/>
              <a:rect r="r" b="b" t="t" l="l"/>
              <a:pathLst>
                <a:path h="1032194" w="3374136">
                  <a:moveTo>
                    <a:pt x="25400" y="0"/>
                  </a:moveTo>
                  <a:lnTo>
                    <a:pt x="3348736" y="0"/>
                  </a:lnTo>
                  <a:cubicBezTo>
                    <a:pt x="3362706" y="0"/>
                    <a:pt x="3374136" y="13095"/>
                    <a:pt x="3374136" y="29100"/>
                  </a:cubicBezTo>
                  <a:lnTo>
                    <a:pt x="3374136" y="1003094"/>
                  </a:lnTo>
                  <a:cubicBezTo>
                    <a:pt x="3374136" y="1019099"/>
                    <a:pt x="3362706" y="1032194"/>
                    <a:pt x="3348736" y="1032194"/>
                  </a:cubicBezTo>
                  <a:lnTo>
                    <a:pt x="25400" y="1032194"/>
                  </a:lnTo>
                  <a:cubicBezTo>
                    <a:pt x="11430" y="1032194"/>
                    <a:pt x="0" y="1019099"/>
                    <a:pt x="0" y="1003094"/>
                  </a:cubicBezTo>
                  <a:lnTo>
                    <a:pt x="0" y="29100"/>
                  </a:lnTo>
                  <a:cubicBezTo>
                    <a:pt x="0" y="13095"/>
                    <a:pt x="11430" y="0"/>
                    <a:pt x="25400" y="0"/>
                  </a:cubicBezTo>
                  <a:moveTo>
                    <a:pt x="25400" y="58201"/>
                  </a:moveTo>
                  <a:lnTo>
                    <a:pt x="25400" y="29100"/>
                  </a:lnTo>
                  <a:lnTo>
                    <a:pt x="50800" y="29100"/>
                  </a:lnTo>
                  <a:lnTo>
                    <a:pt x="50800" y="1003094"/>
                  </a:lnTo>
                  <a:lnTo>
                    <a:pt x="25400" y="1003094"/>
                  </a:lnTo>
                  <a:lnTo>
                    <a:pt x="25400" y="973993"/>
                  </a:lnTo>
                  <a:lnTo>
                    <a:pt x="3348736" y="973993"/>
                  </a:lnTo>
                  <a:lnTo>
                    <a:pt x="3348736" y="1003094"/>
                  </a:lnTo>
                  <a:lnTo>
                    <a:pt x="3323336" y="1003094"/>
                  </a:lnTo>
                  <a:lnTo>
                    <a:pt x="3323336" y="29100"/>
                  </a:lnTo>
                  <a:lnTo>
                    <a:pt x="3348736" y="29100"/>
                  </a:lnTo>
                  <a:lnTo>
                    <a:pt x="3348736" y="58201"/>
                  </a:lnTo>
                  <a:lnTo>
                    <a:pt x="25400" y="58201"/>
                  </a:lnTo>
                  <a:close/>
                </a:path>
              </a:pathLst>
            </a:custGeom>
            <a:solidFill>
              <a:srgbClr val="002C6C"/>
            </a:solidFill>
          </p:spPr>
        </p:sp>
        <p:sp>
          <p:nvSpPr>
            <p:cNvPr name="TextBox 22" id="22"/>
            <p:cNvSpPr txBox="true"/>
            <p:nvPr/>
          </p:nvSpPr>
          <p:spPr>
            <a:xfrm>
              <a:off x="0" y="-47625"/>
              <a:ext cx="3374102" cy="1079881"/>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Jina Tokenizer, Jina Model</a:t>
              </a:r>
            </a:p>
          </p:txBody>
        </p:sp>
      </p:grpSp>
      <p:grpSp>
        <p:nvGrpSpPr>
          <p:cNvPr name="Group 23" id="23"/>
          <p:cNvGrpSpPr/>
          <p:nvPr/>
        </p:nvGrpSpPr>
        <p:grpSpPr>
          <a:xfrm rot="0">
            <a:off x="6303045" y="3269058"/>
            <a:ext cx="1009564" cy="104704"/>
            <a:chOff x="0" y="0"/>
            <a:chExt cx="1346086" cy="139606"/>
          </a:xfrm>
        </p:grpSpPr>
        <p:sp>
          <p:nvSpPr>
            <p:cNvPr name="Freeform 24" id="24"/>
            <p:cNvSpPr/>
            <p:nvPr/>
          </p:nvSpPr>
          <p:spPr>
            <a:xfrm flipH="false" flipV="false" rot="0">
              <a:off x="25400" y="24930"/>
              <a:ext cx="1295273" cy="89748"/>
            </a:xfrm>
            <a:custGeom>
              <a:avLst/>
              <a:gdLst/>
              <a:ahLst/>
              <a:cxnLst/>
              <a:rect r="r" b="b" t="t" l="l"/>
              <a:pathLst>
                <a:path h="89748" w="1295273">
                  <a:moveTo>
                    <a:pt x="0" y="22437"/>
                  </a:moveTo>
                  <a:lnTo>
                    <a:pt x="1226820" y="22437"/>
                  </a:lnTo>
                  <a:lnTo>
                    <a:pt x="1226820" y="0"/>
                  </a:lnTo>
                  <a:lnTo>
                    <a:pt x="1295273" y="44874"/>
                  </a:lnTo>
                  <a:lnTo>
                    <a:pt x="1226820" y="89748"/>
                  </a:lnTo>
                  <a:lnTo>
                    <a:pt x="1226820" y="67311"/>
                  </a:lnTo>
                  <a:lnTo>
                    <a:pt x="0" y="67311"/>
                  </a:lnTo>
                  <a:close/>
                </a:path>
              </a:pathLst>
            </a:custGeom>
            <a:solidFill>
              <a:srgbClr val="0071FF"/>
            </a:solidFill>
          </p:spPr>
        </p:sp>
        <p:sp>
          <p:nvSpPr>
            <p:cNvPr name="Freeform 25" id="25"/>
            <p:cNvSpPr/>
            <p:nvPr/>
          </p:nvSpPr>
          <p:spPr>
            <a:xfrm flipH="false" flipV="false" rot="0">
              <a:off x="0" y="-1270"/>
              <a:ext cx="1346073" cy="142275"/>
            </a:xfrm>
            <a:custGeom>
              <a:avLst/>
              <a:gdLst/>
              <a:ahLst/>
              <a:cxnLst/>
              <a:rect r="r" b="b" t="t" l="l"/>
              <a:pathLst>
                <a:path h="142275" w="1346073">
                  <a:moveTo>
                    <a:pt x="25400" y="23707"/>
                  </a:moveTo>
                  <a:lnTo>
                    <a:pt x="1252220" y="23707"/>
                  </a:lnTo>
                  <a:lnTo>
                    <a:pt x="1252220" y="48637"/>
                  </a:lnTo>
                  <a:lnTo>
                    <a:pt x="1226820" y="48637"/>
                  </a:lnTo>
                  <a:lnTo>
                    <a:pt x="1226820" y="26200"/>
                  </a:lnTo>
                  <a:cubicBezTo>
                    <a:pt x="1226820" y="16976"/>
                    <a:pt x="1232027" y="8500"/>
                    <a:pt x="1240282" y="4262"/>
                  </a:cubicBezTo>
                  <a:cubicBezTo>
                    <a:pt x="1248537" y="0"/>
                    <a:pt x="1258570" y="381"/>
                    <a:pt x="1266317" y="5508"/>
                  </a:cubicBezTo>
                  <a:lnTo>
                    <a:pt x="1334770" y="50382"/>
                  </a:lnTo>
                  <a:cubicBezTo>
                    <a:pt x="1341882" y="54994"/>
                    <a:pt x="1346073" y="62847"/>
                    <a:pt x="1346073" y="71074"/>
                  </a:cubicBezTo>
                  <a:cubicBezTo>
                    <a:pt x="1346073" y="79301"/>
                    <a:pt x="1341882" y="87154"/>
                    <a:pt x="1334770" y="91766"/>
                  </a:cubicBezTo>
                  <a:lnTo>
                    <a:pt x="1266317" y="136639"/>
                  </a:lnTo>
                  <a:cubicBezTo>
                    <a:pt x="1258570" y="141767"/>
                    <a:pt x="1248537" y="142275"/>
                    <a:pt x="1240282" y="137886"/>
                  </a:cubicBezTo>
                  <a:cubicBezTo>
                    <a:pt x="1232027" y="133523"/>
                    <a:pt x="1226820" y="125172"/>
                    <a:pt x="1226820" y="115948"/>
                  </a:cubicBezTo>
                  <a:lnTo>
                    <a:pt x="1226820" y="93511"/>
                  </a:lnTo>
                  <a:lnTo>
                    <a:pt x="1252220" y="93511"/>
                  </a:lnTo>
                  <a:lnTo>
                    <a:pt x="1252220" y="118441"/>
                  </a:lnTo>
                  <a:lnTo>
                    <a:pt x="25400" y="118441"/>
                  </a:lnTo>
                  <a:cubicBezTo>
                    <a:pt x="11430" y="118441"/>
                    <a:pt x="0" y="107222"/>
                    <a:pt x="0" y="93511"/>
                  </a:cubicBezTo>
                  <a:lnTo>
                    <a:pt x="0" y="48637"/>
                  </a:lnTo>
                  <a:cubicBezTo>
                    <a:pt x="0" y="34925"/>
                    <a:pt x="11430" y="23707"/>
                    <a:pt x="25400" y="23707"/>
                  </a:cubicBezTo>
                  <a:moveTo>
                    <a:pt x="25400" y="73567"/>
                  </a:moveTo>
                  <a:lnTo>
                    <a:pt x="25400" y="48637"/>
                  </a:lnTo>
                  <a:lnTo>
                    <a:pt x="50800" y="48637"/>
                  </a:lnTo>
                  <a:lnTo>
                    <a:pt x="50800" y="93511"/>
                  </a:lnTo>
                  <a:lnTo>
                    <a:pt x="25400" y="93511"/>
                  </a:lnTo>
                  <a:lnTo>
                    <a:pt x="25400" y="68581"/>
                  </a:lnTo>
                  <a:lnTo>
                    <a:pt x="1252220" y="68581"/>
                  </a:lnTo>
                  <a:cubicBezTo>
                    <a:pt x="1266190" y="68581"/>
                    <a:pt x="1277620" y="79799"/>
                    <a:pt x="1277620" y="93511"/>
                  </a:cubicBezTo>
                  <a:lnTo>
                    <a:pt x="1277620" y="115948"/>
                  </a:lnTo>
                  <a:lnTo>
                    <a:pt x="1252220" y="115948"/>
                  </a:lnTo>
                  <a:lnTo>
                    <a:pt x="1238123" y="95256"/>
                  </a:lnTo>
                  <a:lnTo>
                    <a:pt x="1306576" y="50382"/>
                  </a:lnTo>
                  <a:lnTo>
                    <a:pt x="1320673" y="71074"/>
                  </a:lnTo>
                  <a:lnTo>
                    <a:pt x="1306576" y="91766"/>
                  </a:lnTo>
                  <a:lnTo>
                    <a:pt x="1238123" y="46892"/>
                  </a:lnTo>
                  <a:lnTo>
                    <a:pt x="1252220" y="26200"/>
                  </a:lnTo>
                  <a:lnTo>
                    <a:pt x="1277620" y="26200"/>
                  </a:lnTo>
                  <a:lnTo>
                    <a:pt x="1277620" y="48637"/>
                  </a:lnTo>
                  <a:cubicBezTo>
                    <a:pt x="1277620" y="62348"/>
                    <a:pt x="1266190" y="73567"/>
                    <a:pt x="1252220" y="73567"/>
                  </a:cubicBezTo>
                  <a:lnTo>
                    <a:pt x="25400" y="73567"/>
                  </a:lnTo>
                  <a:close/>
                </a:path>
              </a:pathLst>
            </a:custGeom>
            <a:solidFill>
              <a:srgbClr val="002C6C"/>
            </a:solidFill>
          </p:spPr>
        </p:sp>
      </p:grpSp>
      <p:grpSp>
        <p:nvGrpSpPr>
          <p:cNvPr name="Group 26" id="26"/>
          <p:cNvGrpSpPr/>
          <p:nvPr/>
        </p:nvGrpSpPr>
        <p:grpSpPr>
          <a:xfrm rot="0">
            <a:off x="10052736" y="3269058"/>
            <a:ext cx="1009564" cy="104704"/>
            <a:chOff x="0" y="0"/>
            <a:chExt cx="1346086" cy="139606"/>
          </a:xfrm>
        </p:grpSpPr>
        <p:sp>
          <p:nvSpPr>
            <p:cNvPr name="Freeform 27" id="27"/>
            <p:cNvSpPr/>
            <p:nvPr/>
          </p:nvSpPr>
          <p:spPr>
            <a:xfrm flipH="false" flipV="false" rot="0">
              <a:off x="25400" y="24930"/>
              <a:ext cx="1295273" cy="89748"/>
            </a:xfrm>
            <a:custGeom>
              <a:avLst/>
              <a:gdLst/>
              <a:ahLst/>
              <a:cxnLst/>
              <a:rect r="r" b="b" t="t" l="l"/>
              <a:pathLst>
                <a:path h="89748" w="1295273">
                  <a:moveTo>
                    <a:pt x="0" y="22437"/>
                  </a:moveTo>
                  <a:lnTo>
                    <a:pt x="1226820" y="22437"/>
                  </a:lnTo>
                  <a:lnTo>
                    <a:pt x="1226820" y="0"/>
                  </a:lnTo>
                  <a:lnTo>
                    <a:pt x="1295273" y="44874"/>
                  </a:lnTo>
                  <a:lnTo>
                    <a:pt x="1226820" y="89748"/>
                  </a:lnTo>
                  <a:lnTo>
                    <a:pt x="1226820" y="67311"/>
                  </a:lnTo>
                  <a:lnTo>
                    <a:pt x="0" y="67311"/>
                  </a:lnTo>
                  <a:close/>
                </a:path>
              </a:pathLst>
            </a:custGeom>
            <a:solidFill>
              <a:srgbClr val="0071FF"/>
            </a:solidFill>
          </p:spPr>
        </p:sp>
        <p:sp>
          <p:nvSpPr>
            <p:cNvPr name="Freeform 28" id="28"/>
            <p:cNvSpPr/>
            <p:nvPr/>
          </p:nvSpPr>
          <p:spPr>
            <a:xfrm flipH="false" flipV="false" rot="0">
              <a:off x="0" y="-1270"/>
              <a:ext cx="1346073" cy="142275"/>
            </a:xfrm>
            <a:custGeom>
              <a:avLst/>
              <a:gdLst/>
              <a:ahLst/>
              <a:cxnLst/>
              <a:rect r="r" b="b" t="t" l="l"/>
              <a:pathLst>
                <a:path h="142275" w="1346073">
                  <a:moveTo>
                    <a:pt x="25400" y="23707"/>
                  </a:moveTo>
                  <a:lnTo>
                    <a:pt x="1252220" y="23707"/>
                  </a:lnTo>
                  <a:lnTo>
                    <a:pt x="1252220" y="48637"/>
                  </a:lnTo>
                  <a:lnTo>
                    <a:pt x="1226820" y="48637"/>
                  </a:lnTo>
                  <a:lnTo>
                    <a:pt x="1226820" y="26200"/>
                  </a:lnTo>
                  <a:cubicBezTo>
                    <a:pt x="1226820" y="16976"/>
                    <a:pt x="1232027" y="8500"/>
                    <a:pt x="1240282" y="4262"/>
                  </a:cubicBezTo>
                  <a:cubicBezTo>
                    <a:pt x="1248537" y="0"/>
                    <a:pt x="1258570" y="381"/>
                    <a:pt x="1266317" y="5508"/>
                  </a:cubicBezTo>
                  <a:lnTo>
                    <a:pt x="1334770" y="50382"/>
                  </a:lnTo>
                  <a:cubicBezTo>
                    <a:pt x="1341882" y="54994"/>
                    <a:pt x="1346073" y="62847"/>
                    <a:pt x="1346073" y="71074"/>
                  </a:cubicBezTo>
                  <a:cubicBezTo>
                    <a:pt x="1346073" y="79301"/>
                    <a:pt x="1341882" y="87154"/>
                    <a:pt x="1334770" y="91766"/>
                  </a:cubicBezTo>
                  <a:lnTo>
                    <a:pt x="1266317" y="136639"/>
                  </a:lnTo>
                  <a:cubicBezTo>
                    <a:pt x="1258570" y="141767"/>
                    <a:pt x="1248537" y="142275"/>
                    <a:pt x="1240282" y="137886"/>
                  </a:cubicBezTo>
                  <a:cubicBezTo>
                    <a:pt x="1232027" y="133523"/>
                    <a:pt x="1226820" y="125172"/>
                    <a:pt x="1226820" y="115948"/>
                  </a:cubicBezTo>
                  <a:lnTo>
                    <a:pt x="1226820" y="93511"/>
                  </a:lnTo>
                  <a:lnTo>
                    <a:pt x="1252220" y="93511"/>
                  </a:lnTo>
                  <a:lnTo>
                    <a:pt x="1252220" y="118441"/>
                  </a:lnTo>
                  <a:lnTo>
                    <a:pt x="25400" y="118441"/>
                  </a:lnTo>
                  <a:cubicBezTo>
                    <a:pt x="11430" y="118441"/>
                    <a:pt x="0" y="107222"/>
                    <a:pt x="0" y="93511"/>
                  </a:cubicBezTo>
                  <a:lnTo>
                    <a:pt x="0" y="48637"/>
                  </a:lnTo>
                  <a:cubicBezTo>
                    <a:pt x="0" y="34925"/>
                    <a:pt x="11430" y="23707"/>
                    <a:pt x="25400" y="23707"/>
                  </a:cubicBezTo>
                  <a:moveTo>
                    <a:pt x="25400" y="73567"/>
                  </a:moveTo>
                  <a:lnTo>
                    <a:pt x="25400" y="48637"/>
                  </a:lnTo>
                  <a:lnTo>
                    <a:pt x="50800" y="48637"/>
                  </a:lnTo>
                  <a:lnTo>
                    <a:pt x="50800" y="93511"/>
                  </a:lnTo>
                  <a:lnTo>
                    <a:pt x="25400" y="93511"/>
                  </a:lnTo>
                  <a:lnTo>
                    <a:pt x="25400" y="68581"/>
                  </a:lnTo>
                  <a:lnTo>
                    <a:pt x="1252220" y="68581"/>
                  </a:lnTo>
                  <a:cubicBezTo>
                    <a:pt x="1266190" y="68581"/>
                    <a:pt x="1277620" y="79799"/>
                    <a:pt x="1277620" y="93511"/>
                  </a:cubicBezTo>
                  <a:lnTo>
                    <a:pt x="1277620" y="115948"/>
                  </a:lnTo>
                  <a:lnTo>
                    <a:pt x="1252220" y="115948"/>
                  </a:lnTo>
                  <a:lnTo>
                    <a:pt x="1238123" y="95256"/>
                  </a:lnTo>
                  <a:lnTo>
                    <a:pt x="1306576" y="50382"/>
                  </a:lnTo>
                  <a:lnTo>
                    <a:pt x="1320673" y="71074"/>
                  </a:lnTo>
                  <a:lnTo>
                    <a:pt x="1306576" y="91766"/>
                  </a:lnTo>
                  <a:lnTo>
                    <a:pt x="1238123" y="46892"/>
                  </a:lnTo>
                  <a:lnTo>
                    <a:pt x="1252220" y="26200"/>
                  </a:lnTo>
                  <a:lnTo>
                    <a:pt x="1277620" y="26200"/>
                  </a:lnTo>
                  <a:lnTo>
                    <a:pt x="1277620" y="48637"/>
                  </a:lnTo>
                  <a:cubicBezTo>
                    <a:pt x="1277620" y="62348"/>
                    <a:pt x="1266190" y="73567"/>
                    <a:pt x="1252220" y="73567"/>
                  </a:cubicBezTo>
                  <a:lnTo>
                    <a:pt x="25400" y="73567"/>
                  </a:lnTo>
                  <a:close/>
                </a:path>
              </a:pathLst>
            </a:custGeom>
            <a:solidFill>
              <a:srgbClr val="002C6C"/>
            </a:solidFill>
          </p:spPr>
        </p:sp>
      </p:grpSp>
      <p:grpSp>
        <p:nvGrpSpPr>
          <p:cNvPr name="Group 29" id="29"/>
          <p:cNvGrpSpPr/>
          <p:nvPr/>
        </p:nvGrpSpPr>
        <p:grpSpPr>
          <a:xfrm rot="0">
            <a:off x="11167075" y="2935226"/>
            <a:ext cx="2530576" cy="667665"/>
            <a:chOff x="0" y="0"/>
            <a:chExt cx="3374102" cy="890219"/>
          </a:xfrm>
        </p:grpSpPr>
        <p:sp>
          <p:nvSpPr>
            <p:cNvPr name="Freeform 30" id="30"/>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31" id="31"/>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32" id="32"/>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jina_features</a:t>
              </a:r>
            </a:p>
          </p:txBody>
        </p:sp>
      </p:grpSp>
      <p:grpSp>
        <p:nvGrpSpPr>
          <p:cNvPr name="Group 33" id="33"/>
          <p:cNvGrpSpPr/>
          <p:nvPr/>
        </p:nvGrpSpPr>
        <p:grpSpPr>
          <a:xfrm rot="1827407">
            <a:off x="14107379" y="3603240"/>
            <a:ext cx="1009564" cy="104704"/>
            <a:chOff x="0" y="0"/>
            <a:chExt cx="1346086" cy="139606"/>
          </a:xfrm>
        </p:grpSpPr>
        <p:sp>
          <p:nvSpPr>
            <p:cNvPr name="Freeform 34" id="34"/>
            <p:cNvSpPr/>
            <p:nvPr/>
          </p:nvSpPr>
          <p:spPr>
            <a:xfrm flipH="false" flipV="false" rot="0">
              <a:off x="25400" y="24930"/>
              <a:ext cx="1295273" cy="89748"/>
            </a:xfrm>
            <a:custGeom>
              <a:avLst/>
              <a:gdLst/>
              <a:ahLst/>
              <a:cxnLst/>
              <a:rect r="r" b="b" t="t" l="l"/>
              <a:pathLst>
                <a:path h="89748" w="1295273">
                  <a:moveTo>
                    <a:pt x="0" y="22437"/>
                  </a:moveTo>
                  <a:lnTo>
                    <a:pt x="1226820" y="22437"/>
                  </a:lnTo>
                  <a:lnTo>
                    <a:pt x="1226820" y="0"/>
                  </a:lnTo>
                  <a:lnTo>
                    <a:pt x="1295273" y="44874"/>
                  </a:lnTo>
                  <a:lnTo>
                    <a:pt x="1226820" y="89748"/>
                  </a:lnTo>
                  <a:lnTo>
                    <a:pt x="1226820" y="67311"/>
                  </a:lnTo>
                  <a:lnTo>
                    <a:pt x="0" y="67311"/>
                  </a:lnTo>
                  <a:close/>
                </a:path>
              </a:pathLst>
            </a:custGeom>
            <a:solidFill>
              <a:srgbClr val="0071FF"/>
            </a:solidFill>
          </p:spPr>
        </p:sp>
        <p:sp>
          <p:nvSpPr>
            <p:cNvPr name="Freeform 35" id="35"/>
            <p:cNvSpPr/>
            <p:nvPr/>
          </p:nvSpPr>
          <p:spPr>
            <a:xfrm flipH="false" flipV="false" rot="0">
              <a:off x="0" y="-1270"/>
              <a:ext cx="1346073" cy="142275"/>
            </a:xfrm>
            <a:custGeom>
              <a:avLst/>
              <a:gdLst/>
              <a:ahLst/>
              <a:cxnLst/>
              <a:rect r="r" b="b" t="t" l="l"/>
              <a:pathLst>
                <a:path h="142275" w="1346073">
                  <a:moveTo>
                    <a:pt x="25400" y="23707"/>
                  </a:moveTo>
                  <a:lnTo>
                    <a:pt x="1252220" y="23707"/>
                  </a:lnTo>
                  <a:lnTo>
                    <a:pt x="1252220" y="48637"/>
                  </a:lnTo>
                  <a:lnTo>
                    <a:pt x="1226820" y="48637"/>
                  </a:lnTo>
                  <a:lnTo>
                    <a:pt x="1226820" y="26200"/>
                  </a:lnTo>
                  <a:cubicBezTo>
                    <a:pt x="1226820" y="16976"/>
                    <a:pt x="1232027" y="8500"/>
                    <a:pt x="1240282" y="4262"/>
                  </a:cubicBezTo>
                  <a:cubicBezTo>
                    <a:pt x="1248537" y="0"/>
                    <a:pt x="1258570" y="381"/>
                    <a:pt x="1266317" y="5508"/>
                  </a:cubicBezTo>
                  <a:lnTo>
                    <a:pt x="1334770" y="50382"/>
                  </a:lnTo>
                  <a:cubicBezTo>
                    <a:pt x="1341882" y="54994"/>
                    <a:pt x="1346073" y="62847"/>
                    <a:pt x="1346073" y="71074"/>
                  </a:cubicBezTo>
                  <a:cubicBezTo>
                    <a:pt x="1346073" y="79301"/>
                    <a:pt x="1341882" y="87154"/>
                    <a:pt x="1334770" y="91766"/>
                  </a:cubicBezTo>
                  <a:lnTo>
                    <a:pt x="1266317" y="136639"/>
                  </a:lnTo>
                  <a:cubicBezTo>
                    <a:pt x="1258570" y="141767"/>
                    <a:pt x="1248537" y="142275"/>
                    <a:pt x="1240282" y="137886"/>
                  </a:cubicBezTo>
                  <a:cubicBezTo>
                    <a:pt x="1232027" y="133523"/>
                    <a:pt x="1226820" y="125172"/>
                    <a:pt x="1226820" y="115948"/>
                  </a:cubicBezTo>
                  <a:lnTo>
                    <a:pt x="1226820" y="93511"/>
                  </a:lnTo>
                  <a:lnTo>
                    <a:pt x="1252220" y="93511"/>
                  </a:lnTo>
                  <a:lnTo>
                    <a:pt x="1252220" y="118441"/>
                  </a:lnTo>
                  <a:lnTo>
                    <a:pt x="25400" y="118441"/>
                  </a:lnTo>
                  <a:cubicBezTo>
                    <a:pt x="11430" y="118441"/>
                    <a:pt x="0" y="107222"/>
                    <a:pt x="0" y="93511"/>
                  </a:cubicBezTo>
                  <a:lnTo>
                    <a:pt x="0" y="48637"/>
                  </a:lnTo>
                  <a:cubicBezTo>
                    <a:pt x="0" y="34925"/>
                    <a:pt x="11430" y="23707"/>
                    <a:pt x="25400" y="23707"/>
                  </a:cubicBezTo>
                  <a:moveTo>
                    <a:pt x="25400" y="73567"/>
                  </a:moveTo>
                  <a:lnTo>
                    <a:pt x="25400" y="48637"/>
                  </a:lnTo>
                  <a:lnTo>
                    <a:pt x="50800" y="48637"/>
                  </a:lnTo>
                  <a:lnTo>
                    <a:pt x="50800" y="93511"/>
                  </a:lnTo>
                  <a:lnTo>
                    <a:pt x="25400" y="93511"/>
                  </a:lnTo>
                  <a:lnTo>
                    <a:pt x="25400" y="68581"/>
                  </a:lnTo>
                  <a:lnTo>
                    <a:pt x="1252220" y="68581"/>
                  </a:lnTo>
                  <a:cubicBezTo>
                    <a:pt x="1266190" y="68581"/>
                    <a:pt x="1277620" y="79799"/>
                    <a:pt x="1277620" y="93511"/>
                  </a:cubicBezTo>
                  <a:lnTo>
                    <a:pt x="1277620" y="115948"/>
                  </a:lnTo>
                  <a:lnTo>
                    <a:pt x="1252220" y="115948"/>
                  </a:lnTo>
                  <a:lnTo>
                    <a:pt x="1238123" y="95256"/>
                  </a:lnTo>
                  <a:lnTo>
                    <a:pt x="1306576" y="50382"/>
                  </a:lnTo>
                  <a:lnTo>
                    <a:pt x="1320673" y="71074"/>
                  </a:lnTo>
                  <a:lnTo>
                    <a:pt x="1306576" y="91766"/>
                  </a:lnTo>
                  <a:lnTo>
                    <a:pt x="1238123" y="46892"/>
                  </a:lnTo>
                  <a:lnTo>
                    <a:pt x="1252220" y="26200"/>
                  </a:lnTo>
                  <a:lnTo>
                    <a:pt x="1277620" y="26200"/>
                  </a:lnTo>
                  <a:lnTo>
                    <a:pt x="1277620" y="48637"/>
                  </a:lnTo>
                  <a:cubicBezTo>
                    <a:pt x="1277620" y="62348"/>
                    <a:pt x="1266190" y="73567"/>
                    <a:pt x="1252220" y="73567"/>
                  </a:cubicBezTo>
                  <a:lnTo>
                    <a:pt x="25400" y="73567"/>
                  </a:lnTo>
                  <a:close/>
                </a:path>
              </a:pathLst>
            </a:custGeom>
            <a:solidFill>
              <a:srgbClr val="002C6C"/>
            </a:solidFill>
          </p:spPr>
        </p:sp>
      </p:grpSp>
      <p:grpSp>
        <p:nvGrpSpPr>
          <p:cNvPr name="Group 36" id="36"/>
          <p:cNvGrpSpPr/>
          <p:nvPr/>
        </p:nvGrpSpPr>
        <p:grpSpPr>
          <a:xfrm rot="0">
            <a:off x="3667693" y="4485124"/>
            <a:ext cx="2530576" cy="667665"/>
            <a:chOff x="0" y="0"/>
            <a:chExt cx="3374102" cy="890219"/>
          </a:xfrm>
        </p:grpSpPr>
        <p:sp>
          <p:nvSpPr>
            <p:cNvPr name="Freeform 37" id="37"/>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38" id="38"/>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39" id="39"/>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ViT processor</a:t>
              </a:r>
            </a:p>
          </p:txBody>
        </p:sp>
      </p:grpSp>
      <p:grpSp>
        <p:nvGrpSpPr>
          <p:cNvPr name="Group 40" id="40"/>
          <p:cNvGrpSpPr/>
          <p:nvPr/>
        </p:nvGrpSpPr>
        <p:grpSpPr>
          <a:xfrm rot="1258499">
            <a:off x="2954070" y="4467783"/>
            <a:ext cx="617652" cy="105403"/>
            <a:chOff x="0" y="0"/>
            <a:chExt cx="823536" cy="140537"/>
          </a:xfrm>
        </p:grpSpPr>
        <p:sp>
          <p:nvSpPr>
            <p:cNvPr name="Freeform 41" id="41"/>
            <p:cNvSpPr/>
            <p:nvPr/>
          </p:nvSpPr>
          <p:spPr>
            <a:xfrm flipH="false" flipV="false" rot="0">
              <a:off x="15540" y="25096"/>
              <a:ext cx="792449" cy="90347"/>
            </a:xfrm>
            <a:custGeom>
              <a:avLst/>
              <a:gdLst/>
              <a:ahLst/>
              <a:cxnLst/>
              <a:rect r="r" b="b" t="t" l="l"/>
              <a:pathLst>
                <a:path h="90347" w="792449">
                  <a:moveTo>
                    <a:pt x="0" y="22587"/>
                  </a:moveTo>
                  <a:lnTo>
                    <a:pt x="750569" y="22587"/>
                  </a:lnTo>
                  <a:lnTo>
                    <a:pt x="750569" y="0"/>
                  </a:lnTo>
                  <a:lnTo>
                    <a:pt x="792449" y="45174"/>
                  </a:lnTo>
                  <a:lnTo>
                    <a:pt x="750569" y="90347"/>
                  </a:lnTo>
                  <a:lnTo>
                    <a:pt x="750569" y="67760"/>
                  </a:lnTo>
                  <a:lnTo>
                    <a:pt x="0" y="67760"/>
                  </a:lnTo>
                  <a:close/>
                </a:path>
              </a:pathLst>
            </a:custGeom>
            <a:solidFill>
              <a:srgbClr val="0071FF"/>
            </a:solidFill>
          </p:spPr>
        </p:sp>
        <p:sp>
          <p:nvSpPr>
            <p:cNvPr name="Freeform 42" id="42"/>
            <p:cNvSpPr/>
            <p:nvPr/>
          </p:nvSpPr>
          <p:spPr>
            <a:xfrm flipH="false" flipV="false" rot="0">
              <a:off x="0" y="-1270"/>
              <a:ext cx="823528" cy="143206"/>
            </a:xfrm>
            <a:custGeom>
              <a:avLst/>
              <a:gdLst/>
              <a:ahLst/>
              <a:cxnLst/>
              <a:rect r="r" b="b" t="t" l="l"/>
              <a:pathLst>
                <a:path h="143206" w="823528">
                  <a:moveTo>
                    <a:pt x="15540" y="23857"/>
                  </a:moveTo>
                  <a:lnTo>
                    <a:pt x="766109" y="23857"/>
                  </a:lnTo>
                  <a:lnTo>
                    <a:pt x="766109" y="48953"/>
                  </a:lnTo>
                  <a:lnTo>
                    <a:pt x="750569" y="48953"/>
                  </a:lnTo>
                  <a:lnTo>
                    <a:pt x="750569" y="26366"/>
                  </a:lnTo>
                  <a:cubicBezTo>
                    <a:pt x="750569" y="17081"/>
                    <a:pt x="753755" y="8548"/>
                    <a:pt x="758805" y="4282"/>
                  </a:cubicBezTo>
                  <a:cubicBezTo>
                    <a:pt x="763856" y="0"/>
                    <a:pt x="769994" y="381"/>
                    <a:pt x="774734" y="5536"/>
                  </a:cubicBezTo>
                  <a:lnTo>
                    <a:pt x="816613" y="50710"/>
                  </a:lnTo>
                  <a:cubicBezTo>
                    <a:pt x="820964" y="55353"/>
                    <a:pt x="823528" y="63258"/>
                    <a:pt x="823528" y="71540"/>
                  </a:cubicBezTo>
                  <a:cubicBezTo>
                    <a:pt x="823528" y="79821"/>
                    <a:pt x="820964" y="87727"/>
                    <a:pt x="816613" y="92370"/>
                  </a:cubicBezTo>
                  <a:lnTo>
                    <a:pt x="774734" y="137543"/>
                  </a:lnTo>
                  <a:cubicBezTo>
                    <a:pt x="769994" y="142698"/>
                    <a:pt x="763856" y="143206"/>
                    <a:pt x="758805" y="138798"/>
                  </a:cubicBezTo>
                  <a:cubicBezTo>
                    <a:pt x="753755" y="134406"/>
                    <a:pt x="750569" y="125999"/>
                    <a:pt x="750569" y="116713"/>
                  </a:cubicBezTo>
                  <a:lnTo>
                    <a:pt x="750569" y="94126"/>
                  </a:lnTo>
                  <a:lnTo>
                    <a:pt x="766109" y="94126"/>
                  </a:lnTo>
                  <a:lnTo>
                    <a:pt x="766109" y="119223"/>
                  </a:lnTo>
                  <a:lnTo>
                    <a:pt x="15540" y="119223"/>
                  </a:lnTo>
                  <a:cubicBezTo>
                    <a:pt x="6993" y="119223"/>
                    <a:pt x="0" y="107929"/>
                    <a:pt x="0" y="94126"/>
                  </a:cubicBezTo>
                  <a:lnTo>
                    <a:pt x="0" y="48953"/>
                  </a:lnTo>
                  <a:cubicBezTo>
                    <a:pt x="0" y="35150"/>
                    <a:pt x="6993" y="23857"/>
                    <a:pt x="15540" y="23857"/>
                  </a:cubicBezTo>
                  <a:moveTo>
                    <a:pt x="15540" y="74049"/>
                  </a:moveTo>
                  <a:lnTo>
                    <a:pt x="15540" y="48953"/>
                  </a:lnTo>
                  <a:lnTo>
                    <a:pt x="31079" y="48953"/>
                  </a:lnTo>
                  <a:lnTo>
                    <a:pt x="31079" y="94126"/>
                  </a:lnTo>
                  <a:lnTo>
                    <a:pt x="15540" y="94126"/>
                  </a:lnTo>
                  <a:lnTo>
                    <a:pt x="15540" y="69030"/>
                  </a:lnTo>
                  <a:lnTo>
                    <a:pt x="766109" y="69030"/>
                  </a:lnTo>
                  <a:cubicBezTo>
                    <a:pt x="774656" y="69030"/>
                    <a:pt x="781649" y="80323"/>
                    <a:pt x="781649" y="94126"/>
                  </a:cubicBezTo>
                  <a:lnTo>
                    <a:pt x="781649" y="116713"/>
                  </a:lnTo>
                  <a:lnTo>
                    <a:pt x="766109" y="116713"/>
                  </a:lnTo>
                  <a:lnTo>
                    <a:pt x="757484" y="95883"/>
                  </a:lnTo>
                  <a:lnTo>
                    <a:pt x="799364" y="50710"/>
                  </a:lnTo>
                  <a:lnTo>
                    <a:pt x="807989" y="71540"/>
                  </a:lnTo>
                  <a:lnTo>
                    <a:pt x="799364" y="92370"/>
                  </a:lnTo>
                  <a:lnTo>
                    <a:pt x="757484" y="47196"/>
                  </a:lnTo>
                  <a:lnTo>
                    <a:pt x="766109" y="26366"/>
                  </a:lnTo>
                  <a:lnTo>
                    <a:pt x="781649" y="26366"/>
                  </a:lnTo>
                  <a:lnTo>
                    <a:pt x="781649" y="48953"/>
                  </a:lnTo>
                  <a:cubicBezTo>
                    <a:pt x="781649" y="62756"/>
                    <a:pt x="774656" y="74049"/>
                    <a:pt x="766109" y="74049"/>
                  </a:cubicBezTo>
                  <a:lnTo>
                    <a:pt x="15540" y="74049"/>
                  </a:lnTo>
                  <a:close/>
                </a:path>
              </a:pathLst>
            </a:custGeom>
            <a:solidFill>
              <a:srgbClr val="002C6C"/>
            </a:solidFill>
          </p:spPr>
        </p:sp>
      </p:grpSp>
      <p:sp>
        <p:nvSpPr>
          <p:cNvPr name="TextBox 43" id="43"/>
          <p:cNvSpPr txBox="true"/>
          <p:nvPr/>
        </p:nvSpPr>
        <p:spPr>
          <a:xfrm rot="0">
            <a:off x="639049" y="1095375"/>
            <a:ext cx="10536980" cy="1128395"/>
          </a:xfrm>
          <a:prstGeom prst="rect">
            <a:avLst/>
          </a:prstGeom>
        </p:spPr>
        <p:txBody>
          <a:bodyPr anchor="t" rtlCol="false" tIns="0" lIns="0" bIns="0" rIns="0">
            <a:spAutoFit/>
          </a:bodyPr>
          <a:lstStyle/>
          <a:p>
            <a:pPr algn="l" marL="0" indent="0" lvl="0">
              <a:lnSpc>
                <a:spcPts val="8635"/>
              </a:lnSpc>
              <a:spcBef>
                <a:spcPct val="0"/>
              </a:spcBef>
            </a:pPr>
            <a:r>
              <a:rPr lang="en-US" b="true" sz="7850">
                <a:solidFill>
                  <a:srgbClr val="1836B2"/>
                </a:solidFill>
                <a:latin typeface="Cabin Semi-Bold"/>
                <a:ea typeface="Cabin Semi-Bold"/>
                <a:cs typeface="Cabin Semi-Bold"/>
                <a:sym typeface="Cabin Semi-Bold"/>
              </a:rPr>
              <a:t>Vision Transformer (ViT)</a:t>
            </a:r>
          </a:p>
        </p:txBody>
      </p:sp>
      <p:grpSp>
        <p:nvGrpSpPr>
          <p:cNvPr name="Group 44" id="44"/>
          <p:cNvGrpSpPr/>
          <p:nvPr/>
        </p:nvGrpSpPr>
        <p:grpSpPr>
          <a:xfrm rot="0">
            <a:off x="7503109" y="4485124"/>
            <a:ext cx="2444851" cy="667665"/>
            <a:chOff x="0" y="0"/>
            <a:chExt cx="3259802" cy="890219"/>
          </a:xfrm>
        </p:grpSpPr>
        <p:sp>
          <p:nvSpPr>
            <p:cNvPr name="Freeform 45" id="45"/>
            <p:cNvSpPr/>
            <p:nvPr/>
          </p:nvSpPr>
          <p:spPr>
            <a:xfrm flipH="false" flipV="false" rot="0">
              <a:off x="24540" y="25096"/>
              <a:ext cx="3210756" cy="839973"/>
            </a:xfrm>
            <a:custGeom>
              <a:avLst/>
              <a:gdLst/>
              <a:ahLst/>
              <a:cxnLst/>
              <a:rect r="r" b="b" t="t" l="l"/>
              <a:pathLst>
                <a:path h="839973" w="3210756">
                  <a:moveTo>
                    <a:pt x="0" y="0"/>
                  </a:moveTo>
                  <a:lnTo>
                    <a:pt x="3210755" y="0"/>
                  </a:lnTo>
                  <a:lnTo>
                    <a:pt x="3210755" y="839974"/>
                  </a:lnTo>
                  <a:lnTo>
                    <a:pt x="0" y="839974"/>
                  </a:lnTo>
                  <a:close/>
                </a:path>
              </a:pathLst>
            </a:custGeom>
            <a:solidFill>
              <a:srgbClr val="FEEEE4"/>
            </a:solidFill>
          </p:spPr>
        </p:sp>
        <p:sp>
          <p:nvSpPr>
            <p:cNvPr name="Freeform 46" id="46"/>
            <p:cNvSpPr/>
            <p:nvPr/>
          </p:nvSpPr>
          <p:spPr>
            <a:xfrm flipH="false" flipV="false" rot="0">
              <a:off x="0" y="0"/>
              <a:ext cx="3259836" cy="890166"/>
            </a:xfrm>
            <a:custGeom>
              <a:avLst/>
              <a:gdLst/>
              <a:ahLst/>
              <a:cxnLst/>
              <a:rect r="r" b="b" t="t" l="l"/>
              <a:pathLst>
                <a:path h="890166" w="3259836">
                  <a:moveTo>
                    <a:pt x="24540" y="0"/>
                  </a:moveTo>
                  <a:lnTo>
                    <a:pt x="3235295" y="0"/>
                  </a:lnTo>
                  <a:cubicBezTo>
                    <a:pt x="3248792" y="0"/>
                    <a:pt x="3259836" y="11293"/>
                    <a:pt x="3259836" y="25096"/>
                  </a:cubicBezTo>
                  <a:lnTo>
                    <a:pt x="3259836" y="865070"/>
                  </a:lnTo>
                  <a:cubicBezTo>
                    <a:pt x="3259836" y="878873"/>
                    <a:pt x="3248792" y="890166"/>
                    <a:pt x="3235295" y="890166"/>
                  </a:cubicBezTo>
                  <a:lnTo>
                    <a:pt x="24540" y="890166"/>
                  </a:lnTo>
                  <a:cubicBezTo>
                    <a:pt x="11043" y="890166"/>
                    <a:pt x="0" y="878873"/>
                    <a:pt x="0" y="865070"/>
                  </a:cubicBezTo>
                  <a:lnTo>
                    <a:pt x="0" y="25096"/>
                  </a:lnTo>
                  <a:cubicBezTo>
                    <a:pt x="0" y="11293"/>
                    <a:pt x="11043" y="0"/>
                    <a:pt x="24540" y="0"/>
                  </a:cubicBezTo>
                  <a:moveTo>
                    <a:pt x="24540" y="50193"/>
                  </a:moveTo>
                  <a:lnTo>
                    <a:pt x="24540" y="25096"/>
                  </a:lnTo>
                  <a:lnTo>
                    <a:pt x="49079" y="25096"/>
                  </a:lnTo>
                  <a:lnTo>
                    <a:pt x="49079" y="865070"/>
                  </a:lnTo>
                  <a:lnTo>
                    <a:pt x="24540" y="865070"/>
                  </a:lnTo>
                  <a:lnTo>
                    <a:pt x="24540" y="839973"/>
                  </a:lnTo>
                  <a:lnTo>
                    <a:pt x="3235295" y="839973"/>
                  </a:lnTo>
                  <a:lnTo>
                    <a:pt x="3235295" y="865070"/>
                  </a:lnTo>
                  <a:lnTo>
                    <a:pt x="3210756" y="865070"/>
                  </a:lnTo>
                  <a:lnTo>
                    <a:pt x="3210756" y="25096"/>
                  </a:lnTo>
                  <a:lnTo>
                    <a:pt x="3235295" y="25096"/>
                  </a:lnTo>
                  <a:lnTo>
                    <a:pt x="3235295" y="50193"/>
                  </a:lnTo>
                  <a:lnTo>
                    <a:pt x="24540" y="50193"/>
                  </a:lnTo>
                  <a:close/>
                </a:path>
              </a:pathLst>
            </a:custGeom>
            <a:solidFill>
              <a:srgbClr val="002C6C"/>
            </a:solidFill>
          </p:spPr>
        </p:sp>
        <p:sp>
          <p:nvSpPr>
            <p:cNvPr name="TextBox 47" id="47"/>
            <p:cNvSpPr txBox="true"/>
            <p:nvPr/>
          </p:nvSpPr>
          <p:spPr>
            <a:xfrm>
              <a:off x="0" y="-47625"/>
              <a:ext cx="32598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ViT Model</a:t>
              </a:r>
            </a:p>
          </p:txBody>
        </p:sp>
      </p:grpSp>
      <p:grpSp>
        <p:nvGrpSpPr>
          <p:cNvPr name="Group 48" id="48"/>
          <p:cNvGrpSpPr/>
          <p:nvPr/>
        </p:nvGrpSpPr>
        <p:grpSpPr>
          <a:xfrm rot="0">
            <a:off x="6388770" y="4766255"/>
            <a:ext cx="1009564" cy="104704"/>
            <a:chOff x="0" y="0"/>
            <a:chExt cx="1346086" cy="139606"/>
          </a:xfrm>
        </p:grpSpPr>
        <p:sp>
          <p:nvSpPr>
            <p:cNvPr name="Freeform 49" id="49"/>
            <p:cNvSpPr/>
            <p:nvPr/>
          </p:nvSpPr>
          <p:spPr>
            <a:xfrm flipH="false" flipV="false" rot="0">
              <a:off x="25400" y="24930"/>
              <a:ext cx="1295273" cy="89748"/>
            </a:xfrm>
            <a:custGeom>
              <a:avLst/>
              <a:gdLst/>
              <a:ahLst/>
              <a:cxnLst/>
              <a:rect r="r" b="b" t="t" l="l"/>
              <a:pathLst>
                <a:path h="89748" w="1295273">
                  <a:moveTo>
                    <a:pt x="0" y="22437"/>
                  </a:moveTo>
                  <a:lnTo>
                    <a:pt x="1226820" y="22437"/>
                  </a:lnTo>
                  <a:lnTo>
                    <a:pt x="1226820" y="0"/>
                  </a:lnTo>
                  <a:lnTo>
                    <a:pt x="1295273" y="44874"/>
                  </a:lnTo>
                  <a:lnTo>
                    <a:pt x="1226820" y="89748"/>
                  </a:lnTo>
                  <a:lnTo>
                    <a:pt x="1226820" y="67311"/>
                  </a:lnTo>
                  <a:lnTo>
                    <a:pt x="0" y="67311"/>
                  </a:lnTo>
                  <a:close/>
                </a:path>
              </a:pathLst>
            </a:custGeom>
            <a:solidFill>
              <a:srgbClr val="0071FF"/>
            </a:solidFill>
          </p:spPr>
        </p:sp>
        <p:sp>
          <p:nvSpPr>
            <p:cNvPr name="Freeform 50" id="50"/>
            <p:cNvSpPr/>
            <p:nvPr/>
          </p:nvSpPr>
          <p:spPr>
            <a:xfrm flipH="false" flipV="false" rot="0">
              <a:off x="0" y="-1270"/>
              <a:ext cx="1346073" cy="142275"/>
            </a:xfrm>
            <a:custGeom>
              <a:avLst/>
              <a:gdLst/>
              <a:ahLst/>
              <a:cxnLst/>
              <a:rect r="r" b="b" t="t" l="l"/>
              <a:pathLst>
                <a:path h="142275" w="1346073">
                  <a:moveTo>
                    <a:pt x="25400" y="23707"/>
                  </a:moveTo>
                  <a:lnTo>
                    <a:pt x="1252220" y="23707"/>
                  </a:lnTo>
                  <a:lnTo>
                    <a:pt x="1252220" y="48637"/>
                  </a:lnTo>
                  <a:lnTo>
                    <a:pt x="1226820" y="48637"/>
                  </a:lnTo>
                  <a:lnTo>
                    <a:pt x="1226820" y="26200"/>
                  </a:lnTo>
                  <a:cubicBezTo>
                    <a:pt x="1226820" y="16976"/>
                    <a:pt x="1232027" y="8500"/>
                    <a:pt x="1240282" y="4262"/>
                  </a:cubicBezTo>
                  <a:cubicBezTo>
                    <a:pt x="1248537" y="0"/>
                    <a:pt x="1258570" y="381"/>
                    <a:pt x="1266317" y="5508"/>
                  </a:cubicBezTo>
                  <a:lnTo>
                    <a:pt x="1334770" y="50382"/>
                  </a:lnTo>
                  <a:cubicBezTo>
                    <a:pt x="1341882" y="54994"/>
                    <a:pt x="1346073" y="62847"/>
                    <a:pt x="1346073" y="71074"/>
                  </a:cubicBezTo>
                  <a:cubicBezTo>
                    <a:pt x="1346073" y="79301"/>
                    <a:pt x="1341882" y="87154"/>
                    <a:pt x="1334770" y="91766"/>
                  </a:cubicBezTo>
                  <a:lnTo>
                    <a:pt x="1266317" y="136639"/>
                  </a:lnTo>
                  <a:cubicBezTo>
                    <a:pt x="1258570" y="141767"/>
                    <a:pt x="1248537" y="142275"/>
                    <a:pt x="1240282" y="137886"/>
                  </a:cubicBezTo>
                  <a:cubicBezTo>
                    <a:pt x="1232027" y="133523"/>
                    <a:pt x="1226820" y="125172"/>
                    <a:pt x="1226820" y="115948"/>
                  </a:cubicBezTo>
                  <a:lnTo>
                    <a:pt x="1226820" y="93511"/>
                  </a:lnTo>
                  <a:lnTo>
                    <a:pt x="1252220" y="93511"/>
                  </a:lnTo>
                  <a:lnTo>
                    <a:pt x="1252220" y="118441"/>
                  </a:lnTo>
                  <a:lnTo>
                    <a:pt x="25400" y="118441"/>
                  </a:lnTo>
                  <a:cubicBezTo>
                    <a:pt x="11430" y="118441"/>
                    <a:pt x="0" y="107222"/>
                    <a:pt x="0" y="93511"/>
                  </a:cubicBezTo>
                  <a:lnTo>
                    <a:pt x="0" y="48637"/>
                  </a:lnTo>
                  <a:cubicBezTo>
                    <a:pt x="0" y="34925"/>
                    <a:pt x="11430" y="23707"/>
                    <a:pt x="25400" y="23707"/>
                  </a:cubicBezTo>
                  <a:moveTo>
                    <a:pt x="25400" y="73567"/>
                  </a:moveTo>
                  <a:lnTo>
                    <a:pt x="25400" y="48637"/>
                  </a:lnTo>
                  <a:lnTo>
                    <a:pt x="50800" y="48637"/>
                  </a:lnTo>
                  <a:lnTo>
                    <a:pt x="50800" y="93511"/>
                  </a:lnTo>
                  <a:lnTo>
                    <a:pt x="25400" y="93511"/>
                  </a:lnTo>
                  <a:lnTo>
                    <a:pt x="25400" y="68581"/>
                  </a:lnTo>
                  <a:lnTo>
                    <a:pt x="1252220" y="68581"/>
                  </a:lnTo>
                  <a:cubicBezTo>
                    <a:pt x="1266190" y="68581"/>
                    <a:pt x="1277620" y="79799"/>
                    <a:pt x="1277620" y="93511"/>
                  </a:cubicBezTo>
                  <a:lnTo>
                    <a:pt x="1277620" y="115948"/>
                  </a:lnTo>
                  <a:lnTo>
                    <a:pt x="1252220" y="115948"/>
                  </a:lnTo>
                  <a:lnTo>
                    <a:pt x="1238123" y="95256"/>
                  </a:lnTo>
                  <a:lnTo>
                    <a:pt x="1306576" y="50382"/>
                  </a:lnTo>
                  <a:lnTo>
                    <a:pt x="1320673" y="71074"/>
                  </a:lnTo>
                  <a:lnTo>
                    <a:pt x="1306576" y="91766"/>
                  </a:lnTo>
                  <a:lnTo>
                    <a:pt x="1238123" y="46892"/>
                  </a:lnTo>
                  <a:lnTo>
                    <a:pt x="1252220" y="26200"/>
                  </a:lnTo>
                  <a:lnTo>
                    <a:pt x="1277620" y="26200"/>
                  </a:lnTo>
                  <a:lnTo>
                    <a:pt x="1277620" y="48637"/>
                  </a:lnTo>
                  <a:cubicBezTo>
                    <a:pt x="1277620" y="62348"/>
                    <a:pt x="1266190" y="73567"/>
                    <a:pt x="1252220" y="73567"/>
                  </a:cubicBezTo>
                  <a:lnTo>
                    <a:pt x="25400" y="73567"/>
                  </a:lnTo>
                  <a:close/>
                </a:path>
              </a:pathLst>
            </a:custGeom>
            <a:solidFill>
              <a:srgbClr val="002C6C"/>
            </a:solidFill>
          </p:spPr>
        </p:sp>
      </p:grpSp>
      <p:grpSp>
        <p:nvGrpSpPr>
          <p:cNvPr name="Group 51" id="51"/>
          <p:cNvGrpSpPr/>
          <p:nvPr/>
        </p:nvGrpSpPr>
        <p:grpSpPr>
          <a:xfrm rot="0">
            <a:off x="10052736" y="4750386"/>
            <a:ext cx="1009564" cy="104704"/>
            <a:chOff x="0" y="0"/>
            <a:chExt cx="1346086" cy="139606"/>
          </a:xfrm>
        </p:grpSpPr>
        <p:sp>
          <p:nvSpPr>
            <p:cNvPr name="Freeform 52" id="52"/>
            <p:cNvSpPr/>
            <p:nvPr/>
          </p:nvSpPr>
          <p:spPr>
            <a:xfrm flipH="false" flipV="false" rot="0">
              <a:off x="25400" y="24930"/>
              <a:ext cx="1295273" cy="89748"/>
            </a:xfrm>
            <a:custGeom>
              <a:avLst/>
              <a:gdLst/>
              <a:ahLst/>
              <a:cxnLst/>
              <a:rect r="r" b="b" t="t" l="l"/>
              <a:pathLst>
                <a:path h="89748" w="1295273">
                  <a:moveTo>
                    <a:pt x="0" y="22437"/>
                  </a:moveTo>
                  <a:lnTo>
                    <a:pt x="1226820" y="22437"/>
                  </a:lnTo>
                  <a:lnTo>
                    <a:pt x="1226820" y="0"/>
                  </a:lnTo>
                  <a:lnTo>
                    <a:pt x="1295273" y="44874"/>
                  </a:lnTo>
                  <a:lnTo>
                    <a:pt x="1226820" y="89748"/>
                  </a:lnTo>
                  <a:lnTo>
                    <a:pt x="1226820" y="67311"/>
                  </a:lnTo>
                  <a:lnTo>
                    <a:pt x="0" y="67311"/>
                  </a:lnTo>
                  <a:close/>
                </a:path>
              </a:pathLst>
            </a:custGeom>
            <a:solidFill>
              <a:srgbClr val="0071FF"/>
            </a:solidFill>
          </p:spPr>
        </p:sp>
        <p:sp>
          <p:nvSpPr>
            <p:cNvPr name="Freeform 53" id="53"/>
            <p:cNvSpPr/>
            <p:nvPr/>
          </p:nvSpPr>
          <p:spPr>
            <a:xfrm flipH="false" flipV="false" rot="0">
              <a:off x="0" y="-1270"/>
              <a:ext cx="1346073" cy="142275"/>
            </a:xfrm>
            <a:custGeom>
              <a:avLst/>
              <a:gdLst/>
              <a:ahLst/>
              <a:cxnLst/>
              <a:rect r="r" b="b" t="t" l="l"/>
              <a:pathLst>
                <a:path h="142275" w="1346073">
                  <a:moveTo>
                    <a:pt x="25400" y="23707"/>
                  </a:moveTo>
                  <a:lnTo>
                    <a:pt x="1252220" y="23707"/>
                  </a:lnTo>
                  <a:lnTo>
                    <a:pt x="1252220" y="48637"/>
                  </a:lnTo>
                  <a:lnTo>
                    <a:pt x="1226820" y="48637"/>
                  </a:lnTo>
                  <a:lnTo>
                    <a:pt x="1226820" y="26200"/>
                  </a:lnTo>
                  <a:cubicBezTo>
                    <a:pt x="1226820" y="16976"/>
                    <a:pt x="1232027" y="8500"/>
                    <a:pt x="1240282" y="4262"/>
                  </a:cubicBezTo>
                  <a:cubicBezTo>
                    <a:pt x="1248537" y="0"/>
                    <a:pt x="1258570" y="381"/>
                    <a:pt x="1266317" y="5508"/>
                  </a:cubicBezTo>
                  <a:lnTo>
                    <a:pt x="1334770" y="50382"/>
                  </a:lnTo>
                  <a:cubicBezTo>
                    <a:pt x="1341882" y="54994"/>
                    <a:pt x="1346073" y="62847"/>
                    <a:pt x="1346073" y="71074"/>
                  </a:cubicBezTo>
                  <a:cubicBezTo>
                    <a:pt x="1346073" y="79301"/>
                    <a:pt x="1341882" y="87154"/>
                    <a:pt x="1334770" y="91766"/>
                  </a:cubicBezTo>
                  <a:lnTo>
                    <a:pt x="1266317" y="136639"/>
                  </a:lnTo>
                  <a:cubicBezTo>
                    <a:pt x="1258570" y="141767"/>
                    <a:pt x="1248537" y="142275"/>
                    <a:pt x="1240282" y="137886"/>
                  </a:cubicBezTo>
                  <a:cubicBezTo>
                    <a:pt x="1232027" y="133523"/>
                    <a:pt x="1226820" y="125172"/>
                    <a:pt x="1226820" y="115948"/>
                  </a:cubicBezTo>
                  <a:lnTo>
                    <a:pt x="1226820" y="93511"/>
                  </a:lnTo>
                  <a:lnTo>
                    <a:pt x="1252220" y="93511"/>
                  </a:lnTo>
                  <a:lnTo>
                    <a:pt x="1252220" y="118441"/>
                  </a:lnTo>
                  <a:lnTo>
                    <a:pt x="25400" y="118441"/>
                  </a:lnTo>
                  <a:cubicBezTo>
                    <a:pt x="11430" y="118441"/>
                    <a:pt x="0" y="107222"/>
                    <a:pt x="0" y="93511"/>
                  </a:cubicBezTo>
                  <a:lnTo>
                    <a:pt x="0" y="48637"/>
                  </a:lnTo>
                  <a:cubicBezTo>
                    <a:pt x="0" y="34925"/>
                    <a:pt x="11430" y="23707"/>
                    <a:pt x="25400" y="23707"/>
                  </a:cubicBezTo>
                  <a:moveTo>
                    <a:pt x="25400" y="73567"/>
                  </a:moveTo>
                  <a:lnTo>
                    <a:pt x="25400" y="48637"/>
                  </a:lnTo>
                  <a:lnTo>
                    <a:pt x="50800" y="48637"/>
                  </a:lnTo>
                  <a:lnTo>
                    <a:pt x="50800" y="93511"/>
                  </a:lnTo>
                  <a:lnTo>
                    <a:pt x="25400" y="93511"/>
                  </a:lnTo>
                  <a:lnTo>
                    <a:pt x="25400" y="68581"/>
                  </a:lnTo>
                  <a:lnTo>
                    <a:pt x="1252220" y="68581"/>
                  </a:lnTo>
                  <a:cubicBezTo>
                    <a:pt x="1266190" y="68581"/>
                    <a:pt x="1277620" y="79799"/>
                    <a:pt x="1277620" y="93511"/>
                  </a:cubicBezTo>
                  <a:lnTo>
                    <a:pt x="1277620" y="115948"/>
                  </a:lnTo>
                  <a:lnTo>
                    <a:pt x="1252220" y="115948"/>
                  </a:lnTo>
                  <a:lnTo>
                    <a:pt x="1238123" y="95256"/>
                  </a:lnTo>
                  <a:lnTo>
                    <a:pt x="1306576" y="50382"/>
                  </a:lnTo>
                  <a:lnTo>
                    <a:pt x="1320673" y="71074"/>
                  </a:lnTo>
                  <a:lnTo>
                    <a:pt x="1306576" y="91766"/>
                  </a:lnTo>
                  <a:lnTo>
                    <a:pt x="1238123" y="46892"/>
                  </a:lnTo>
                  <a:lnTo>
                    <a:pt x="1252220" y="26200"/>
                  </a:lnTo>
                  <a:lnTo>
                    <a:pt x="1277620" y="26200"/>
                  </a:lnTo>
                  <a:lnTo>
                    <a:pt x="1277620" y="48637"/>
                  </a:lnTo>
                  <a:cubicBezTo>
                    <a:pt x="1277620" y="62348"/>
                    <a:pt x="1266190" y="73567"/>
                    <a:pt x="1252220" y="73567"/>
                  </a:cubicBezTo>
                  <a:lnTo>
                    <a:pt x="25400" y="73567"/>
                  </a:lnTo>
                  <a:close/>
                </a:path>
              </a:pathLst>
            </a:custGeom>
            <a:solidFill>
              <a:srgbClr val="002C6C"/>
            </a:solidFill>
          </p:spPr>
        </p:sp>
      </p:grpSp>
      <p:grpSp>
        <p:nvGrpSpPr>
          <p:cNvPr name="Group 54" id="54"/>
          <p:cNvGrpSpPr/>
          <p:nvPr/>
        </p:nvGrpSpPr>
        <p:grpSpPr>
          <a:xfrm rot="0">
            <a:off x="11167075" y="4416553"/>
            <a:ext cx="2530576" cy="667665"/>
            <a:chOff x="0" y="0"/>
            <a:chExt cx="3374102" cy="890219"/>
          </a:xfrm>
        </p:grpSpPr>
        <p:sp>
          <p:nvSpPr>
            <p:cNvPr name="Freeform 55" id="55"/>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56" id="56"/>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57" id="57"/>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vit_features</a:t>
              </a:r>
            </a:p>
          </p:txBody>
        </p:sp>
      </p:grpSp>
      <p:grpSp>
        <p:nvGrpSpPr>
          <p:cNvPr name="Group 58" id="58"/>
          <p:cNvGrpSpPr/>
          <p:nvPr/>
        </p:nvGrpSpPr>
        <p:grpSpPr>
          <a:xfrm rot="-1806622">
            <a:off x="14106114" y="4432772"/>
            <a:ext cx="1009564" cy="104704"/>
            <a:chOff x="0" y="0"/>
            <a:chExt cx="1346086" cy="139606"/>
          </a:xfrm>
        </p:grpSpPr>
        <p:sp>
          <p:nvSpPr>
            <p:cNvPr name="Freeform 59" id="59"/>
            <p:cNvSpPr/>
            <p:nvPr/>
          </p:nvSpPr>
          <p:spPr>
            <a:xfrm flipH="false" flipV="false" rot="0">
              <a:off x="25400" y="24930"/>
              <a:ext cx="1295273" cy="89748"/>
            </a:xfrm>
            <a:custGeom>
              <a:avLst/>
              <a:gdLst/>
              <a:ahLst/>
              <a:cxnLst/>
              <a:rect r="r" b="b" t="t" l="l"/>
              <a:pathLst>
                <a:path h="89748" w="1295273">
                  <a:moveTo>
                    <a:pt x="0" y="22437"/>
                  </a:moveTo>
                  <a:lnTo>
                    <a:pt x="1226820" y="22437"/>
                  </a:lnTo>
                  <a:lnTo>
                    <a:pt x="1226820" y="0"/>
                  </a:lnTo>
                  <a:lnTo>
                    <a:pt x="1295273" y="44874"/>
                  </a:lnTo>
                  <a:lnTo>
                    <a:pt x="1226820" y="89748"/>
                  </a:lnTo>
                  <a:lnTo>
                    <a:pt x="1226820" y="67311"/>
                  </a:lnTo>
                  <a:lnTo>
                    <a:pt x="0" y="67311"/>
                  </a:lnTo>
                  <a:close/>
                </a:path>
              </a:pathLst>
            </a:custGeom>
            <a:solidFill>
              <a:srgbClr val="0071FF"/>
            </a:solidFill>
          </p:spPr>
        </p:sp>
        <p:sp>
          <p:nvSpPr>
            <p:cNvPr name="Freeform 60" id="60"/>
            <p:cNvSpPr/>
            <p:nvPr/>
          </p:nvSpPr>
          <p:spPr>
            <a:xfrm flipH="false" flipV="false" rot="0">
              <a:off x="0" y="-1270"/>
              <a:ext cx="1346073" cy="142275"/>
            </a:xfrm>
            <a:custGeom>
              <a:avLst/>
              <a:gdLst/>
              <a:ahLst/>
              <a:cxnLst/>
              <a:rect r="r" b="b" t="t" l="l"/>
              <a:pathLst>
                <a:path h="142275" w="1346073">
                  <a:moveTo>
                    <a:pt x="25400" y="23707"/>
                  </a:moveTo>
                  <a:lnTo>
                    <a:pt x="1252220" y="23707"/>
                  </a:lnTo>
                  <a:lnTo>
                    <a:pt x="1252220" y="48637"/>
                  </a:lnTo>
                  <a:lnTo>
                    <a:pt x="1226820" y="48637"/>
                  </a:lnTo>
                  <a:lnTo>
                    <a:pt x="1226820" y="26200"/>
                  </a:lnTo>
                  <a:cubicBezTo>
                    <a:pt x="1226820" y="16976"/>
                    <a:pt x="1232027" y="8500"/>
                    <a:pt x="1240282" y="4262"/>
                  </a:cubicBezTo>
                  <a:cubicBezTo>
                    <a:pt x="1248537" y="0"/>
                    <a:pt x="1258570" y="381"/>
                    <a:pt x="1266317" y="5508"/>
                  </a:cubicBezTo>
                  <a:lnTo>
                    <a:pt x="1334770" y="50382"/>
                  </a:lnTo>
                  <a:cubicBezTo>
                    <a:pt x="1341882" y="54994"/>
                    <a:pt x="1346073" y="62847"/>
                    <a:pt x="1346073" y="71074"/>
                  </a:cubicBezTo>
                  <a:cubicBezTo>
                    <a:pt x="1346073" y="79301"/>
                    <a:pt x="1341882" y="87154"/>
                    <a:pt x="1334770" y="91766"/>
                  </a:cubicBezTo>
                  <a:lnTo>
                    <a:pt x="1266317" y="136639"/>
                  </a:lnTo>
                  <a:cubicBezTo>
                    <a:pt x="1258570" y="141767"/>
                    <a:pt x="1248537" y="142275"/>
                    <a:pt x="1240282" y="137886"/>
                  </a:cubicBezTo>
                  <a:cubicBezTo>
                    <a:pt x="1232027" y="133523"/>
                    <a:pt x="1226820" y="125172"/>
                    <a:pt x="1226820" y="115948"/>
                  </a:cubicBezTo>
                  <a:lnTo>
                    <a:pt x="1226820" y="93511"/>
                  </a:lnTo>
                  <a:lnTo>
                    <a:pt x="1252220" y="93511"/>
                  </a:lnTo>
                  <a:lnTo>
                    <a:pt x="1252220" y="118441"/>
                  </a:lnTo>
                  <a:lnTo>
                    <a:pt x="25400" y="118441"/>
                  </a:lnTo>
                  <a:cubicBezTo>
                    <a:pt x="11430" y="118441"/>
                    <a:pt x="0" y="107222"/>
                    <a:pt x="0" y="93511"/>
                  </a:cubicBezTo>
                  <a:lnTo>
                    <a:pt x="0" y="48637"/>
                  </a:lnTo>
                  <a:cubicBezTo>
                    <a:pt x="0" y="34925"/>
                    <a:pt x="11430" y="23707"/>
                    <a:pt x="25400" y="23707"/>
                  </a:cubicBezTo>
                  <a:moveTo>
                    <a:pt x="25400" y="73567"/>
                  </a:moveTo>
                  <a:lnTo>
                    <a:pt x="25400" y="48637"/>
                  </a:lnTo>
                  <a:lnTo>
                    <a:pt x="50800" y="48637"/>
                  </a:lnTo>
                  <a:lnTo>
                    <a:pt x="50800" y="93511"/>
                  </a:lnTo>
                  <a:lnTo>
                    <a:pt x="25400" y="93511"/>
                  </a:lnTo>
                  <a:lnTo>
                    <a:pt x="25400" y="68581"/>
                  </a:lnTo>
                  <a:lnTo>
                    <a:pt x="1252220" y="68581"/>
                  </a:lnTo>
                  <a:cubicBezTo>
                    <a:pt x="1266190" y="68581"/>
                    <a:pt x="1277620" y="79799"/>
                    <a:pt x="1277620" y="93511"/>
                  </a:cubicBezTo>
                  <a:lnTo>
                    <a:pt x="1277620" y="115948"/>
                  </a:lnTo>
                  <a:lnTo>
                    <a:pt x="1252220" y="115948"/>
                  </a:lnTo>
                  <a:lnTo>
                    <a:pt x="1238123" y="95256"/>
                  </a:lnTo>
                  <a:lnTo>
                    <a:pt x="1306576" y="50382"/>
                  </a:lnTo>
                  <a:lnTo>
                    <a:pt x="1320673" y="71074"/>
                  </a:lnTo>
                  <a:lnTo>
                    <a:pt x="1306576" y="91766"/>
                  </a:lnTo>
                  <a:lnTo>
                    <a:pt x="1238123" y="46892"/>
                  </a:lnTo>
                  <a:lnTo>
                    <a:pt x="1252220" y="26200"/>
                  </a:lnTo>
                  <a:lnTo>
                    <a:pt x="1277620" y="26200"/>
                  </a:lnTo>
                  <a:lnTo>
                    <a:pt x="1277620" y="48637"/>
                  </a:lnTo>
                  <a:cubicBezTo>
                    <a:pt x="1277620" y="62348"/>
                    <a:pt x="1266190" y="73567"/>
                    <a:pt x="1252220" y="73567"/>
                  </a:cubicBezTo>
                  <a:lnTo>
                    <a:pt x="25400" y="73567"/>
                  </a:lnTo>
                  <a:close/>
                </a:path>
              </a:pathLst>
            </a:custGeom>
            <a:solidFill>
              <a:srgbClr val="002C6C"/>
            </a:solidFill>
          </p:spPr>
        </p:sp>
      </p:grpSp>
      <p:sp>
        <p:nvSpPr>
          <p:cNvPr name="Freeform 61" id="61"/>
          <p:cNvSpPr/>
          <p:nvPr/>
        </p:nvSpPr>
        <p:spPr>
          <a:xfrm flipH="false" flipV="false" rot="0">
            <a:off x="11377182" y="7541668"/>
            <a:ext cx="766822" cy="781589"/>
          </a:xfrm>
          <a:custGeom>
            <a:avLst/>
            <a:gdLst/>
            <a:ahLst/>
            <a:cxnLst/>
            <a:rect r="r" b="b" t="t" l="l"/>
            <a:pathLst>
              <a:path h="781589" w="766822">
                <a:moveTo>
                  <a:pt x="0" y="0"/>
                </a:moveTo>
                <a:lnTo>
                  <a:pt x="766821" y="0"/>
                </a:lnTo>
                <a:lnTo>
                  <a:pt x="766821" y="781588"/>
                </a:lnTo>
                <a:lnTo>
                  <a:pt x="0" y="781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2" id="62"/>
          <p:cNvGrpSpPr/>
          <p:nvPr/>
        </p:nvGrpSpPr>
        <p:grpSpPr>
          <a:xfrm rot="0">
            <a:off x="5720775" y="6678845"/>
            <a:ext cx="5013959" cy="2768483"/>
            <a:chOff x="0" y="0"/>
            <a:chExt cx="6685278" cy="3691311"/>
          </a:xfrm>
        </p:grpSpPr>
        <p:sp>
          <p:nvSpPr>
            <p:cNvPr name="TextBox 63" id="63"/>
            <p:cNvSpPr txBox="true"/>
            <p:nvPr/>
          </p:nvSpPr>
          <p:spPr>
            <a:xfrm rot="0">
              <a:off x="0" y="1361920"/>
              <a:ext cx="6655935" cy="2329392"/>
            </a:xfrm>
            <a:prstGeom prst="rect">
              <a:avLst/>
            </a:prstGeom>
          </p:spPr>
          <p:txBody>
            <a:bodyPr anchor="t" rtlCol="false" tIns="0" lIns="0" bIns="0" rIns="0">
              <a:spAutoFit/>
            </a:bodyPr>
            <a:lstStyle/>
            <a:p>
              <a:pPr algn="l" marL="431801" indent="-215900" lvl="1">
                <a:lnSpc>
                  <a:spcPts val="2800"/>
                </a:lnSpc>
                <a:buFont typeface="Arial"/>
                <a:buChar char="•"/>
              </a:pPr>
              <a:r>
                <a:rPr lang="en-US" sz="2000" spc="10">
                  <a:solidFill>
                    <a:srgbClr val="000000"/>
                  </a:solidFill>
                  <a:latin typeface="Cabin"/>
                  <a:ea typeface="Cabin"/>
                  <a:cs typeface="Cabin"/>
                  <a:sym typeface="Cabin"/>
                </a:rPr>
                <a:t>Chuyển ảnh qua ViT processor để tạo tensor đầu vào.</a:t>
              </a:r>
            </a:p>
            <a:p>
              <a:pPr algn="l" marL="431801" indent="-215900" lvl="1">
                <a:lnSpc>
                  <a:spcPts val="2800"/>
                </a:lnSpc>
                <a:buFont typeface="Arial"/>
                <a:buChar char="•"/>
              </a:pPr>
              <a:r>
                <a:rPr lang="en-US" sz="2000" spc="10">
                  <a:solidFill>
                    <a:srgbClr val="000000"/>
                  </a:solidFill>
                  <a:latin typeface="Cabin"/>
                  <a:ea typeface="Cabin"/>
                  <a:cs typeface="Cabin"/>
                  <a:sym typeface="Cabin"/>
                </a:rPr>
                <a:t>Đưa tensor vào mô hình ViT để trích xuất vector đặc trưng.</a:t>
              </a:r>
            </a:p>
            <a:p>
              <a:pPr algn="l" marL="0" indent="0" lvl="0">
                <a:lnSpc>
                  <a:spcPts val="2800"/>
                </a:lnSpc>
                <a:spcBef>
                  <a:spcPct val="0"/>
                </a:spcBef>
              </a:pPr>
            </a:p>
          </p:txBody>
        </p:sp>
        <p:sp>
          <p:nvSpPr>
            <p:cNvPr name="TextBox 64" id="64"/>
            <p:cNvSpPr txBox="true"/>
            <p:nvPr/>
          </p:nvSpPr>
          <p:spPr>
            <a:xfrm rot="0">
              <a:off x="29343" y="-38100"/>
              <a:ext cx="6655935"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Vision Transformer (ViT)</a:t>
              </a:r>
            </a:p>
          </p:txBody>
        </p:sp>
      </p:grpSp>
      <p:grpSp>
        <p:nvGrpSpPr>
          <p:cNvPr name="Group 65" id="65"/>
          <p:cNvGrpSpPr/>
          <p:nvPr/>
        </p:nvGrpSpPr>
        <p:grpSpPr>
          <a:xfrm rot="0">
            <a:off x="12782178" y="6326420"/>
            <a:ext cx="5013959" cy="3120908"/>
            <a:chOff x="0" y="0"/>
            <a:chExt cx="6685278" cy="4161211"/>
          </a:xfrm>
        </p:grpSpPr>
        <p:sp>
          <p:nvSpPr>
            <p:cNvPr name="TextBox 66" id="66"/>
            <p:cNvSpPr txBox="true"/>
            <p:nvPr/>
          </p:nvSpPr>
          <p:spPr>
            <a:xfrm rot="0">
              <a:off x="0" y="1361920"/>
              <a:ext cx="6655935" cy="2799292"/>
            </a:xfrm>
            <a:prstGeom prst="rect">
              <a:avLst/>
            </a:prstGeom>
          </p:spPr>
          <p:txBody>
            <a:bodyPr anchor="t" rtlCol="false" tIns="0" lIns="0" bIns="0" rIns="0">
              <a:spAutoFit/>
            </a:bodyPr>
            <a:lstStyle/>
            <a:p>
              <a:pPr algn="l" marL="431801" indent="-215900" lvl="1">
                <a:lnSpc>
                  <a:spcPts val="2800"/>
                </a:lnSpc>
                <a:buFont typeface="Arial"/>
                <a:buChar char="•"/>
              </a:pPr>
              <a:r>
                <a:rPr lang="en-US" sz="2000" spc="10">
                  <a:solidFill>
                    <a:srgbClr val="000000"/>
                  </a:solidFill>
                  <a:latin typeface="Cabin"/>
                  <a:ea typeface="Cabin"/>
                  <a:cs typeface="Cabin"/>
                  <a:sym typeface="Cabin"/>
                </a:rPr>
                <a:t>Nối vector đặc trưng ảnh và text được OCR thành vector đặc trưng.</a:t>
              </a:r>
            </a:p>
            <a:p>
              <a:pPr algn="l" marL="431801" indent="-215900" lvl="1">
                <a:lnSpc>
                  <a:spcPts val="2800"/>
                </a:lnSpc>
                <a:buFont typeface="Arial"/>
                <a:buChar char="•"/>
              </a:pPr>
              <a:r>
                <a:rPr lang="en-US" sz="2000" spc="10">
                  <a:solidFill>
                    <a:srgbClr val="000000"/>
                  </a:solidFill>
                  <a:latin typeface="Cabin"/>
                  <a:ea typeface="Cabin"/>
                  <a:cs typeface="Cabin"/>
                  <a:sym typeface="Cabin"/>
                </a:rPr>
                <a:t>Nếu không có văn bản OCR, nối vector ảnh với vector zero.</a:t>
              </a:r>
            </a:p>
            <a:p>
              <a:pPr algn="l" marL="431801" indent="-215900" lvl="1">
                <a:lnSpc>
                  <a:spcPts val="2800"/>
                </a:lnSpc>
                <a:spcBef>
                  <a:spcPct val="0"/>
                </a:spcBef>
                <a:buFont typeface="Arial"/>
                <a:buChar char="•"/>
              </a:pPr>
              <a:r>
                <a:rPr lang="en-US" sz="2000" spc="10">
                  <a:solidFill>
                    <a:srgbClr val="000000"/>
                  </a:solidFill>
                  <a:latin typeface="Cabin"/>
                  <a:ea typeface="Cabin"/>
                  <a:cs typeface="Cabin"/>
                  <a:sym typeface="Cabin"/>
                </a:rPr>
                <a:t>Lưu vector kết hợp cho các bước xử lý tiếp theo.</a:t>
              </a:r>
            </a:p>
          </p:txBody>
        </p:sp>
        <p:sp>
          <p:nvSpPr>
            <p:cNvPr name="TextBox 67" id="67"/>
            <p:cNvSpPr txBox="true"/>
            <p:nvPr/>
          </p:nvSpPr>
          <p:spPr>
            <a:xfrm rot="0">
              <a:off x="29343" y="-38100"/>
              <a:ext cx="6655935"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Kết hợp đặc trưng</a:t>
              </a:r>
            </a:p>
          </p:txBody>
        </p:sp>
      </p:grpSp>
      <p:grpSp>
        <p:nvGrpSpPr>
          <p:cNvPr name="Group 68" id="68"/>
          <p:cNvGrpSpPr/>
          <p:nvPr/>
        </p:nvGrpSpPr>
        <p:grpSpPr>
          <a:xfrm rot="0">
            <a:off x="516456" y="6678845"/>
            <a:ext cx="5013959" cy="3120908"/>
            <a:chOff x="0" y="0"/>
            <a:chExt cx="6685278" cy="4161211"/>
          </a:xfrm>
        </p:grpSpPr>
        <p:sp>
          <p:nvSpPr>
            <p:cNvPr name="TextBox 69" id="69"/>
            <p:cNvSpPr txBox="true"/>
            <p:nvPr/>
          </p:nvSpPr>
          <p:spPr>
            <a:xfrm rot="0">
              <a:off x="0" y="1361920"/>
              <a:ext cx="6655935" cy="2799292"/>
            </a:xfrm>
            <a:prstGeom prst="rect">
              <a:avLst/>
            </a:prstGeom>
          </p:spPr>
          <p:txBody>
            <a:bodyPr anchor="t" rtlCol="false" tIns="0" lIns="0" bIns="0" rIns="0">
              <a:spAutoFit/>
            </a:bodyPr>
            <a:lstStyle/>
            <a:p>
              <a:pPr algn="l" marL="431801" indent="-215900" lvl="1">
                <a:lnSpc>
                  <a:spcPts val="2800"/>
                </a:lnSpc>
                <a:buFont typeface="Arial"/>
                <a:buChar char="•"/>
              </a:pPr>
              <a:r>
                <a:rPr lang="en-US" sz="2000" spc="10">
                  <a:solidFill>
                    <a:srgbClr val="000000"/>
                  </a:solidFill>
                  <a:latin typeface="Cabin"/>
                  <a:ea typeface="Cabin"/>
                  <a:cs typeface="Cabin"/>
                  <a:sym typeface="Cabin"/>
                </a:rPr>
                <a:t>Load text từ file OCR.</a:t>
              </a:r>
            </a:p>
            <a:p>
              <a:pPr algn="l" marL="431801" indent="-215900" lvl="1">
                <a:lnSpc>
                  <a:spcPts val="2800"/>
                </a:lnSpc>
                <a:buFont typeface="Arial"/>
                <a:buChar char="•"/>
              </a:pPr>
              <a:r>
                <a:rPr lang="en-US" sz="2000" spc="10">
                  <a:solidFill>
                    <a:srgbClr val="000000"/>
                  </a:solidFill>
                  <a:latin typeface="Cabin"/>
                  <a:ea typeface="Cabin"/>
                  <a:cs typeface="Cabin"/>
                  <a:sym typeface="Cabin"/>
                </a:rPr>
                <a:t>Dùng Jina tokenizer xử lý văn bản OCR.</a:t>
              </a:r>
            </a:p>
            <a:p>
              <a:pPr algn="l" marL="431801" indent="-215900" lvl="1">
                <a:lnSpc>
                  <a:spcPts val="2800"/>
                </a:lnSpc>
                <a:buFont typeface="Arial"/>
                <a:buChar char="•"/>
              </a:pPr>
              <a:r>
                <a:rPr lang="en-US" sz="2000" spc="10">
                  <a:solidFill>
                    <a:srgbClr val="000000"/>
                  </a:solidFill>
                  <a:latin typeface="Cabin"/>
                  <a:ea typeface="Cabin"/>
                  <a:cs typeface="Cabin"/>
                  <a:sym typeface="Cabin"/>
                </a:rPr>
                <a:t>Đưa văn bản vào mô hình Jina để trích xuất vector đặc trưng (1024 chiều).</a:t>
              </a:r>
            </a:p>
            <a:p>
              <a:pPr algn="l" marL="431801" indent="-215900" lvl="1">
                <a:lnSpc>
                  <a:spcPts val="2800"/>
                </a:lnSpc>
                <a:buFont typeface="Arial"/>
                <a:buChar char="•"/>
              </a:pPr>
              <a:r>
                <a:rPr lang="en-US" sz="2000" spc="10">
                  <a:solidFill>
                    <a:srgbClr val="000000"/>
                  </a:solidFill>
                  <a:latin typeface="Cabin"/>
                  <a:ea typeface="Cabin"/>
                  <a:cs typeface="Cabin"/>
                  <a:sym typeface="Cabin"/>
                </a:rPr>
                <a:t>Nếu không có văn bản OCR, thay bằng vector zero.</a:t>
              </a:r>
            </a:p>
          </p:txBody>
        </p:sp>
        <p:sp>
          <p:nvSpPr>
            <p:cNvPr name="TextBox 70" id="70"/>
            <p:cNvSpPr txBox="true"/>
            <p:nvPr/>
          </p:nvSpPr>
          <p:spPr>
            <a:xfrm rot="0">
              <a:off x="29343" y="-38100"/>
              <a:ext cx="6655935"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Load OCR file</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446411"/>
            <a:ext cx="13497585" cy="791631"/>
          </a:xfrm>
          <a:prstGeom prst="rect">
            <a:avLst/>
          </a:prstGeom>
          <a:solidFill>
            <a:srgbClr val="1836B2"/>
          </a:solidFill>
        </p:spPr>
      </p:sp>
      <p:sp>
        <p:nvSpPr>
          <p:cNvPr name="Freeform 3" id="3"/>
          <p:cNvSpPr/>
          <p:nvPr/>
        </p:nvSpPr>
        <p:spPr>
          <a:xfrm flipH="false" flipV="true" rot="0">
            <a:off x="11599196" y="-1270647"/>
            <a:ext cx="5660104" cy="3231734"/>
          </a:xfrm>
          <a:custGeom>
            <a:avLst/>
            <a:gdLst/>
            <a:ahLst/>
            <a:cxnLst/>
            <a:rect r="r" b="b" t="t" l="l"/>
            <a:pathLst>
              <a:path h="3231734" w="566010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r:embed="rId3"/>
                </a:ext>
              </a:extLst>
            </a:blip>
            <a:stretch>
              <a:fillRect l="0" t="-51576" r="0" b="0"/>
            </a:stretch>
          </a:blipFill>
        </p:spPr>
      </p:sp>
      <p:sp>
        <p:nvSpPr>
          <p:cNvPr name="Freeform 4" id="4"/>
          <p:cNvSpPr/>
          <p:nvPr/>
        </p:nvSpPr>
        <p:spPr>
          <a:xfrm flipH="false" flipV="false" rot="0">
            <a:off x="11018335" y="6278244"/>
            <a:ext cx="766822" cy="781589"/>
          </a:xfrm>
          <a:custGeom>
            <a:avLst/>
            <a:gdLst/>
            <a:ahLst/>
            <a:cxnLst/>
            <a:rect r="r" b="b" t="t" l="l"/>
            <a:pathLst>
              <a:path h="781589" w="766822">
                <a:moveTo>
                  <a:pt x="0" y="0"/>
                </a:moveTo>
                <a:lnTo>
                  <a:pt x="766822" y="0"/>
                </a:lnTo>
                <a:lnTo>
                  <a:pt x="766822" y="781588"/>
                </a:lnTo>
                <a:lnTo>
                  <a:pt x="0" y="781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639049" y="1095375"/>
            <a:ext cx="9086762" cy="1128395"/>
          </a:xfrm>
          <a:prstGeom prst="rect">
            <a:avLst/>
          </a:prstGeom>
        </p:spPr>
        <p:txBody>
          <a:bodyPr anchor="t" rtlCol="false" tIns="0" lIns="0" bIns="0" rIns="0">
            <a:spAutoFit/>
          </a:bodyPr>
          <a:lstStyle/>
          <a:p>
            <a:pPr algn="l" marL="0" indent="0" lvl="0">
              <a:lnSpc>
                <a:spcPts val="8635"/>
              </a:lnSpc>
              <a:spcBef>
                <a:spcPct val="0"/>
              </a:spcBef>
            </a:pPr>
            <a:r>
              <a:rPr lang="en-US" b="true" sz="7850">
                <a:solidFill>
                  <a:srgbClr val="1836B2"/>
                </a:solidFill>
                <a:latin typeface="Cabin Semi-Bold"/>
                <a:ea typeface="Cabin Semi-Bold"/>
                <a:cs typeface="Cabin Semi-Bold"/>
                <a:sym typeface="Cabin Semi-Bold"/>
              </a:rPr>
              <a:t>Jina Embeddings</a:t>
            </a:r>
          </a:p>
        </p:txBody>
      </p:sp>
      <p:grpSp>
        <p:nvGrpSpPr>
          <p:cNvPr name="Group 6" id="6"/>
          <p:cNvGrpSpPr/>
          <p:nvPr/>
        </p:nvGrpSpPr>
        <p:grpSpPr>
          <a:xfrm rot="0">
            <a:off x="380861" y="5143500"/>
            <a:ext cx="5013959" cy="2389507"/>
            <a:chOff x="0" y="0"/>
            <a:chExt cx="6685278" cy="3186009"/>
          </a:xfrm>
        </p:grpSpPr>
        <p:sp>
          <p:nvSpPr>
            <p:cNvPr name="TextBox 7" id="7"/>
            <p:cNvSpPr txBox="true"/>
            <p:nvPr/>
          </p:nvSpPr>
          <p:spPr>
            <a:xfrm rot="0">
              <a:off x="0" y="1352395"/>
              <a:ext cx="6655935" cy="1833614"/>
            </a:xfrm>
            <a:prstGeom prst="rect">
              <a:avLst/>
            </a:prstGeom>
          </p:spPr>
          <p:txBody>
            <a:bodyPr anchor="t" rtlCol="false" tIns="0" lIns="0" bIns="0" rIns="0">
              <a:spAutoFit/>
            </a:bodyPr>
            <a:lstStyle/>
            <a:p>
              <a:pPr algn="l" marL="576527" indent="-288264" lvl="1">
                <a:lnSpc>
                  <a:spcPts val="3738"/>
                </a:lnSpc>
                <a:buFont typeface="Arial"/>
                <a:buChar char="•"/>
              </a:pPr>
              <a:r>
                <a:rPr lang="en-US" sz="2670" spc="13">
                  <a:solidFill>
                    <a:srgbClr val="000000"/>
                  </a:solidFill>
                  <a:latin typeface="Cabin"/>
                  <a:ea typeface="Cabin"/>
                  <a:cs typeface="Cabin"/>
                  <a:sym typeface="Cabin"/>
                </a:rPr>
                <a:t>Nhận văn bản, chuyển đổi thành tensor PyTorch.</a:t>
              </a:r>
            </a:p>
            <a:p>
              <a:pPr algn="l" marL="576527" indent="-288264" lvl="1">
                <a:lnSpc>
                  <a:spcPts val="3738"/>
                </a:lnSpc>
                <a:buFont typeface="Arial"/>
                <a:buChar char="•"/>
              </a:pPr>
              <a:r>
                <a:rPr lang="en-US" sz="2670" spc="13">
                  <a:solidFill>
                    <a:srgbClr val="000000"/>
                  </a:solidFill>
                  <a:latin typeface="Cabin"/>
                  <a:ea typeface="Cabin"/>
                  <a:cs typeface="Cabin"/>
                  <a:sym typeface="Cabin"/>
                </a:rPr>
                <a:t>Áp dụng padding, max_length</a:t>
              </a:r>
            </a:p>
          </p:txBody>
        </p:sp>
        <p:sp>
          <p:nvSpPr>
            <p:cNvPr name="TextBox 8" id="8"/>
            <p:cNvSpPr txBox="true"/>
            <p:nvPr/>
          </p:nvSpPr>
          <p:spPr>
            <a:xfrm rot="0">
              <a:off x="29343" y="-38100"/>
              <a:ext cx="6655935"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Tokenizer</a:t>
              </a:r>
            </a:p>
          </p:txBody>
        </p:sp>
      </p:grpSp>
      <p:grpSp>
        <p:nvGrpSpPr>
          <p:cNvPr name="Group 9" id="9"/>
          <p:cNvGrpSpPr/>
          <p:nvPr/>
        </p:nvGrpSpPr>
        <p:grpSpPr>
          <a:xfrm rot="0">
            <a:off x="5394819" y="5143500"/>
            <a:ext cx="5013959" cy="2854568"/>
            <a:chOff x="0" y="0"/>
            <a:chExt cx="6685278" cy="3806091"/>
          </a:xfrm>
        </p:grpSpPr>
        <p:sp>
          <p:nvSpPr>
            <p:cNvPr name="TextBox 10" id="10"/>
            <p:cNvSpPr txBox="true"/>
            <p:nvPr/>
          </p:nvSpPr>
          <p:spPr>
            <a:xfrm rot="0">
              <a:off x="0" y="1352395"/>
              <a:ext cx="6655935" cy="2453696"/>
            </a:xfrm>
            <a:prstGeom prst="rect">
              <a:avLst/>
            </a:prstGeom>
          </p:spPr>
          <p:txBody>
            <a:bodyPr anchor="t" rtlCol="false" tIns="0" lIns="0" bIns="0" rIns="0">
              <a:spAutoFit/>
            </a:bodyPr>
            <a:lstStyle/>
            <a:p>
              <a:pPr algn="l" marL="576528" indent="-288264" lvl="1">
                <a:lnSpc>
                  <a:spcPts val="3738"/>
                </a:lnSpc>
                <a:buFont typeface="Arial"/>
                <a:buChar char="•"/>
              </a:pPr>
              <a:r>
                <a:rPr lang="en-US" sz="2670" spc="13">
                  <a:solidFill>
                    <a:srgbClr val="000000"/>
                  </a:solidFill>
                  <a:latin typeface="Cabin"/>
                  <a:ea typeface="Cabin"/>
                  <a:cs typeface="Cabin"/>
                  <a:sym typeface="Cabin"/>
                </a:rPr>
                <a:t>Đưa tensor vào Jina model. </a:t>
              </a:r>
            </a:p>
            <a:p>
              <a:pPr algn="l" marL="576528" indent="-288264" lvl="1">
                <a:lnSpc>
                  <a:spcPts val="3738"/>
                </a:lnSpc>
                <a:buFont typeface="Arial"/>
                <a:buChar char="•"/>
              </a:pPr>
              <a:r>
                <a:rPr lang="en-US" sz="2670" spc="13">
                  <a:solidFill>
                    <a:srgbClr val="000000"/>
                  </a:solidFill>
                  <a:latin typeface="Cabin"/>
                  <a:ea typeface="Cabin"/>
                  <a:cs typeface="Cabin"/>
                  <a:sym typeface="Cabin"/>
                </a:rPr>
                <a:t>Lấy đặc trưng từ last_hidden_state.</a:t>
              </a:r>
            </a:p>
            <a:p>
              <a:pPr algn="l" marL="0" indent="0" lvl="0">
                <a:lnSpc>
                  <a:spcPts val="3738"/>
                </a:lnSpc>
                <a:spcBef>
                  <a:spcPct val="0"/>
                </a:spcBef>
              </a:pPr>
            </a:p>
          </p:txBody>
        </p:sp>
        <p:sp>
          <p:nvSpPr>
            <p:cNvPr name="TextBox 11" id="11"/>
            <p:cNvSpPr txBox="true"/>
            <p:nvPr/>
          </p:nvSpPr>
          <p:spPr>
            <a:xfrm rot="0">
              <a:off x="29343" y="-38100"/>
              <a:ext cx="6655935"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Jina Model</a:t>
              </a:r>
            </a:p>
          </p:txBody>
        </p:sp>
      </p:grpSp>
      <p:grpSp>
        <p:nvGrpSpPr>
          <p:cNvPr name="Group 12" id="12"/>
          <p:cNvGrpSpPr/>
          <p:nvPr/>
        </p:nvGrpSpPr>
        <p:grpSpPr>
          <a:xfrm rot="0">
            <a:off x="12527242" y="5143500"/>
            <a:ext cx="5013959" cy="2388259"/>
            <a:chOff x="0" y="0"/>
            <a:chExt cx="6685278" cy="3184345"/>
          </a:xfrm>
        </p:grpSpPr>
        <p:sp>
          <p:nvSpPr>
            <p:cNvPr name="TextBox 13" id="13"/>
            <p:cNvSpPr txBox="true"/>
            <p:nvPr/>
          </p:nvSpPr>
          <p:spPr>
            <a:xfrm rot="0">
              <a:off x="0" y="1352395"/>
              <a:ext cx="6655935" cy="1831951"/>
            </a:xfrm>
            <a:prstGeom prst="rect">
              <a:avLst/>
            </a:prstGeom>
          </p:spPr>
          <p:txBody>
            <a:bodyPr anchor="t" rtlCol="false" tIns="0" lIns="0" bIns="0" rIns="0">
              <a:spAutoFit/>
            </a:bodyPr>
            <a:lstStyle/>
            <a:p>
              <a:pPr algn="l" marL="576528" indent="-288264" lvl="1">
                <a:lnSpc>
                  <a:spcPts val="3738"/>
                </a:lnSpc>
                <a:buFont typeface="Arial"/>
                <a:buChar char="•"/>
              </a:pPr>
              <a:r>
                <a:rPr lang="en-US" sz="2670" spc="13">
                  <a:solidFill>
                    <a:srgbClr val="000000"/>
                  </a:solidFill>
                  <a:latin typeface="Cabin"/>
                  <a:ea typeface="Cabin"/>
                  <a:cs typeface="Cabin"/>
                  <a:sym typeface="Cabin"/>
                </a:rPr>
                <a:t>Tạo vector đặc trưng text_features</a:t>
              </a:r>
            </a:p>
            <a:p>
              <a:pPr algn="l">
                <a:lnSpc>
                  <a:spcPts val="3738"/>
                </a:lnSpc>
                <a:spcBef>
                  <a:spcPct val="0"/>
                </a:spcBef>
              </a:pPr>
            </a:p>
          </p:txBody>
        </p:sp>
        <p:sp>
          <p:nvSpPr>
            <p:cNvPr name="TextBox 14" id="14"/>
            <p:cNvSpPr txBox="true"/>
            <p:nvPr/>
          </p:nvSpPr>
          <p:spPr>
            <a:xfrm rot="0">
              <a:off x="29343" y="-38100"/>
              <a:ext cx="6655935" cy="785451"/>
            </a:xfrm>
            <a:prstGeom prst="rect">
              <a:avLst/>
            </a:prstGeom>
          </p:spPr>
          <p:txBody>
            <a:bodyPr anchor="t" rtlCol="false" tIns="0" lIns="0" bIns="0" rIns="0">
              <a:spAutoFit/>
            </a:bodyPr>
            <a:lstStyle/>
            <a:p>
              <a:pPr algn="l" marL="0" indent="0" lvl="0">
                <a:lnSpc>
                  <a:spcPts val="4821"/>
                </a:lnSpc>
                <a:spcBef>
                  <a:spcPct val="0"/>
                </a:spcBef>
              </a:pPr>
              <a:r>
                <a:rPr lang="en-US" b="true" sz="3708" spc="-74">
                  <a:solidFill>
                    <a:srgbClr val="000000"/>
                  </a:solidFill>
                  <a:latin typeface="Cabin Medium"/>
                  <a:ea typeface="Cabin Medium"/>
                  <a:cs typeface="Cabin Medium"/>
                  <a:sym typeface="Cabin Medium"/>
                </a:rPr>
                <a:t>Trích xuất đặc trưng</a:t>
              </a:r>
            </a:p>
          </p:txBody>
        </p:sp>
      </p:grpSp>
      <p:grpSp>
        <p:nvGrpSpPr>
          <p:cNvPr name="Group 15" id="15"/>
          <p:cNvGrpSpPr/>
          <p:nvPr/>
        </p:nvGrpSpPr>
        <p:grpSpPr>
          <a:xfrm rot="0">
            <a:off x="2155030" y="2977899"/>
            <a:ext cx="2530576" cy="667665"/>
            <a:chOff x="0" y="0"/>
            <a:chExt cx="3374102" cy="890219"/>
          </a:xfrm>
        </p:grpSpPr>
        <p:sp>
          <p:nvSpPr>
            <p:cNvPr name="Freeform 16" id="16"/>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17" id="17"/>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18" id="18"/>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Input Text </a:t>
              </a:r>
            </a:p>
          </p:txBody>
        </p:sp>
      </p:grpSp>
      <p:grpSp>
        <p:nvGrpSpPr>
          <p:cNvPr name="Group 19" id="19"/>
          <p:cNvGrpSpPr/>
          <p:nvPr/>
        </p:nvGrpSpPr>
        <p:grpSpPr>
          <a:xfrm rot="0">
            <a:off x="4789871" y="3259030"/>
            <a:ext cx="1009564" cy="105403"/>
            <a:chOff x="0" y="0"/>
            <a:chExt cx="1346086" cy="140537"/>
          </a:xfrm>
        </p:grpSpPr>
        <p:sp>
          <p:nvSpPr>
            <p:cNvPr name="Freeform 20" id="20"/>
            <p:cNvSpPr/>
            <p:nvPr/>
          </p:nvSpPr>
          <p:spPr>
            <a:xfrm flipH="false" flipV="false" rot="0">
              <a:off x="25400" y="25096"/>
              <a:ext cx="1295273" cy="90347"/>
            </a:xfrm>
            <a:custGeom>
              <a:avLst/>
              <a:gdLst/>
              <a:ahLst/>
              <a:cxnLst/>
              <a:rect r="r" b="b" t="t" l="l"/>
              <a:pathLst>
                <a:path h="90347" w="1295273">
                  <a:moveTo>
                    <a:pt x="0" y="22587"/>
                  </a:moveTo>
                  <a:lnTo>
                    <a:pt x="1226820" y="22587"/>
                  </a:lnTo>
                  <a:lnTo>
                    <a:pt x="1226820" y="0"/>
                  </a:lnTo>
                  <a:lnTo>
                    <a:pt x="1295273" y="45174"/>
                  </a:lnTo>
                  <a:lnTo>
                    <a:pt x="1226820" y="90347"/>
                  </a:lnTo>
                  <a:lnTo>
                    <a:pt x="1226820" y="67760"/>
                  </a:lnTo>
                  <a:lnTo>
                    <a:pt x="0" y="67760"/>
                  </a:lnTo>
                  <a:close/>
                </a:path>
              </a:pathLst>
            </a:custGeom>
            <a:solidFill>
              <a:srgbClr val="0071FF"/>
            </a:solidFill>
          </p:spPr>
        </p:sp>
        <p:sp>
          <p:nvSpPr>
            <p:cNvPr name="Freeform 21" id="21"/>
            <p:cNvSpPr/>
            <p:nvPr/>
          </p:nvSpPr>
          <p:spPr>
            <a:xfrm flipH="false" flipV="false" rot="0">
              <a:off x="0" y="-1270"/>
              <a:ext cx="1346073" cy="143206"/>
            </a:xfrm>
            <a:custGeom>
              <a:avLst/>
              <a:gdLst/>
              <a:ahLst/>
              <a:cxnLst/>
              <a:rect r="r" b="b" t="t" l="l"/>
              <a:pathLst>
                <a:path h="143206" w="1346073">
                  <a:moveTo>
                    <a:pt x="25400" y="23857"/>
                  </a:moveTo>
                  <a:lnTo>
                    <a:pt x="1252220" y="23857"/>
                  </a:lnTo>
                  <a:lnTo>
                    <a:pt x="1252220" y="48953"/>
                  </a:lnTo>
                  <a:lnTo>
                    <a:pt x="1226820" y="48953"/>
                  </a:lnTo>
                  <a:lnTo>
                    <a:pt x="1226820" y="26366"/>
                  </a:lnTo>
                  <a:cubicBezTo>
                    <a:pt x="1226820" y="17081"/>
                    <a:pt x="1232027" y="8548"/>
                    <a:pt x="1240282" y="4282"/>
                  </a:cubicBezTo>
                  <a:cubicBezTo>
                    <a:pt x="1248537" y="0"/>
                    <a:pt x="1258570" y="381"/>
                    <a:pt x="1266317" y="5536"/>
                  </a:cubicBezTo>
                  <a:lnTo>
                    <a:pt x="1334770" y="50710"/>
                  </a:lnTo>
                  <a:cubicBezTo>
                    <a:pt x="1341882" y="55353"/>
                    <a:pt x="1346073" y="63258"/>
                    <a:pt x="1346073" y="71540"/>
                  </a:cubicBezTo>
                  <a:cubicBezTo>
                    <a:pt x="1346073" y="79821"/>
                    <a:pt x="1341882" y="87727"/>
                    <a:pt x="1334770" y="92370"/>
                  </a:cubicBezTo>
                  <a:lnTo>
                    <a:pt x="1266317" y="137543"/>
                  </a:lnTo>
                  <a:cubicBezTo>
                    <a:pt x="1258570" y="142698"/>
                    <a:pt x="1248537" y="143206"/>
                    <a:pt x="1240282" y="138798"/>
                  </a:cubicBezTo>
                  <a:cubicBezTo>
                    <a:pt x="1232027" y="134406"/>
                    <a:pt x="1226820" y="125999"/>
                    <a:pt x="1226820" y="116713"/>
                  </a:cubicBezTo>
                  <a:lnTo>
                    <a:pt x="1226820" y="94126"/>
                  </a:lnTo>
                  <a:lnTo>
                    <a:pt x="1252220" y="94126"/>
                  </a:lnTo>
                  <a:lnTo>
                    <a:pt x="1252220" y="119223"/>
                  </a:lnTo>
                  <a:lnTo>
                    <a:pt x="25400" y="119223"/>
                  </a:lnTo>
                  <a:cubicBezTo>
                    <a:pt x="11430" y="119223"/>
                    <a:pt x="0" y="107929"/>
                    <a:pt x="0" y="94126"/>
                  </a:cubicBezTo>
                  <a:lnTo>
                    <a:pt x="0" y="48953"/>
                  </a:lnTo>
                  <a:cubicBezTo>
                    <a:pt x="0" y="35150"/>
                    <a:pt x="11430" y="23857"/>
                    <a:pt x="25400" y="23857"/>
                  </a:cubicBezTo>
                  <a:moveTo>
                    <a:pt x="25400" y="74049"/>
                  </a:moveTo>
                  <a:lnTo>
                    <a:pt x="25400" y="48953"/>
                  </a:lnTo>
                  <a:lnTo>
                    <a:pt x="50800" y="48953"/>
                  </a:lnTo>
                  <a:lnTo>
                    <a:pt x="50800" y="94126"/>
                  </a:lnTo>
                  <a:lnTo>
                    <a:pt x="25400" y="94126"/>
                  </a:lnTo>
                  <a:lnTo>
                    <a:pt x="25400" y="69030"/>
                  </a:lnTo>
                  <a:lnTo>
                    <a:pt x="1252220" y="69030"/>
                  </a:lnTo>
                  <a:cubicBezTo>
                    <a:pt x="1266190" y="69030"/>
                    <a:pt x="1277620" y="80323"/>
                    <a:pt x="1277620" y="94126"/>
                  </a:cubicBezTo>
                  <a:lnTo>
                    <a:pt x="1277620" y="116713"/>
                  </a:lnTo>
                  <a:lnTo>
                    <a:pt x="1252220" y="116713"/>
                  </a:lnTo>
                  <a:lnTo>
                    <a:pt x="1238123" y="95883"/>
                  </a:lnTo>
                  <a:lnTo>
                    <a:pt x="1306576" y="50710"/>
                  </a:lnTo>
                  <a:lnTo>
                    <a:pt x="1320673" y="71540"/>
                  </a:lnTo>
                  <a:lnTo>
                    <a:pt x="1306576" y="92370"/>
                  </a:lnTo>
                  <a:lnTo>
                    <a:pt x="1238123" y="47196"/>
                  </a:lnTo>
                  <a:lnTo>
                    <a:pt x="1252220" y="26366"/>
                  </a:lnTo>
                  <a:lnTo>
                    <a:pt x="1277620" y="26366"/>
                  </a:lnTo>
                  <a:lnTo>
                    <a:pt x="1277620" y="48953"/>
                  </a:lnTo>
                  <a:cubicBezTo>
                    <a:pt x="1277620" y="62756"/>
                    <a:pt x="1266190" y="74049"/>
                    <a:pt x="1252220" y="74049"/>
                  </a:cubicBezTo>
                  <a:lnTo>
                    <a:pt x="25400" y="74049"/>
                  </a:lnTo>
                  <a:close/>
                </a:path>
              </a:pathLst>
            </a:custGeom>
            <a:solidFill>
              <a:srgbClr val="002C6C"/>
            </a:solidFill>
          </p:spPr>
        </p:sp>
      </p:grpSp>
      <p:grpSp>
        <p:nvGrpSpPr>
          <p:cNvPr name="Group 22" id="22"/>
          <p:cNvGrpSpPr/>
          <p:nvPr/>
        </p:nvGrpSpPr>
        <p:grpSpPr>
          <a:xfrm rot="0">
            <a:off x="13602393" y="2710535"/>
            <a:ext cx="2530577" cy="1202394"/>
            <a:chOff x="0" y="0"/>
            <a:chExt cx="3374102" cy="1603192"/>
          </a:xfrm>
        </p:grpSpPr>
        <p:sp>
          <p:nvSpPr>
            <p:cNvPr name="Freeform 23" id="23"/>
            <p:cNvSpPr/>
            <p:nvPr/>
          </p:nvSpPr>
          <p:spPr>
            <a:xfrm flipH="false" flipV="false" rot="0">
              <a:off x="25400" y="25096"/>
              <a:ext cx="3323336" cy="1552960"/>
            </a:xfrm>
            <a:custGeom>
              <a:avLst/>
              <a:gdLst/>
              <a:ahLst/>
              <a:cxnLst/>
              <a:rect r="r" b="b" t="t" l="l"/>
              <a:pathLst>
                <a:path h="1552960" w="3323336">
                  <a:moveTo>
                    <a:pt x="0" y="0"/>
                  </a:moveTo>
                  <a:lnTo>
                    <a:pt x="3323336" y="0"/>
                  </a:lnTo>
                  <a:lnTo>
                    <a:pt x="3323336" y="1552960"/>
                  </a:lnTo>
                  <a:lnTo>
                    <a:pt x="0" y="1552960"/>
                  </a:lnTo>
                  <a:close/>
                </a:path>
              </a:pathLst>
            </a:custGeom>
            <a:solidFill>
              <a:srgbClr val="FEEEE4"/>
            </a:solidFill>
          </p:spPr>
        </p:sp>
        <p:sp>
          <p:nvSpPr>
            <p:cNvPr name="Freeform 24" id="24"/>
            <p:cNvSpPr/>
            <p:nvPr/>
          </p:nvSpPr>
          <p:spPr>
            <a:xfrm flipH="false" flipV="false" rot="0">
              <a:off x="0" y="0"/>
              <a:ext cx="3374136" cy="1603152"/>
            </a:xfrm>
            <a:custGeom>
              <a:avLst/>
              <a:gdLst/>
              <a:ahLst/>
              <a:cxnLst/>
              <a:rect r="r" b="b" t="t" l="l"/>
              <a:pathLst>
                <a:path h="1603152" w="3374136">
                  <a:moveTo>
                    <a:pt x="25400" y="0"/>
                  </a:moveTo>
                  <a:lnTo>
                    <a:pt x="3348736" y="0"/>
                  </a:lnTo>
                  <a:cubicBezTo>
                    <a:pt x="3362706" y="0"/>
                    <a:pt x="3374136" y="11293"/>
                    <a:pt x="3374136" y="25096"/>
                  </a:cubicBezTo>
                  <a:lnTo>
                    <a:pt x="3374136" y="1578056"/>
                  </a:lnTo>
                  <a:cubicBezTo>
                    <a:pt x="3374136" y="1591859"/>
                    <a:pt x="3362706" y="1603152"/>
                    <a:pt x="3348736" y="1603152"/>
                  </a:cubicBezTo>
                  <a:lnTo>
                    <a:pt x="25400" y="1603152"/>
                  </a:lnTo>
                  <a:cubicBezTo>
                    <a:pt x="11430" y="1603152"/>
                    <a:pt x="0" y="1591859"/>
                    <a:pt x="0" y="1578056"/>
                  </a:cubicBezTo>
                  <a:lnTo>
                    <a:pt x="0" y="25096"/>
                  </a:lnTo>
                  <a:cubicBezTo>
                    <a:pt x="0" y="11293"/>
                    <a:pt x="11430" y="0"/>
                    <a:pt x="25400" y="0"/>
                  </a:cubicBezTo>
                  <a:moveTo>
                    <a:pt x="25400" y="50193"/>
                  </a:moveTo>
                  <a:lnTo>
                    <a:pt x="25400" y="25096"/>
                  </a:lnTo>
                  <a:lnTo>
                    <a:pt x="50800" y="25096"/>
                  </a:lnTo>
                  <a:lnTo>
                    <a:pt x="50800" y="1578056"/>
                  </a:lnTo>
                  <a:lnTo>
                    <a:pt x="25400" y="1578056"/>
                  </a:lnTo>
                  <a:lnTo>
                    <a:pt x="25400" y="1552960"/>
                  </a:lnTo>
                  <a:lnTo>
                    <a:pt x="3348736" y="1552960"/>
                  </a:lnTo>
                  <a:lnTo>
                    <a:pt x="3348736" y="1578056"/>
                  </a:lnTo>
                  <a:lnTo>
                    <a:pt x="3323336" y="1578056"/>
                  </a:lnTo>
                  <a:lnTo>
                    <a:pt x="3323336" y="25096"/>
                  </a:lnTo>
                  <a:lnTo>
                    <a:pt x="3348736" y="25096"/>
                  </a:lnTo>
                  <a:lnTo>
                    <a:pt x="3348736" y="50193"/>
                  </a:lnTo>
                  <a:lnTo>
                    <a:pt x="25400" y="50193"/>
                  </a:lnTo>
                  <a:close/>
                </a:path>
              </a:pathLst>
            </a:custGeom>
            <a:solidFill>
              <a:srgbClr val="002C6C"/>
            </a:solidFill>
          </p:spPr>
        </p:sp>
        <p:sp>
          <p:nvSpPr>
            <p:cNvPr name="TextBox 25" id="25"/>
            <p:cNvSpPr txBox="true"/>
            <p:nvPr/>
          </p:nvSpPr>
          <p:spPr>
            <a:xfrm>
              <a:off x="0" y="-47625"/>
              <a:ext cx="3374102" cy="1650817"/>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text_features</a:t>
              </a:r>
            </a:p>
            <a:p>
              <a:pPr algn="ctr">
                <a:lnSpc>
                  <a:spcPts val="2520"/>
                </a:lnSpc>
              </a:pPr>
              <a:r>
                <a:rPr lang="en-US" sz="2100">
                  <a:solidFill>
                    <a:srgbClr val="2A2F4F"/>
                  </a:solidFill>
                  <a:latin typeface="Arial"/>
                  <a:ea typeface="Arial"/>
                  <a:cs typeface="Arial"/>
                  <a:sym typeface="Arial"/>
                </a:rPr>
                <a:t>text_dim = 1024</a:t>
              </a:r>
            </a:p>
          </p:txBody>
        </p:sp>
      </p:grpSp>
      <p:grpSp>
        <p:nvGrpSpPr>
          <p:cNvPr name="Group 26" id="26"/>
          <p:cNvGrpSpPr/>
          <p:nvPr/>
        </p:nvGrpSpPr>
        <p:grpSpPr>
          <a:xfrm rot="0">
            <a:off x="5903700" y="2977899"/>
            <a:ext cx="2530576" cy="667665"/>
            <a:chOff x="0" y="0"/>
            <a:chExt cx="3374102" cy="890219"/>
          </a:xfrm>
        </p:grpSpPr>
        <p:sp>
          <p:nvSpPr>
            <p:cNvPr name="Freeform 27" id="27"/>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28" id="28"/>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29" id="29"/>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Jina Tokenizer</a:t>
              </a:r>
            </a:p>
          </p:txBody>
        </p:sp>
      </p:grpSp>
      <p:grpSp>
        <p:nvGrpSpPr>
          <p:cNvPr name="Group 30" id="30"/>
          <p:cNvGrpSpPr/>
          <p:nvPr/>
        </p:nvGrpSpPr>
        <p:grpSpPr>
          <a:xfrm rot="0">
            <a:off x="9653391" y="2977899"/>
            <a:ext cx="2530576" cy="667665"/>
            <a:chOff x="0" y="0"/>
            <a:chExt cx="3374102" cy="890219"/>
          </a:xfrm>
        </p:grpSpPr>
        <p:sp>
          <p:nvSpPr>
            <p:cNvPr name="Freeform 31" id="31"/>
            <p:cNvSpPr/>
            <p:nvPr/>
          </p:nvSpPr>
          <p:spPr>
            <a:xfrm flipH="false" flipV="false" rot="0">
              <a:off x="25400" y="25096"/>
              <a:ext cx="3323336" cy="839973"/>
            </a:xfrm>
            <a:custGeom>
              <a:avLst/>
              <a:gdLst/>
              <a:ahLst/>
              <a:cxnLst/>
              <a:rect r="r" b="b" t="t" l="l"/>
              <a:pathLst>
                <a:path h="839973" w="3323336">
                  <a:moveTo>
                    <a:pt x="0" y="0"/>
                  </a:moveTo>
                  <a:lnTo>
                    <a:pt x="3323336" y="0"/>
                  </a:lnTo>
                  <a:lnTo>
                    <a:pt x="3323336" y="839974"/>
                  </a:lnTo>
                  <a:lnTo>
                    <a:pt x="0" y="839974"/>
                  </a:lnTo>
                  <a:close/>
                </a:path>
              </a:pathLst>
            </a:custGeom>
            <a:solidFill>
              <a:srgbClr val="FEEEE4"/>
            </a:solidFill>
          </p:spPr>
        </p:sp>
        <p:sp>
          <p:nvSpPr>
            <p:cNvPr name="Freeform 32" id="32"/>
            <p:cNvSpPr/>
            <p:nvPr/>
          </p:nvSpPr>
          <p:spPr>
            <a:xfrm flipH="false" flipV="false" rot="0">
              <a:off x="0" y="0"/>
              <a:ext cx="3374136" cy="890166"/>
            </a:xfrm>
            <a:custGeom>
              <a:avLst/>
              <a:gdLst/>
              <a:ahLst/>
              <a:cxnLst/>
              <a:rect r="r" b="b" t="t" l="l"/>
              <a:pathLst>
                <a:path h="890166" w="3374136">
                  <a:moveTo>
                    <a:pt x="25400" y="0"/>
                  </a:moveTo>
                  <a:lnTo>
                    <a:pt x="3348736" y="0"/>
                  </a:lnTo>
                  <a:cubicBezTo>
                    <a:pt x="3362706" y="0"/>
                    <a:pt x="3374136" y="11293"/>
                    <a:pt x="3374136" y="25096"/>
                  </a:cubicBezTo>
                  <a:lnTo>
                    <a:pt x="3374136" y="865070"/>
                  </a:lnTo>
                  <a:cubicBezTo>
                    <a:pt x="3374136" y="878873"/>
                    <a:pt x="3362706" y="890166"/>
                    <a:pt x="3348736" y="890166"/>
                  </a:cubicBezTo>
                  <a:lnTo>
                    <a:pt x="25400" y="890166"/>
                  </a:lnTo>
                  <a:cubicBezTo>
                    <a:pt x="11430" y="890166"/>
                    <a:pt x="0" y="878873"/>
                    <a:pt x="0" y="865070"/>
                  </a:cubicBezTo>
                  <a:lnTo>
                    <a:pt x="0" y="25096"/>
                  </a:lnTo>
                  <a:cubicBezTo>
                    <a:pt x="0" y="11293"/>
                    <a:pt x="11430" y="0"/>
                    <a:pt x="25400" y="0"/>
                  </a:cubicBezTo>
                  <a:moveTo>
                    <a:pt x="25400" y="50193"/>
                  </a:moveTo>
                  <a:lnTo>
                    <a:pt x="25400" y="25096"/>
                  </a:lnTo>
                  <a:lnTo>
                    <a:pt x="50800" y="25096"/>
                  </a:lnTo>
                  <a:lnTo>
                    <a:pt x="50800" y="865070"/>
                  </a:lnTo>
                  <a:lnTo>
                    <a:pt x="25400" y="865070"/>
                  </a:lnTo>
                  <a:lnTo>
                    <a:pt x="25400" y="839973"/>
                  </a:lnTo>
                  <a:lnTo>
                    <a:pt x="3348736" y="839973"/>
                  </a:lnTo>
                  <a:lnTo>
                    <a:pt x="3348736" y="865070"/>
                  </a:lnTo>
                  <a:lnTo>
                    <a:pt x="3323336" y="865070"/>
                  </a:lnTo>
                  <a:lnTo>
                    <a:pt x="3323336" y="25096"/>
                  </a:lnTo>
                  <a:lnTo>
                    <a:pt x="3348736" y="25096"/>
                  </a:lnTo>
                  <a:lnTo>
                    <a:pt x="3348736" y="50193"/>
                  </a:lnTo>
                  <a:lnTo>
                    <a:pt x="25400" y="50193"/>
                  </a:lnTo>
                  <a:close/>
                </a:path>
              </a:pathLst>
            </a:custGeom>
            <a:solidFill>
              <a:srgbClr val="002C6C"/>
            </a:solidFill>
          </p:spPr>
        </p:sp>
        <p:sp>
          <p:nvSpPr>
            <p:cNvPr name="TextBox 33" id="33"/>
            <p:cNvSpPr txBox="true"/>
            <p:nvPr/>
          </p:nvSpPr>
          <p:spPr>
            <a:xfrm>
              <a:off x="0" y="-47625"/>
              <a:ext cx="3374102" cy="937844"/>
            </a:xfrm>
            <a:prstGeom prst="rect">
              <a:avLst/>
            </a:prstGeom>
          </p:spPr>
          <p:txBody>
            <a:bodyPr anchor="ctr" rtlCol="false" tIns="50800" lIns="50800" bIns="50800" rIns="50800"/>
            <a:lstStyle/>
            <a:p>
              <a:pPr algn="ctr">
                <a:lnSpc>
                  <a:spcPts val="2520"/>
                </a:lnSpc>
              </a:pPr>
              <a:r>
                <a:rPr lang="en-US" sz="2100">
                  <a:solidFill>
                    <a:srgbClr val="2A2F4F"/>
                  </a:solidFill>
                  <a:latin typeface="Arial"/>
                  <a:ea typeface="Arial"/>
                  <a:cs typeface="Arial"/>
                  <a:sym typeface="Arial"/>
                </a:rPr>
                <a:t>Jina Model</a:t>
              </a:r>
            </a:p>
          </p:txBody>
        </p:sp>
      </p:grpSp>
      <p:grpSp>
        <p:nvGrpSpPr>
          <p:cNvPr name="Group 34" id="34"/>
          <p:cNvGrpSpPr/>
          <p:nvPr/>
        </p:nvGrpSpPr>
        <p:grpSpPr>
          <a:xfrm rot="0">
            <a:off x="8539052" y="3259030"/>
            <a:ext cx="1009564" cy="104704"/>
            <a:chOff x="0" y="0"/>
            <a:chExt cx="1346086" cy="139606"/>
          </a:xfrm>
        </p:grpSpPr>
        <p:sp>
          <p:nvSpPr>
            <p:cNvPr name="Freeform 35" id="35"/>
            <p:cNvSpPr/>
            <p:nvPr/>
          </p:nvSpPr>
          <p:spPr>
            <a:xfrm flipH="false" flipV="false" rot="0">
              <a:off x="25400" y="24930"/>
              <a:ext cx="1295273" cy="89748"/>
            </a:xfrm>
            <a:custGeom>
              <a:avLst/>
              <a:gdLst/>
              <a:ahLst/>
              <a:cxnLst/>
              <a:rect r="r" b="b" t="t" l="l"/>
              <a:pathLst>
                <a:path h="89748" w="1295273">
                  <a:moveTo>
                    <a:pt x="0" y="22437"/>
                  </a:moveTo>
                  <a:lnTo>
                    <a:pt x="1226820" y="22437"/>
                  </a:lnTo>
                  <a:lnTo>
                    <a:pt x="1226820" y="0"/>
                  </a:lnTo>
                  <a:lnTo>
                    <a:pt x="1295273" y="44874"/>
                  </a:lnTo>
                  <a:lnTo>
                    <a:pt x="1226820" y="89748"/>
                  </a:lnTo>
                  <a:lnTo>
                    <a:pt x="1226820" y="67311"/>
                  </a:lnTo>
                  <a:lnTo>
                    <a:pt x="0" y="67311"/>
                  </a:lnTo>
                  <a:close/>
                </a:path>
              </a:pathLst>
            </a:custGeom>
            <a:solidFill>
              <a:srgbClr val="0071FF"/>
            </a:solidFill>
          </p:spPr>
        </p:sp>
        <p:sp>
          <p:nvSpPr>
            <p:cNvPr name="Freeform 36" id="36"/>
            <p:cNvSpPr/>
            <p:nvPr/>
          </p:nvSpPr>
          <p:spPr>
            <a:xfrm flipH="false" flipV="false" rot="0">
              <a:off x="0" y="-1270"/>
              <a:ext cx="1346073" cy="142275"/>
            </a:xfrm>
            <a:custGeom>
              <a:avLst/>
              <a:gdLst/>
              <a:ahLst/>
              <a:cxnLst/>
              <a:rect r="r" b="b" t="t" l="l"/>
              <a:pathLst>
                <a:path h="142275" w="1346073">
                  <a:moveTo>
                    <a:pt x="25400" y="23707"/>
                  </a:moveTo>
                  <a:lnTo>
                    <a:pt x="1252220" y="23707"/>
                  </a:lnTo>
                  <a:lnTo>
                    <a:pt x="1252220" y="48637"/>
                  </a:lnTo>
                  <a:lnTo>
                    <a:pt x="1226820" y="48637"/>
                  </a:lnTo>
                  <a:lnTo>
                    <a:pt x="1226820" y="26200"/>
                  </a:lnTo>
                  <a:cubicBezTo>
                    <a:pt x="1226820" y="16976"/>
                    <a:pt x="1232027" y="8500"/>
                    <a:pt x="1240282" y="4262"/>
                  </a:cubicBezTo>
                  <a:cubicBezTo>
                    <a:pt x="1248537" y="0"/>
                    <a:pt x="1258570" y="381"/>
                    <a:pt x="1266317" y="5508"/>
                  </a:cubicBezTo>
                  <a:lnTo>
                    <a:pt x="1334770" y="50382"/>
                  </a:lnTo>
                  <a:cubicBezTo>
                    <a:pt x="1341882" y="54994"/>
                    <a:pt x="1346073" y="62847"/>
                    <a:pt x="1346073" y="71074"/>
                  </a:cubicBezTo>
                  <a:cubicBezTo>
                    <a:pt x="1346073" y="79301"/>
                    <a:pt x="1341882" y="87154"/>
                    <a:pt x="1334770" y="91766"/>
                  </a:cubicBezTo>
                  <a:lnTo>
                    <a:pt x="1266317" y="136639"/>
                  </a:lnTo>
                  <a:cubicBezTo>
                    <a:pt x="1258570" y="141767"/>
                    <a:pt x="1248537" y="142275"/>
                    <a:pt x="1240282" y="137886"/>
                  </a:cubicBezTo>
                  <a:cubicBezTo>
                    <a:pt x="1232027" y="133523"/>
                    <a:pt x="1226820" y="125172"/>
                    <a:pt x="1226820" y="115948"/>
                  </a:cubicBezTo>
                  <a:lnTo>
                    <a:pt x="1226820" y="93511"/>
                  </a:lnTo>
                  <a:lnTo>
                    <a:pt x="1252220" y="93511"/>
                  </a:lnTo>
                  <a:lnTo>
                    <a:pt x="1252220" y="118441"/>
                  </a:lnTo>
                  <a:lnTo>
                    <a:pt x="25400" y="118441"/>
                  </a:lnTo>
                  <a:cubicBezTo>
                    <a:pt x="11430" y="118441"/>
                    <a:pt x="0" y="107222"/>
                    <a:pt x="0" y="93511"/>
                  </a:cubicBezTo>
                  <a:lnTo>
                    <a:pt x="0" y="48637"/>
                  </a:lnTo>
                  <a:cubicBezTo>
                    <a:pt x="0" y="34925"/>
                    <a:pt x="11430" y="23707"/>
                    <a:pt x="25400" y="23707"/>
                  </a:cubicBezTo>
                  <a:moveTo>
                    <a:pt x="25400" y="73567"/>
                  </a:moveTo>
                  <a:lnTo>
                    <a:pt x="25400" y="48637"/>
                  </a:lnTo>
                  <a:lnTo>
                    <a:pt x="50800" y="48637"/>
                  </a:lnTo>
                  <a:lnTo>
                    <a:pt x="50800" y="93511"/>
                  </a:lnTo>
                  <a:lnTo>
                    <a:pt x="25400" y="93511"/>
                  </a:lnTo>
                  <a:lnTo>
                    <a:pt x="25400" y="68581"/>
                  </a:lnTo>
                  <a:lnTo>
                    <a:pt x="1252220" y="68581"/>
                  </a:lnTo>
                  <a:cubicBezTo>
                    <a:pt x="1266190" y="68581"/>
                    <a:pt x="1277620" y="79799"/>
                    <a:pt x="1277620" y="93511"/>
                  </a:cubicBezTo>
                  <a:lnTo>
                    <a:pt x="1277620" y="115948"/>
                  </a:lnTo>
                  <a:lnTo>
                    <a:pt x="1252220" y="115948"/>
                  </a:lnTo>
                  <a:lnTo>
                    <a:pt x="1238123" y="95256"/>
                  </a:lnTo>
                  <a:lnTo>
                    <a:pt x="1306576" y="50382"/>
                  </a:lnTo>
                  <a:lnTo>
                    <a:pt x="1320673" y="71074"/>
                  </a:lnTo>
                  <a:lnTo>
                    <a:pt x="1306576" y="91766"/>
                  </a:lnTo>
                  <a:lnTo>
                    <a:pt x="1238123" y="46892"/>
                  </a:lnTo>
                  <a:lnTo>
                    <a:pt x="1252220" y="26200"/>
                  </a:lnTo>
                  <a:lnTo>
                    <a:pt x="1277620" y="26200"/>
                  </a:lnTo>
                  <a:lnTo>
                    <a:pt x="1277620" y="48637"/>
                  </a:lnTo>
                  <a:cubicBezTo>
                    <a:pt x="1277620" y="62348"/>
                    <a:pt x="1266190" y="73567"/>
                    <a:pt x="1252220" y="73567"/>
                  </a:cubicBezTo>
                  <a:lnTo>
                    <a:pt x="25400" y="73567"/>
                  </a:lnTo>
                  <a:close/>
                </a:path>
              </a:pathLst>
            </a:custGeom>
            <a:solidFill>
              <a:srgbClr val="002C6C"/>
            </a:solidFill>
          </p:spPr>
        </p:sp>
      </p:grpSp>
      <p:grpSp>
        <p:nvGrpSpPr>
          <p:cNvPr name="Group 37" id="37"/>
          <p:cNvGrpSpPr/>
          <p:nvPr/>
        </p:nvGrpSpPr>
        <p:grpSpPr>
          <a:xfrm rot="0">
            <a:off x="12288743" y="3259030"/>
            <a:ext cx="1009564" cy="104704"/>
            <a:chOff x="0" y="0"/>
            <a:chExt cx="1346086" cy="139606"/>
          </a:xfrm>
        </p:grpSpPr>
        <p:sp>
          <p:nvSpPr>
            <p:cNvPr name="Freeform 38" id="38"/>
            <p:cNvSpPr/>
            <p:nvPr/>
          </p:nvSpPr>
          <p:spPr>
            <a:xfrm flipH="false" flipV="false" rot="0">
              <a:off x="25400" y="24930"/>
              <a:ext cx="1295273" cy="89748"/>
            </a:xfrm>
            <a:custGeom>
              <a:avLst/>
              <a:gdLst/>
              <a:ahLst/>
              <a:cxnLst/>
              <a:rect r="r" b="b" t="t" l="l"/>
              <a:pathLst>
                <a:path h="89748" w="1295273">
                  <a:moveTo>
                    <a:pt x="0" y="22437"/>
                  </a:moveTo>
                  <a:lnTo>
                    <a:pt x="1226820" y="22437"/>
                  </a:lnTo>
                  <a:lnTo>
                    <a:pt x="1226820" y="0"/>
                  </a:lnTo>
                  <a:lnTo>
                    <a:pt x="1295273" y="44874"/>
                  </a:lnTo>
                  <a:lnTo>
                    <a:pt x="1226820" y="89748"/>
                  </a:lnTo>
                  <a:lnTo>
                    <a:pt x="1226820" y="67311"/>
                  </a:lnTo>
                  <a:lnTo>
                    <a:pt x="0" y="67311"/>
                  </a:lnTo>
                  <a:close/>
                </a:path>
              </a:pathLst>
            </a:custGeom>
            <a:solidFill>
              <a:srgbClr val="0071FF"/>
            </a:solidFill>
          </p:spPr>
        </p:sp>
        <p:sp>
          <p:nvSpPr>
            <p:cNvPr name="Freeform 39" id="39"/>
            <p:cNvSpPr/>
            <p:nvPr/>
          </p:nvSpPr>
          <p:spPr>
            <a:xfrm flipH="false" flipV="false" rot="0">
              <a:off x="0" y="-1270"/>
              <a:ext cx="1346073" cy="142275"/>
            </a:xfrm>
            <a:custGeom>
              <a:avLst/>
              <a:gdLst/>
              <a:ahLst/>
              <a:cxnLst/>
              <a:rect r="r" b="b" t="t" l="l"/>
              <a:pathLst>
                <a:path h="142275" w="1346073">
                  <a:moveTo>
                    <a:pt x="25400" y="23707"/>
                  </a:moveTo>
                  <a:lnTo>
                    <a:pt x="1252220" y="23707"/>
                  </a:lnTo>
                  <a:lnTo>
                    <a:pt x="1252220" y="48637"/>
                  </a:lnTo>
                  <a:lnTo>
                    <a:pt x="1226820" y="48637"/>
                  </a:lnTo>
                  <a:lnTo>
                    <a:pt x="1226820" y="26200"/>
                  </a:lnTo>
                  <a:cubicBezTo>
                    <a:pt x="1226820" y="16976"/>
                    <a:pt x="1232027" y="8500"/>
                    <a:pt x="1240282" y="4262"/>
                  </a:cubicBezTo>
                  <a:cubicBezTo>
                    <a:pt x="1248537" y="0"/>
                    <a:pt x="1258570" y="381"/>
                    <a:pt x="1266317" y="5508"/>
                  </a:cubicBezTo>
                  <a:lnTo>
                    <a:pt x="1334770" y="50382"/>
                  </a:lnTo>
                  <a:cubicBezTo>
                    <a:pt x="1341882" y="54994"/>
                    <a:pt x="1346073" y="62847"/>
                    <a:pt x="1346073" y="71074"/>
                  </a:cubicBezTo>
                  <a:cubicBezTo>
                    <a:pt x="1346073" y="79301"/>
                    <a:pt x="1341882" y="87154"/>
                    <a:pt x="1334770" y="91766"/>
                  </a:cubicBezTo>
                  <a:lnTo>
                    <a:pt x="1266317" y="136639"/>
                  </a:lnTo>
                  <a:cubicBezTo>
                    <a:pt x="1258570" y="141767"/>
                    <a:pt x="1248537" y="142275"/>
                    <a:pt x="1240282" y="137886"/>
                  </a:cubicBezTo>
                  <a:cubicBezTo>
                    <a:pt x="1232027" y="133523"/>
                    <a:pt x="1226820" y="125172"/>
                    <a:pt x="1226820" y="115948"/>
                  </a:cubicBezTo>
                  <a:lnTo>
                    <a:pt x="1226820" y="93511"/>
                  </a:lnTo>
                  <a:lnTo>
                    <a:pt x="1252220" y="93511"/>
                  </a:lnTo>
                  <a:lnTo>
                    <a:pt x="1252220" y="118441"/>
                  </a:lnTo>
                  <a:lnTo>
                    <a:pt x="25400" y="118441"/>
                  </a:lnTo>
                  <a:cubicBezTo>
                    <a:pt x="11430" y="118441"/>
                    <a:pt x="0" y="107222"/>
                    <a:pt x="0" y="93511"/>
                  </a:cubicBezTo>
                  <a:lnTo>
                    <a:pt x="0" y="48637"/>
                  </a:lnTo>
                  <a:cubicBezTo>
                    <a:pt x="0" y="34925"/>
                    <a:pt x="11430" y="23707"/>
                    <a:pt x="25400" y="23707"/>
                  </a:cubicBezTo>
                  <a:moveTo>
                    <a:pt x="25400" y="73567"/>
                  </a:moveTo>
                  <a:lnTo>
                    <a:pt x="25400" y="48637"/>
                  </a:lnTo>
                  <a:lnTo>
                    <a:pt x="50800" y="48637"/>
                  </a:lnTo>
                  <a:lnTo>
                    <a:pt x="50800" y="93511"/>
                  </a:lnTo>
                  <a:lnTo>
                    <a:pt x="25400" y="93511"/>
                  </a:lnTo>
                  <a:lnTo>
                    <a:pt x="25400" y="68581"/>
                  </a:lnTo>
                  <a:lnTo>
                    <a:pt x="1252220" y="68581"/>
                  </a:lnTo>
                  <a:cubicBezTo>
                    <a:pt x="1266190" y="68581"/>
                    <a:pt x="1277620" y="79799"/>
                    <a:pt x="1277620" y="93511"/>
                  </a:cubicBezTo>
                  <a:lnTo>
                    <a:pt x="1277620" y="115948"/>
                  </a:lnTo>
                  <a:lnTo>
                    <a:pt x="1252220" y="115948"/>
                  </a:lnTo>
                  <a:lnTo>
                    <a:pt x="1238123" y="95256"/>
                  </a:lnTo>
                  <a:lnTo>
                    <a:pt x="1306576" y="50382"/>
                  </a:lnTo>
                  <a:lnTo>
                    <a:pt x="1320673" y="71074"/>
                  </a:lnTo>
                  <a:lnTo>
                    <a:pt x="1306576" y="91766"/>
                  </a:lnTo>
                  <a:lnTo>
                    <a:pt x="1238123" y="46892"/>
                  </a:lnTo>
                  <a:lnTo>
                    <a:pt x="1252220" y="26200"/>
                  </a:lnTo>
                  <a:lnTo>
                    <a:pt x="1277620" y="26200"/>
                  </a:lnTo>
                  <a:lnTo>
                    <a:pt x="1277620" y="48637"/>
                  </a:lnTo>
                  <a:cubicBezTo>
                    <a:pt x="1277620" y="62348"/>
                    <a:pt x="1266190" y="73567"/>
                    <a:pt x="1252220" y="73567"/>
                  </a:cubicBezTo>
                  <a:lnTo>
                    <a:pt x="25400" y="73567"/>
                  </a:lnTo>
                  <a:close/>
                </a:path>
              </a:pathLst>
            </a:custGeom>
            <a:solidFill>
              <a:srgbClr val="002C6C"/>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DAGbYd2Jzz8</dc:identifier>
  <dcterms:modified xsi:type="dcterms:W3CDTF">2011-08-01T06:04:30Z</dcterms:modified>
  <cp:revision>1</cp:revision>
  <dc:title>Bản thuyết trình Công ty Đánh giá Dự án Doanh nghiệp Thông thường Xanh dương và Tím </dc:title>
</cp:coreProperties>
</file>