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6" r:id="rId6"/>
    <p:sldId id="273" r:id="rId7"/>
    <p:sldId id="272" r:id="rId8"/>
    <p:sldId id="270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28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литературы по методам захвата движений и преобразованию 2D ключевых точек в 3D координаты.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Сравнительный анализ алгоритмов машинного обучения для задач захвата движения.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алгоритма для определения 2D ключевых точек на основе выбранных моделей и оптимизаторов.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Проведение экспериментов и анализ результатов для моделей с различными архитектурами.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Маркерный захват движения использует специальные маркеры, крепящиеся на тело актера или спортсмена, которые отслеживаются камерами, фиксирующими их положение в пространстве.</a:t>
                </a:r>
              </a:p>
              <a:p>
                <a:endParaRPr lang="ru-RU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Безмаркерный</a:t>
                </a:r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захват движения анализирует видеоизображения с помощью алгоритмов машинного обучения. Этот метод требует только видеозапись с одной или нескольких камер и распознает форму тела, определяя положение суставов и ключевых точек.</a:t>
                </a:r>
              </a:p>
              <a:p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Оба метода применяются для анимации, анализа спортивных движений и в медицине для диагностики и реабилитации.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Задача алгоритма машинного обучения – максимизировать вероятность правильного определения координат.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Процесс обучения модели заключается в минимизации функции потерь.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ru-RU" i="0">
                    <a:latin typeface="Cambria Math" panose="02040503050406030204" pitchFamily="18" charset="0"/>
                  </a:rPr>
                  <a:t>𝐼</a:t>
                </a:r>
                <a:r>
                  <a:rPr lang="ru-RU" dirty="0"/>
                  <a:t> обозначает кадр из видеопотока, а </a:t>
                </a:r>
                <a:r>
                  <a:rPr lang="ru-RU" i="0">
                    <a:latin typeface="Cambria Math" panose="02040503050406030204" pitchFamily="18" charset="0"/>
                  </a:rPr>
                  <a:t>𝑃=(𝑝_1,𝑝_2,…,𝑝_𝑛 )</a:t>
                </a:r>
                <a:r>
                  <a:rPr lang="ru-RU" dirty="0"/>
                  <a:t> – набор ключевых точек, которые необходимо определить. Каждая точка </a:t>
                </a:r>
                <a:r>
                  <a:rPr lang="ru-RU" i="0">
                    <a:latin typeface="Cambria Math" panose="02040503050406030204" pitchFamily="18" charset="0"/>
                  </a:rPr>
                  <a:t>𝑝_𝑖</a:t>
                </a:r>
                <a:r>
                  <a:rPr lang="ru-RU" dirty="0"/>
                  <a:t> описывается своими координатами на изображении </a:t>
                </a:r>
                <a:r>
                  <a:rPr lang="ru-RU" i="0">
                    <a:latin typeface="Cambria Math" panose="02040503050406030204" pitchFamily="18" charset="0"/>
                  </a:rPr>
                  <a:t>(𝑥_𝑖,𝑦_𝑖 )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 пример архитектуры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свёрточной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нейронной сети (CNN) для задач захвата движения. CNN используются для автоматического извлечения признаков из изображений посредством свёртки, что делает их идеальными для обработки сложных визуальных данных. Рекуррентные нейронные сети (RNN) и LSTM могут быть использованы для анализа временных зависимостей и последовательностей движений, но они не предназначены для прямой обработки изображений.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данной работе использовались CNN для точного определения поз на отдельных кадрах, что подтверждается результатами на таблице справа. Архитектуры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Res2Net показали высокие показатели точности и полноты, что подтверждает их пригодность для захвата движения.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между CNN и RNN/LSTM зависит от задачи. CNN предпочтительны для пространственного распознавания, тогда как комбинация CNN и RNN/LSTM может быть полезна для анализа сложных движений с временными зависимостями.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4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архитектура модели, используемой для захвата движения и генерации ключевых точек.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Первым шагом обработки является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входное изображение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(C, H, W), где C – количество каналов, H – высота и W – ширина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изображение поступает в синие блоки, которые служат для предобработки данных: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(ResNet50)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Этот компонент отвечает за извлечение признаков из изображения. Состоит из нескольких слоев свёртки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параметры которых можно наблюдать на слайде.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Далее, идет блок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Pyramid Network.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модуль улучшает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детекцию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объектов различных размеров.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нескольких уровней свертки 3x3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апсемплинга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создавая иерархию признаков на разных уровнях разрешения.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блоком является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Proposal Network.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генерируются регионы интереса на основе карт признаков. Данный блок включает в себя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слой 3x3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классификации с использованием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полученные предложения проходят через оранжевые блоки, которые непосредственно занимаются генерацией ключевых точек: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Первым блоком является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блок обрабатывает области интереса, полученные из RPN, и выделяет признаки для ключевых точек. Состоит из 8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3x3 с активацией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одного транспонированного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 (4x4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ConvTranspose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идет блок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Predictor.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блок берет выходы из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генерирует тепловые карты для каждой ключевой точки.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транспонированного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 (4x4) для увеличения разрешения тепловых карт, которые затем подвергаются билинейной интерполяции для повышения точности.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максимальных значений интенсивности на тепловых картах вычисляются координаты ключевых точек.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графики, демонстрирующие метрики обучения модели, основанной на архитектуре ResNet50. Эти метрики включают изменение средней потери по ключевым точкам и изменения средней точности и средней полноты по мере обучения модели.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AR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используются как метрики, так как они позволяют оценивать модель как по точности (доля правильных положительных предсказаний среди всех положительных предсказаний), так и по полноте (доля правильных положительных предсказаний среди всех реальных положительных случаев).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графики демонстрируют, что в процессе обучения модель значительно улучшила свою точность, что подтверждается снижением средней потери и ростом средней точности и полноты.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результаты экспериментов по генерации двумерных ключевых точек с использованием различных архитектур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сетей, а также визуализация работы модели на изображении.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демонстрирует метрики точности (AP) и полноты (AR) для моделей с архитектурами ResNet18, ResNet50 и ResNet101, обученных на полном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COCO.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наименьшую точность среди всех трех моделей. Это объясняется ее простой архитектурой и небольшим количеством слоев, что ограничивает способность извлекать сложные признаки из изображений.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продемонстрировала наилучшие результаты среди всех моделей. Значительное улучшение точности объясняется большей глубиной сети, что позволяет более эффективно извлекать признаки.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результаты несколько хуже, чем ResNet50, несмотря на наибольшую глубину. Хотя она превзошла ResNet18 по всем метрикам, увеличение числа слоев не всегда приводит к улучшению результатов, если модель становится слишком сложной для обучения.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справа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иллюстрирует работу модели для определения двумерных ключевых точек.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работе рассмотрены 3 метода преобразования двумерных точек в трёхмерные координаты: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стереоскопия основана на анализе снимков объекта с разных ракурсов для создания трехмерных моделей, применяя алгоритмы, такие как SIFT и SURF для сопоставления точек и последующей триангуляции.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метод использует стереокамеры,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алгоритмы глубокого обучения для получения карт глубины из одиночного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метод основан на использовании аннотированных данных, содержащих информацию о глубине каждого пикселя на изображении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собственной реализации выбран метод использования одиночного изображения с картой глубины, полученной от модели глубокого обучения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43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информация о получении карт глубины и построении трехмерного скелета на основе этих данных.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слева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карту глубины, полученную с помощью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Карта глубины является визуализацией, где более темные области обозначают большую глубину (более удаленные от камеры), а светлые области находятся ближе к камере.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справа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трехмерный скелет, созданный на основе карты глубины и определения ключевых точек. Общая картина трехмерного скелета достаточно правдоподобна и соответствует позе на исходном изображении.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</a:t>
                </a:r>
                <a:r>
                  <a:rPr lang="ru-RU" dirty="0"/>
                  <a:t>ходе работы был проведен аналитический обзор научной литературы по методам захвата движений с маркерами и без маркеров, исследованы и сравнены алгоритмы машинного обучения, а также реализован алгоритм для определения двумерных ключевых точек с использованием различных архитектур моделей, оптимизаторов и методов обучения. Кроме того, были изучены методы преобразования двумерных ключевых точек в трёхмерные </a:t>
                </a:r>
                <a:r>
                  <a:rPr lang="ru-RU" dirty="0" smtClean="0"/>
                  <a:t>координаты.</a:t>
                </a:r>
              </a:p>
              <a:p>
                <a:endParaRPr lang="ru-RU" dirty="0"/>
              </a:p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85,5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 smtClean="0"/>
                  <a:t> = 69,7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90,5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= 76,0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Также, была произведена апробация научного доклада по теме данной работы в рамках </a:t>
                </a:r>
                <a:r>
                  <a:rPr lang="ru-RU" dirty="0"/>
                  <a:t>Молодежной научной конференции </a:t>
                </a:r>
                <a:r>
                  <a:rPr lang="ru-RU" dirty="0" smtClean="0"/>
                  <a:t>университета.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/>
                  <a:t>=85,5,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=69,7,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466856"/>
            <a:ext cx="3846286" cy="13849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Савельев Дмитрий Андреевич, к.ф.-м.н., доцент кафедры технической кибернетики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1538024"/>
                <a:ext cx="1095106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ходе работы был проведен аналитический обзор научной литературы по методам захвата движений с маркерами и без маркеров, исследованы и сравнены алгоритмы машинного обучения, а также реализован алгоритм для определения двумерных ключевых точек с использованием различных архитектур моделей. Кроме того, были изучены методы преобразования двумерных ключевых точек в трёхмерные координаты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85,5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 smtClean="0"/>
                  <a:t> = 69,7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90,5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= 76,0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Также, была произведена апробация научного доклада по теме данной работы в рамках </a:t>
                </a:r>
                <a:r>
                  <a:rPr lang="ru-RU" dirty="0"/>
                  <a:t>Молодежной научной конференции </a:t>
                </a:r>
                <a:r>
                  <a:rPr lang="ru-RU" dirty="0" smtClean="0"/>
                  <a:t>университета.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38024"/>
                <a:ext cx="10951068" cy="2862322"/>
              </a:xfrm>
              <a:prstGeom prst="rect">
                <a:avLst/>
              </a:prstGeom>
              <a:blipFill>
                <a:blip r:embed="rId4"/>
                <a:stretch>
                  <a:fillRect l="-445" t="-1064" r="-780" b="-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734293" y="6354780"/>
            <a:ext cx="86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7734" y="3690617"/>
            <a:ext cx="3831772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Elektra Text Pro" panose="02000503030000020004"/>
              </a:rPr>
              <a:t>a.a.soroka05@gmail.com</a:t>
            </a:r>
            <a:endParaRPr lang="ru-RU" sz="1600" dirty="0">
              <a:solidFill>
                <a:schemeClr val="bg1"/>
              </a:solidFill>
              <a:latin typeface="Elektra Text Pro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847377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latin typeface="Elektra Text Pro" panose="02000503030000020004"/>
              </a:rPr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реализация </a:t>
            </a:r>
            <a:r>
              <a:rPr lang="ru-RU" dirty="0">
                <a:latin typeface="Elektra Text Pro" panose="02000503030000020004"/>
              </a:rPr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>
                <a:latin typeface="Elektra Text Pro" panose="02000503030000020004"/>
              </a:rPr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</a:t>
            </a:r>
            <a:r>
              <a:rPr lang="ru-RU" dirty="0">
                <a:latin typeface="Elektra Text Pro" panose="02000503030000020004"/>
              </a:rPr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>
                <a:latin typeface="Elektra Text Pro" panose="02000503030000020004"/>
              </a:rPr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</a:t>
            </a:r>
            <a:r>
              <a:rPr lang="ru-RU" dirty="0">
                <a:latin typeface="Elektra Text Pro" panose="02000503030000020004"/>
              </a:rPr>
              <a:t>экспериментов и анализ полученных результатов для </a:t>
            </a:r>
            <a:r>
              <a:rPr lang="ru-RU" dirty="0" smtClean="0">
                <a:latin typeface="Elektra Text Pro" panose="02000503030000020004"/>
              </a:rPr>
              <a:t>моделей </a:t>
            </a:r>
            <a:r>
              <a:rPr lang="ru-RU" dirty="0">
                <a:latin typeface="Elektra Text Pro" panose="02000503030000020004"/>
              </a:rPr>
              <a:t>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z="140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265" y="5364582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r>
              <a:rPr lang="ru-RU" sz="1400" dirty="0" smtClean="0"/>
              <a:t> </a:t>
            </a:r>
            <a:r>
              <a:rPr lang="en-US" sz="1400" dirty="0" smtClean="0"/>
              <a:t>[1]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722268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57301" y="1548152"/>
                <a:ext cx="506426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Задача алгоритма машинного обучения – максимизировать вероятность правильного определения координат на основе обучающих данных с аннотированными </a:t>
                </a:r>
                <a:r>
                  <a:rPr lang="ru-RU" dirty="0" smtClean="0"/>
                  <a:t>изображениями.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Процесс </a:t>
                </a:r>
                <a:r>
                  <a:rPr lang="ru-RU" dirty="0"/>
                  <a:t>обучения модели заключается в минимизации функции потерь, оценивающей разницу между предсказанными и истинными координатами точек.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01" y="1548152"/>
                <a:ext cx="5064260" cy="3970318"/>
              </a:xfrm>
              <a:prstGeom prst="rect">
                <a:avLst/>
              </a:prstGeom>
              <a:blipFill>
                <a:blip r:embed="rId5"/>
                <a:stretch>
                  <a:fillRect l="-963" t="-922" r="-1564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9265" y="5882742"/>
            <a:ext cx="543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 smtClean="0"/>
              <a:t>Common </a:t>
            </a:r>
            <a:r>
              <a:rPr lang="en-US" sz="1200" dirty="0"/>
              <a:t>Problems in Motion Capture // Axis : [</a:t>
            </a:r>
            <a:r>
              <a:rPr lang="en-US" sz="1200" dirty="0" err="1"/>
              <a:t>сайт</a:t>
            </a:r>
            <a:r>
              <a:rPr lang="en-US" sz="1200" dirty="0"/>
              <a:t>]. – 2024. 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7471986" y="4401259"/>
            <a:ext cx="4166639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309762" y="4401259"/>
            <a:ext cx="2086024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9560" y="4401259"/>
            <a:ext cx="4395330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560" y="3878039"/>
            <a:ext cx="544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 [2]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1" y="96490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27184"/>
                  </p:ext>
                </p:extLst>
              </p:nvPr>
            </p:nvGraphicFramePr>
            <p:xfrm>
              <a:off x="6507333" y="964910"/>
              <a:ext cx="5131292" cy="2936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3767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687007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Backbone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70,4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77,2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Res2Net-50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71,4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73,0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27184"/>
                  </p:ext>
                </p:extLst>
              </p:nvPr>
            </p:nvGraphicFramePr>
            <p:xfrm>
              <a:off x="6507333" y="964910"/>
              <a:ext cx="5131292" cy="2936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3767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687007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Backbone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49558" t="-1429" r="-500885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00000" t="-1429" r="-301418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02143" t="-1429" r="-203571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9291" t="-1429" r="-102128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502857" t="-1429" r="-2857" b="-6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70,4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77,2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Res2Net-50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71,4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73,0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07334" y="387803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Эффективность </a:t>
            </a:r>
            <a:r>
              <a:rPr lang="ru-RU" sz="1400" dirty="0"/>
              <a:t>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</a:t>
            </a:r>
            <a:r>
              <a:rPr lang="ru-RU" sz="1400" dirty="0" smtClean="0"/>
              <a:t>COCO</a:t>
            </a:r>
            <a:r>
              <a:rPr lang="en-US" sz="1400" dirty="0" smtClean="0"/>
              <a:t> [3]</a:t>
            </a:r>
            <a:r>
              <a:rPr lang="ru-RU" sz="1400" dirty="0" smtClean="0"/>
              <a:t> 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847835" y="4829245"/>
                <a:ext cx="2098780" cy="719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35" y="4829245"/>
                <a:ext cx="2098780" cy="7196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9561" y="4521468"/>
            <a:ext cx="439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Softmax</a:t>
            </a:r>
            <a:r>
              <a:rPr lang="en-US" sz="1400" dirty="0" smtClean="0"/>
              <a:t> </a:t>
            </a:r>
            <a:r>
              <a:rPr lang="ru-RU" sz="1400" dirty="0" smtClean="0"/>
              <a:t>функция для классификации объектов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2081" y="5728298"/>
            <a:ext cx="103113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</a:t>
            </a:r>
            <a:r>
              <a:rPr lang="ru-RU" sz="1100" dirty="0" smtClean="0"/>
              <a:t>Романов</a:t>
            </a:r>
            <a:r>
              <a:rPr lang="ru-RU" sz="1100" dirty="0"/>
              <a:t>, А. А. </a:t>
            </a:r>
            <a:r>
              <a:rPr lang="ru-RU" sz="1100" dirty="0" err="1"/>
              <a:t>Сверточные</a:t>
            </a:r>
            <a:r>
              <a:rPr lang="ru-RU" sz="1100" dirty="0"/>
              <a:t> нейронные сети </a:t>
            </a:r>
            <a:r>
              <a:rPr lang="en-US" sz="1100" dirty="0" smtClean="0"/>
              <a:t>//</a:t>
            </a:r>
            <a:r>
              <a:rPr lang="ru-RU" sz="1100" dirty="0" smtClean="0"/>
              <a:t> </a:t>
            </a:r>
            <a:r>
              <a:rPr lang="ru-RU" sz="1100" dirty="0"/>
              <a:t>Научные исследования: ключевые проблемы III тысячелетия : сборник научных трудов по материалам XXI Международной научно-практической конференции, Москва, 09–10 января 2018 года.</a:t>
            </a:r>
            <a:endParaRPr lang="en-US" sz="1100" dirty="0" smtClean="0"/>
          </a:p>
          <a:p>
            <a:r>
              <a:rPr lang="en-US" sz="1100" dirty="0" smtClean="0"/>
              <a:t>3</a:t>
            </a:r>
            <a:r>
              <a:rPr lang="en-US" sz="1100" dirty="0"/>
              <a:t>. </a:t>
            </a:r>
            <a:r>
              <a:rPr lang="en-US" sz="1100" dirty="0" smtClean="0"/>
              <a:t>Res2net</a:t>
            </a:r>
            <a:r>
              <a:rPr lang="en-US" sz="1100" dirty="0"/>
              <a:t>: A new multi-scale backbone architecture / S. </a:t>
            </a:r>
            <a:r>
              <a:rPr lang="en-US" sz="1100" dirty="0" smtClean="0"/>
              <a:t>Gao [</a:t>
            </a:r>
            <a:r>
              <a:rPr lang="en-US" sz="1100" dirty="0"/>
              <a:t>et al</a:t>
            </a:r>
            <a:r>
              <a:rPr lang="en-US" sz="1100" dirty="0" smtClean="0"/>
              <a:t>.] </a:t>
            </a:r>
            <a:r>
              <a:rPr lang="en-US" sz="1100" dirty="0"/>
              <a:t>// IEEE transactions on pattern analysis and machine intelligence. – 2019. – Vol. 43, Number 2. – P. 652-662.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85962" y="4492437"/>
                <a:ext cx="1933624" cy="112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62" y="4492437"/>
                <a:ext cx="1933624" cy="1121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77396" y="4401259"/>
                <a:ext cx="4161229" cy="130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14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  <m:d>
                            <m:dPr>
                              <m:ctrlPr>
                                <a:rPr lang="ru-RU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4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ru-RU" sz="1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𝑒𝑐𝑎𝑙𝑙</m:t>
                      </m:r>
                      <m:d>
                        <m:dPr>
                          <m:ctrlPr>
                            <a:rPr lang="ru-RU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14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𝑟𝑒𝑐𝑖𝑠𝑖𝑜𝑛</m:t>
                      </m:r>
                      <m:d>
                        <m:dPr>
                          <m:ctrlPr>
                            <a:rPr lang="ru-RU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96" y="4401259"/>
                <a:ext cx="4161229" cy="1303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0818018" y="6351554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Архитектура модели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52" y="1000765"/>
            <a:ext cx="7695412" cy="510871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67" y="4872545"/>
            <a:ext cx="576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Изменение </a:t>
            </a:r>
            <a:r>
              <a:rPr lang="ru-RU" sz="1600" dirty="0"/>
              <a:t>средней потери по ключевым точкам по эпохам обучения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9931" y="4840507"/>
            <a:ext cx="597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Изменения </a:t>
            </a:r>
            <a:r>
              <a:rPr lang="ru-RU" sz="1600" dirty="0"/>
              <a:t>средней точности и средней полноты для ключевых точек по мере обучения модели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63667" y="1739498"/>
            <a:ext cx="5766730" cy="3133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050407" y="1739498"/>
            <a:ext cx="5972392" cy="3133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965" y="4536488"/>
            <a:ext cx="502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 </a:t>
            </a:r>
            <a:r>
              <a:rPr lang="ru-RU" sz="1400" dirty="0"/>
              <a:t>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1263" y="3837038"/>
            <a:ext cx="524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Результаты</a:t>
            </a:r>
            <a:r>
              <a:rPr lang="ru-RU" sz="1400" dirty="0"/>
              <a:t>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74558"/>
                  </p:ext>
                </p:extLst>
              </p:nvPr>
            </p:nvGraphicFramePr>
            <p:xfrm>
              <a:off x="451263" y="2409313"/>
              <a:ext cx="5248276" cy="1427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3497379147"/>
                        </a:ext>
                      </a:extLst>
                    </a:gridCol>
                    <a:gridCol w="646521">
                      <a:extLst>
                        <a:ext uri="{9D8B030D-6E8A-4147-A177-3AD203B41FA5}">
                          <a16:colId xmlns:a16="http://schemas.microsoft.com/office/drawing/2014/main" val="2709225985"/>
                        </a:ext>
                      </a:extLst>
                    </a:gridCol>
                    <a:gridCol w="870338">
                      <a:extLst>
                        <a:ext uri="{9D8B030D-6E8A-4147-A177-3AD203B41FA5}">
                          <a16:colId xmlns:a16="http://schemas.microsoft.com/office/drawing/2014/main" val="1364036277"/>
                        </a:ext>
                      </a:extLst>
                    </a:gridCol>
                    <a:gridCol w="643567">
                      <a:extLst>
                        <a:ext uri="{9D8B030D-6E8A-4147-A177-3AD203B41FA5}">
                          <a16:colId xmlns:a16="http://schemas.microsoft.com/office/drawing/2014/main" val="288344620"/>
                        </a:ext>
                      </a:extLst>
                    </a:gridCol>
                    <a:gridCol w="922333">
                      <a:extLst>
                        <a:ext uri="{9D8B030D-6E8A-4147-A177-3AD203B41FA5}">
                          <a16:colId xmlns:a16="http://schemas.microsoft.com/office/drawing/2014/main" val="1210973175"/>
                        </a:ext>
                      </a:extLst>
                    </a:gridCol>
                    <a:gridCol w="1222542">
                      <a:extLst>
                        <a:ext uri="{9D8B030D-6E8A-4147-A177-3AD203B41FA5}">
                          <a16:colId xmlns:a16="http://schemas.microsoft.com/office/drawing/2014/main" val="1174997859"/>
                        </a:ext>
                      </a:extLst>
                    </a:gridCol>
                  </a:tblGrid>
                  <a:tr h="571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Время обучения, ч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4615686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663449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0469303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84,2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9659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74558"/>
                  </p:ext>
                </p:extLst>
              </p:nvPr>
            </p:nvGraphicFramePr>
            <p:xfrm>
              <a:off x="451263" y="2409313"/>
              <a:ext cx="5248276" cy="1427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3497379147"/>
                        </a:ext>
                      </a:extLst>
                    </a:gridCol>
                    <a:gridCol w="646521">
                      <a:extLst>
                        <a:ext uri="{9D8B030D-6E8A-4147-A177-3AD203B41FA5}">
                          <a16:colId xmlns:a16="http://schemas.microsoft.com/office/drawing/2014/main" val="2709225985"/>
                        </a:ext>
                      </a:extLst>
                    </a:gridCol>
                    <a:gridCol w="870338">
                      <a:extLst>
                        <a:ext uri="{9D8B030D-6E8A-4147-A177-3AD203B41FA5}">
                          <a16:colId xmlns:a16="http://schemas.microsoft.com/office/drawing/2014/main" val="1364036277"/>
                        </a:ext>
                      </a:extLst>
                    </a:gridCol>
                    <a:gridCol w="643567">
                      <a:extLst>
                        <a:ext uri="{9D8B030D-6E8A-4147-A177-3AD203B41FA5}">
                          <a16:colId xmlns:a16="http://schemas.microsoft.com/office/drawing/2014/main" val="288344620"/>
                        </a:ext>
                      </a:extLst>
                    </a:gridCol>
                    <a:gridCol w="922333">
                      <a:extLst>
                        <a:ext uri="{9D8B030D-6E8A-4147-A177-3AD203B41FA5}">
                          <a16:colId xmlns:a16="http://schemas.microsoft.com/office/drawing/2014/main" val="1210973175"/>
                        </a:ext>
                      </a:extLst>
                    </a:gridCol>
                    <a:gridCol w="1222542">
                      <a:extLst>
                        <a:ext uri="{9D8B030D-6E8A-4147-A177-3AD203B41FA5}">
                          <a16:colId xmlns:a16="http://schemas.microsoft.com/office/drawing/2014/main" val="1174997859"/>
                        </a:ext>
                      </a:extLst>
                    </a:gridCol>
                  </a:tblGrid>
                  <a:tr h="571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48113" t="-1064" r="-570755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83916" t="-1064" r="-323077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86667" t="-1064" r="-340000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38411" t="-1064" r="-136424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Время обучения, ч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4615686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663449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0469303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84,2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9659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Прямоугольник 9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422" y="2197769"/>
            <a:ext cx="4697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нескольким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416309" y="1090393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5" y="3792928"/>
            <a:ext cx="3754794" cy="200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Стрелка вправо 1"/>
          <p:cNvSpPr/>
          <p:nvPr/>
        </p:nvSpPr>
        <p:spPr>
          <a:xfrm rot="21326416">
            <a:off x="5570235" y="2202094"/>
            <a:ext cx="1659254" cy="25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02711">
            <a:off x="4051572" y="3606724"/>
            <a:ext cx="3127058" cy="24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103372" y="3305144"/>
            <a:ext cx="435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Трёхмерная реконструкция по нескольким изображениям </a:t>
            </a:r>
            <a:r>
              <a:rPr lang="en-US" sz="1200" dirty="0" smtClean="0"/>
              <a:t>[4]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26050" y="5802174"/>
            <a:ext cx="470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Карта глубины, полученная с помощью глубоких нейронных сетей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5422" y="5808297"/>
            <a:ext cx="603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 </a:t>
            </a:r>
            <a:r>
              <a:rPr lang="en-US" sz="1200" dirty="0" err="1" smtClean="0"/>
              <a:t>OpenPose</a:t>
            </a:r>
            <a:r>
              <a:rPr lang="en-US" sz="1200" dirty="0" smtClean="0"/>
              <a:t> </a:t>
            </a:r>
            <a:r>
              <a:rPr lang="en-US" sz="1200" dirty="0"/>
              <a:t>Advanced Doc - 3-D Reconstruction Module and Demo // GitHub : [</a:t>
            </a:r>
            <a:r>
              <a:rPr lang="en-US" sz="1200" dirty="0" err="1"/>
              <a:t>сайт</a:t>
            </a:r>
            <a:r>
              <a:rPr lang="en-US" sz="1200" dirty="0"/>
              <a:t>]. – 2022.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Карта </a:t>
            </a:r>
            <a:r>
              <a:rPr lang="ru-RU" sz="1400" dirty="0"/>
              <a:t>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 </a:t>
            </a:r>
            <a:r>
              <a:rPr lang="ru-RU" sz="1400" dirty="0"/>
              <a:t>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5091172" y="3126952"/>
            <a:ext cx="170332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924221" y="893119"/>
            <a:ext cx="3627125" cy="475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1902</Words>
  <Application>Microsoft Office PowerPoint</Application>
  <PresentationFormat>Широкоэкранный</PresentationFormat>
  <Paragraphs>227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101</cp:revision>
  <dcterms:created xsi:type="dcterms:W3CDTF">2016-03-09T10:31:39Z</dcterms:created>
  <dcterms:modified xsi:type="dcterms:W3CDTF">2024-06-10T12:16:33Z</dcterms:modified>
</cp:coreProperties>
</file>