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68" r:id="rId5"/>
    <p:sldId id="276" r:id="rId6"/>
    <p:sldId id="270" r:id="rId7"/>
    <p:sldId id="273" r:id="rId8"/>
    <p:sldId id="272" r:id="rId9"/>
    <p:sldId id="274" r:id="rId10"/>
    <p:sldId id="275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28" autoAdjust="0"/>
  </p:normalViewPr>
  <p:slideViewPr>
    <p:cSldViewPr snapToGrid="0">
      <p:cViewPr>
        <p:scale>
          <a:sx n="75" d="100"/>
          <a:sy n="75" d="100"/>
        </p:scale>
        <p:origin x="1914" y="43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Цель данной работы — исследовать применимость модели машинного обучения, способную с высокой точностью определять ключевые точки человеческого тела на изображениях и видео.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Задачи, подлежащие решению в работе: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литературы по методам захвата движений и преобразованию 2D ключевых точек в 3D координаты.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Сравнительный анализ алгоритмов машинного обучения для задач захвата движения.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Реализация алгоритма для определения 2D ключевых точек на основе выбранных моделей и оптимизаторов.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Проведение экспериментов и анализ результатов для моделей с различными архитектурами.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Маркерный захват движения использует специальные маркеры, крепящиеся на тело актера или спортсмена, которые отслеживаются камерами, фиксирующими их положение в пространстве.</a:t>
                </a:r>
              </a:p>
              <a:p>
                <a:endParaRPr lang="ru-RU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Безмаркерный</a:t>
                </a:r>
                <a:r>
                  <a:rPr lang="ru-RU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захват движения анализирует видеоизображения с помощью алгоритмов машинного обучения. Этот метод требует только видеозапись с одной или нескольких камер и распознает форму тела, определяя положение суставов и ключевых точек.</a:t>
                </a:r>
              </a:p>
              <a:p>
                <a:r>
                  <a:rPr lang="ru-RU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Оба метода применяются для анимации, анализа спортивных движений и в медицине для диагностики и реабилитации.</a:t>
                </a:r>
              </a:p>
              <a:p>
                <a:endParaRPr lang="ru-RU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Задача алгоритма машинного обучения – максимизировать вероятность правильного определения координат.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Процесс обучения модели заключается в минимизации функции потерь.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:r>
                  <a:rPr lang="ru-RU" i="0">
                    <a:latin typeface="Cambria Math" panose="02040503050406030204" pitchFamily="18" charset="0"/>
                  </a:rPr>
                  <a:t>𝐼</a:t>
                </a:r>
                <a:r>
                  <a:rPr lang="ru-RU" dirty="0"/>
                  <a:t> обозначает кадр из видеопотока, а </a:t>
                </a:r>
                <a:r>
                  <a:rPr lang="ru-RU" i="0">
                    <a:latin typeface="Cambria Math" panose="02040503050406030204" pitchFamily="18" charset="0"/>
                  </a:rPr>
                  <a:t>𝑃=(𝑝_1,𝑝_2,…,𝑝_𝑛 )</a:t>
                </a:r>
                <a:r>
                  <a:rPr lang="ru-RU" dirty="0"/>
                  <a:t> – набор ключевых точек, которые необходимо определить. Каждая точка </a:t>
                </a:r>
                <a:r>
                  <a:rPr lang="ru-RU" i="0">
                    <a:latin typeface="Cambria Math" panose="02040503050406030204" pitchFamily="18" charset="0"/>
                  </a:rPr>
                  <a:t>𝑝_𝑖</a:t>
                </a:r>
                <a:r>
                  <a:rPr lang="ru-RU" dirty="0"/>
                  <a:t> описывается своими координатами на изображении </a:t>
                </a:r>
                <a:r>
                  <a:rPr lang="ru-RU" i="0">
                    <a:latin typeface="Cambria Math" panose="02040503050406030204" pitchFamily="18" charset="0"/>
                  </a:rPr>
                  <a:t>(𝑥_𝑖,𝑦_𝑖 )</a:t>
                </a:r>
                <a:r>
                  <a:rPr lang="ru-RU" dirty="0"/>
                  <a:t>. </a:t>
                </a:r>
                <a:endParaRPr lang="ru-RU" dirty="0" smtClean="0"/>
              </a:p>
              <a:p>
                <a:endParaRPr lang="ru-RU" dirty="0"/>
              </a:p>
              <a:p>
                <a:r>
                  <a:rPr lang="ru-RU" dirty="0" smtClean="0"/>
                  <a:t>Задача </a:t>
                </a:r>
                <a:r>
                  <a:rPr lang="ru-RU" dirty="0"/>
                  <a:t>алгоритма машинного обучения – </a:t>
                </a:r>
                <a:r>
                  <a:rPr lang="ru-RU" dirty="0" smtClean="0"/>
                  <a:t>максимизировать </a:t>
                </a:r>
                <a:r>
                  <a:rPr lang="ru-RU" dirty="0"/>
                  <a:t>вероятность правильного определения этих координат, основываясь на обучающем наборе данных, содержащем аннотированные изображения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Процесс обучения модели заключается в минимизации функции </a:t>
                </a:r>
                <a:r>
                  <a:rPr lang="ru-RU" dirty="0" smtClean="0"/>
                  <a:t>потерь</a:t>
                </a:r>
                <a:r>
                  <a:rPr lang="ru-RU" dirty="0"/>
                  <a:t>, которая оценивает разницу между предсказанными алгоритмом </a:t>
                </a:r>
                <a:r>
                  <a:rPr lang="ru-RU" dirty="0" smtClean="0"/>
                  <a:t>координатами </a:t>
                </a:r>
                <a:r>
                  <a:rPr lang="ru-RU" dirty="0"/>
                  <a:t>и истинными координатами точек на обучающих данных. </a:t>
                </a: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408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представлен пример архитектуры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свёрточной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нейронной сети (CNN) для задач захвата движения. CNN используются для автоматического извлечения признаков из изображений посредством свёртки, что делает их идеальными для обработки сложных визуальных данных. Рекуррентные нейронные сети (RNN) и LSTM могут быть использованы для анализа временных зависимостей и последовательностей движений, но они не предназначены для прямой обработки изображений.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данной работе использовались CNN для точного определения поз на отдельных кадрах, что подтверждается результатами на таблице справа. Архитектуры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Res2Net показали высокие показатели точности и полноты, что подтверждает их пригодность для захвата движения.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Выбор между CNN и RNN/LSTM зависит от задачи. CNN предпочтительны для пространственного распознавания, тогда как комбинация CNN и RNN/LSTM может быть полезна для анализа сложных движений с временными зависимостями.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44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представлена архитектура модели, используемой для захвата движения и генерации ключевых точек.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Первым шагом обработки является 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входное изображение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(C, H, W), где C – количество каналов, H – высота и W – ширина изображения.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изображение поступает в синие блоки, которые служат для предобработки данных: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Backbone (ResNet50)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Этот компонент отвечает за извлечение признаков из изображения. Состоит из нескольких слоев свёртки 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пулинга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параметры которых можно наблюдать на слайде.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Далее, идет блок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Pyramid Network.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модуль улучшает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детекцию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объектов различных размеров.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Состоит из нескольких уровней свертки 3x3 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апсемплинга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создавая иерархию признаков на разных уровнях разрешения.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Следующим блоком является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 Proposal Network.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генерируются регионы интереса на основе карт признаков. Данный блок включает в себя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сверточный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слой 3x3 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классификации с использованием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Затем полученные предложения проходят через оранжевые блоки, которые непосредственно занимаются генерацией ключевых точек: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Первым блоком является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Keypoint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блок обрабатывает области интереса, полученные из RPN, и выделяет признаки для ключевых точек. Состоит из 8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сверточных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слоев 3x3 с активацией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одного транспонированного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сверточного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слоя (4x4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ConvTranspose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идет блок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Keypoint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Predictor.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блок берет выходы из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Keypoint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генерирует тепловые карты для каждой ключевой точки.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Состоит из транспонированного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сверточного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слоя (4x4) для увеличения разрешения тепловых карт, которые затем подвергаются билинейной интерполяции для повышения точности.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основе максимальных значений интенсивности на тепловых картах вычисляются координаты ключевых точек.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584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работе рассмотрены 3 метода преобразования двумерных точек в трёхмерные координаты: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Мультивидовая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стереоскопия основана на анализе снимков объекта с разных ракурсов для создания трехмерных моделей, применяя алгоритмы, такие как SIFT и SURF для сопоставления точек и последующей триангуляции. 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 метод использует стереокамеры,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LiDAR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алгоритмы глубокого обучения для получения карт глубины из одиночного изображения.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Третий метод основан на использовании аннотированных данных, содержащих информацию о глубине каждого пикселя на изображении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собственной реализации выбран метод использования одиночного изображения с картой глубины, полученной от модели глубокого обучения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343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представлены графики, демонстрирующие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метрики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обучения модели, основанной на архитектуре ResNet50. Эти метрики включают изменение средней потери по ключевым точкам и изменения средней точности и средней полноты по мере обучения модели.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AR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используются как метрики,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они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позволяют оценивать модель как по точности (доля правильных положительных предсказаний среди всех положительных предсказаний), так и по полноте (доля правильных положительных предсказаний среди всех реальных положительных случаев).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 графики демонстрируют, что в процессе обучения модель значительно улучшила свою точность, что подтверждается снижением средней потери и ростом средней точности и полноты.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179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представлены результаты экспериментов по генерации двумерных ключевых точек с использованием различных архитектур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backbone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сетей, а также визуализация работы модели на изображении.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Таблица</a:t>
            </a:r>
            <a:r>
              <a:rPr lang="ru-R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демонстрирует метрики точности (AP) и полноты (AR) для моделей с архитектурами ResNet18, ResNet50 и ResNet101, обученных на полном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датасете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COCO.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ResNet18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показала наименьшую точность среди всех трех моделей. Это объясняется ее простой архитектурой и небольшим количеством слоев, что ограничивает способность извлекать сложные признаки из изображений.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ResNet50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продемонстрировала наилучшие результаты среди всех моделей. Значительное улучшение точности объясняется большей глубиной сети, что позволяет более эффективно извлекать признаки. 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ResNet101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показала результаты несколько хуже, чем ResNet50, несмотря на наибольшую глубину. Хотя она превзошла ResNet18 по всем метрикам, увеличение числа слоев не всегда приводит к улучшению результатов, если модель становится слишком сложной для обучения.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Рисунок справа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иллюстрирует работу модели для определения двумерных ключевых точек.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613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представлена информация о получении карт глубины и построении трехмерного скелета на основе этих данных.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Рисунок слева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демонстрирует карту глубины, полученную с помощью модели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Карта глубины является визуализацией, где более темные области обозначают большую глубину (более удаленные от камеры), а светлые области находятся ближе к камере.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Рисунок справа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представляет трехмерный скелет, созданный на основе карты глубины и определения ключевых точек. Общая картина трехмерного скелета достаточно правдоподобна и соответствует позе на исходном изображении.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489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 </a:t>
                </a:r>
                <a:r>
                  <a:rPr lang="ru-RU" dirty="0"/>
                  <a:t>ходе работы был проведен аналитический обзор научной литературы по методам захвата движений с маркерами и без маркеров, исследованы и сравнены алгоритмы машинного обучения, а также реализован алгоритм для определения двумерных ключевых точек с использованием различных архитектур моделей, оптимизаторов и методов обучения. Кроме того, были изучены методы преобразования двумерных ключевых точек в трёхмерные </a:t>
                </a:r>
                <a:r>
                  <a:rPr lang="ru-RU" dirty="0" smtClean="0"/>
                  <a:t>координаты.</a:t>
                </a:r>
              </a:p>
              <a:p>
                <a:endParaRPr lang="ru-RU" dirty="0"/>
              </a:p>
              <a:p>
                <a:r>
                  <a:rPr lang="ru-RU" dirty="0" smtClean="0"/>
                  <a:t>Эксперименты с архитектурами ResNet18, ResNet50 и ResNet101 показали, что ResNet50 продемонстрировала наилучшие результаты, достигая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ru-RU" dirty="0" smtClean="0"/>
                  <a:t>= 85,5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</m:oMath>
                </a14:m>
                <a:r>
                  <a:rPr lang="ru-RU" dirty="0" smtClean="0"/>
                  <a:t> = 69,7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ru-RU" dirty="0" smtClean="0"/>
                  <a:t>= 90,5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dirty="0" smtClean="0"/>
                  <a:t>= 76,0</a:t>
                </a:r>
                <a:r>
                  <a:rPr lang="ru-RU" dirty="0"/>
                  <a:t>. </a:t>
                </a:r>
                <a:endParaRPr lang="ru-RU" dirty="0" smtClean="0"/>
              </a:p>
              <a:p>
                <a:endParaRPr lang="ru-RU" dirty="0"/>
              </a:p>
              <a:p>
                <a:r>
                  <a:rPr lang="ru-RU" dirty="0" smtClean="0"/>
                  <a:t>Также, была произведена апробация научного доклада по теме данной работы в рамках </a:t>
                </a:r>
                <a:r>
                  <a:rPr lang="ru-RU" dirty="0"/>
                  <a:t>Молодежной научной конференции </a:t>
                </a:r>
                <a:r>
                  <a:rPr lang="ru-RU" dirty="0" smtClean="0"/>
                  <a:t>университета.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Эксперименты с архитектурами ResNet18, ResNet50 и ResNet101 показали, что ResNet50 продемонстрировала наилучшие результаты, достигая </a:t>
                </a:r>
                <a:r>
                  <a:rPr lang="en-US" i="0">
                    <a:latin typeface="Cambria Math" panose="02040503050406030204" pitchFamily="18" charset="0"/>
                  </a:rPr>
                  <a:t>𝐴𝑃</a:t>
                </a:r>
                <a:r>
                  <a:rPr lang="ru-RU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50</a:t>
                </a:r>
                <a:r>
                  <a:rPr lang="ru-RU" dirty="0"/>
                  <a:t>=85,5, </a:t>
                </a:r>
                <a:r>
                  <a:rPr lang="en-US" i="0">
                    <a:latin typeface="Cambria Math" panose="02040503050406030204" pitchFamily="18" charset="0"/>
                  </a:rPr>
                  <a:t>𝐴𝑃</a:t>
                </a:r>
                <a:r>
                  <a:rPr lang="ru-RU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75</a:t>
                </a:r>
                <a:r>
                  <a:rPr lang="ru-RU" dirty="0"/>
                  <a:t>=69,7, </a:t>
                </a:r>
                <a:r>
                  <a:rPr lang="en-US" i="0">
                    <a:latin typeface="Cambria Math" panose="02040503050406030204" pitchFamily="18" charset="0"/>
                  </a:rPr>
                  <a:t>𝐴𝑅</a:t>
                </a:r>
                <a:r>
                  <a:rPr lang="ru-RU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50</a:t>
                </a:r>
                <a:r>
                  <a:rPr lang="ru-RU" dirty="0" smtClean="0"/>
                  <a:t>=</a:t>
                </a:r>
                <a:r>
                  <a:rPr lang="ru-RU" dirty="0"/>
                  <a:t>90,5, </a:t>
                </a:r>
                <a:r>
                  <a:rPr lang="en-US" i="0">
                    <a:latin typeface="Cambria Math" panose="02040503050406030204" pitchFamily="18" charset="0"/>
                  </a:rPr>
                  <a:t>𝐴𝑅</a:t>
                </a:r>
                <a:r>
                  <a:rPr lang="ru-RU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75</a:t>
                </a:r>
                <a:r>
                  <a:rPr lang="ru-RU" dirty="0"/>
                  <a:t>=76,0. Эти результаты подтверждают, что ResNet50 обеспечивает оптимальный баланс между точностью и вычислительной эффективностью, что делает её предпочтительной для реальных приложений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Перспективы развития включают улучшение алгоритмов для изображений с низким разрешением, разработку новых методов обучения моделей, адаптируемых к различным условиям освещения и фона, и минимизацию времени обработки данных в реальном времени. Использование рекуррентных нейронных сетей (RNN) для анализа временных последовательностей движения также может значительно улучшить способность системы распознавать и интерпретировать сложные последовательности движений.</a:t>
                </a:r>
              </a:p>
              <a:p>
                <a:endParaRPr lang="ru-RU" dirty="0"/>
              </a:p>
              <a:p>
                <a:r>
                  <a:rPr lang="ru-RU" dirty="0"/>
                  <a:t>Для дальнейшего улучшения системы целесообразно обогатить </a:t>
                </a:r>
                <a:r>
                  <a:rPr lang="ru-RU" dirty="0" err="1"/>
                  <a:t>датасет</a:t>
                </a:r>
                <a:r>
                  <a:rPr lang="ru-RU" dirty="0"/>
                  <a:t> COCO данными о глубине, что облегчит задачу построения 3D скелета и повысит общую точность модели.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28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26.05.2024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26.05.2024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26.05.2024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26.05.2024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26.05.2024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26.05.2024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2825369"/>
            <a:ext cx="3831772" cy="132343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Применение </a:t>
            </a:r>
            <a:r>
              <a:rPr lang="ru-RU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алгоритмов машинного обучения для задач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захвата движения человека на видеоизображении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9501" y="4466856"/>
            <a:ext cx="3846286" cy="13849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 группы 6409-010302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D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,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Сорока Александр Александрович</a:t>
            </a: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Научный руководитель: </a:t>
            </a: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Савельев Дмитрий Андреевич, к.ф.-м.н., доцент кафедры технической кибернетики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 2024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8745" y="301532"/>
            <a:ext cx="929120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9600" y="1538024"/>
                <a:ext cx="1095106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 ходе работы был проведен аналитический обзор научной литературы по методам захвата движений с маркерами и без маркеров, исследованы и сравнены алгоритмы машинного обучения, а также реализован алгоритм для определения двумерных ключевых точек с использованием различных архитектур моделей. Кроме того, были изучены методы преобразования двумерных ключевых точек в трёхмерные координаты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r>
                  <a:rPr lang="ru-RU" dirty="0" smtClean="0"/>
                  <a:t>Эксперименты с архитектурами ResNet18, ResNet50 и ResNet101 показали, что ResNet50 продемонстрировала наилучшие результаты, достигая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ru-RU" dirty="0" smtClean="0"/>
                  <a:t>= 85,5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</m:oMath>
                </a14:m>
                <a:r>
                  <a:rPr lang="ru-RU" dirty="0" smtClean="0"/>
                  <a:t> = 69,7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ru-RU" dirty="0" smtClean="0"/>
                  <a:t>= 90,5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dirty="0" smtClean="0"/>
                  <a:t>= 76,0</a:t>
                </a:r>
                <a:r>
                  <a:rPr lang="ru-RU" dirty="0"/>
                  <a:t>. </a:t>
                </a:r>
                <a:endParaRPr lang="ru-RU" dirty="0" smtClean="0"/>
              </a:p>
              <a:p>
                <a:endParaRPr lang="ru-RU" dirty="0"/>
              </a:p>
              <a:p>
                <a:r>
                  <a:rPr lang="ru-RU" dirty="0" smtClean="0"/>
                  <a:t>Также, была произведена апробация научного доклада по теме данной работы в рамках </a:t>
                </a:r>
                <a:r>
                  <a:rPr lang="ru-RU" dirty="0"/>
                  <a:t>Молодежной научной конференции </a:t>
                </a:r>
                <a:r>
                  <a:rPr lang="ru-RU" dirty="0" smtClean="0"/>
                  <a:t>университета.</a:t>
                </a:r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38024"/>
                <a:ext cx="10951068" cy="2862322"/>
              </a:xfrm>
              <a:prstGeom prst="rect">
                <a:avLst/>
              </a:prstGeom>
              <a:blipFill>
                <a:blip r:embed="rId4"/>
                <a:stretch>
                  <a:fillRect l="-445" t="-1064" r="-780" b="-23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342900" y="6271260"/>
            <a:ext cx="11170920" cy="510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Elektra Text Pro" panose="02000503030000020004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0818019" y="6271260"/>
            <a:ext cx="695800" cy="474821"/>
          </a:xfrm>
          <a:prstGeom prst="roundRect">
            <a:avLst>
              <a:gd name="adj" fmla="val 1120"/>
            </a:avLst>
          </a:prstGeom>
          <a:solidFill>
            <a:srgbClr val="21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734293" y="6354780"/>
            <a:ext cx="863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10 </a:t>
            </a:r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/ </a:t>
            </a:r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11</a:t>
            </a:r>
            <a:endParaRPr lang="ru-RU" sz="14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451" y="6354780"/>
            <a:ext cx="1056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Сорока А.А. </a:t>
            </a:r>
            <a:r>
              <a:rPr lang="en-US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6409-010302D.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Применение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алгоритмов машинного обучения для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задач захвата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движения человека на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видеоизображении</a:t>
            </a:r>
            <a:endParaRPr lang="ru-RU" sz="1400" dirty="0">
              <a:solidFill>
                <a:srgbClr val="2192C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7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2613399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7734" y="3690617"/>
            <a:ext cx="3831772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Elektra Text Pro" panose="02000503030000020004"/>
              </a:rPr>
              <a:t>a.a.soroka05@gmail.com</a:t>
            </a:r>
            <a:endParaRPr lang="ru-RU" sz="1600" dirty="0">
              <a:solidFill>
                <a:schemeClr val="bg1"/>
              </a:solidFill>
              <a:latin typeface="Elektra Text Pro" panose="0200050303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2861" y="847377"/>
            <a:ext cx="105955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Elektra Text Pro" panose="02000503030000020004"/>
              </a:rPr>
              <a:t>Цель данной работы — исследовать применимость модели машинного обучения, способную с высокой точностью определять ключевые точки человеческого тела на изображениях и видео.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>
                <a:latin typeface="Elektra Text Pro" panose="02000503030000020004"/>
              </a:rPr>
              <a:t>Задачи, подлежащие решению в работе: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>
              <a:latin typeface="Elektra Text Pro" panose="020005030300000200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>
                <a:latin typeface="Elektra Text Pro" panose="02000503030000020004"/>
              </a:rPr>
              <a:t>проведение аналитического обзора научной литературы по тематике решения задачи захвата движений, включая описание методов с маркерами и без маркеров;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>
              <a:latin typeface="Elektra Text Pro" panose="020005030300000200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>
                <a:latin typeface="Elektra Text Pro" panose="02000503030000020004"/>
              </a:rPr>
              <a:t>исследование алгоритмов машинного обучения и их сравнительный анализ для применения в задачах захвата движения;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>
              <a:latin typeface="Elektra Text Pro" panose="020005030300000200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>
                <a:latin typeface="Elektra Text Pro" panose="02000503030000020004"/>
              </a:rPr>
              <a:t>реализация </a:t>
            </a:r>
            <a:r>
              <a:rPr lang="ru-RU" dirty="0">
                <a:latin typeface="Elektra Text Pro" panose="02000503030000020004"/>
              </a:rPr>
              <a:t>алгоритма для определения двумерных ключевых точек на основе выбранных архитектур моделей, оптимизаторов и методов </a:t>
            </a:r>
            <a:r>
              <a:rPr lang="ru-RU" dirty="0" smtClean="0">
                <a:latin typeface="Elektra Text Pro" panose="02000503030000020004"/>
              </a:rPr>
              <a:t>обучения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>
              <a:latin typeface="Elektra Text Pro" panose="020005030300000200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>
                <a:latin typeface="Elektra Text Pro" panose="02000503030000020004"/>
              </a:rPr>
              <a:t>проведение </a:t>
            </a:r>
            <a:r>
              <a:rPr lang="ru-RU" dirty="0">
                <a:latin typeface="Elektra Text Pro" panose="02000503030000020004"/>
              </a:rPr>
              <a:t>аналитического обзора научной литературы по применению методов преобразования двумерных ключевых точек в трёхмерные </a:t>
            </a:r>
            <a:r>
              <a:rPr lang="ru-RU" dirty="0" smtClean="0">
                <a:latin typeface="Elektra Text Pro" panose="02000503030000020004"/>
              </a:rPr>
              <a:t>координаты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>
              <a:latin typeface="Elektra Text Pro" panose="020005030300000200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>
                <a:latin typeface="Elektra Text Pro" panose="02000503030000020004"/>
              </a:rPr>
              <a:t>проведение </a:t>
            </a:r>
            <a:r>
              <a:rPr lang="ru-RU" dirty="0">
                <a:latin typeface="Elektra Text Pro" panose="02000503030000020004"/>
              </a:rPr>
              <a:t>экспериментов и анализ полученных результатов для </a:t>
            </a:r>
            <a:r>
              <a:rPr lang="ru-RU" dirty="0" smtClean="0">
                <a:latin typeface="Elektra Text Pro" panose="02000503030000020004"/>
              </a:rPr>
              <a:t>моделей </a:t>
            </a:r>
            <a:r>
              <a:rPr lang="ru-RU" dirty="0">
                <a:latin typeface="Elektra Text Pro" panose="02000503030000020004"/>
              </a:rPr>
              <a:t>с различными архитектурами, оценка точности и полноты моделей на основе ключевых метрик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/>
              </a:rPr>
              <a:t>Цели и задачи</a:t>
            </a:r>
            <a:endParaRPr lang="ru-RU" dirty="0">
              <a:solidFill>
                <a:schemeClr val="bg1"/>
              </a:solidFill>
              <a:latin typeface="Elektra Text Pro" panose="02000503030000020004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2900" y="6271260"/>
            <a:ext cx="11170920" cy="510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Elektra Text Pro" panose="02000503030000020004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818019" y="6271260"/>
            <a:ext cx="695800" cy="474821"/>
          </a:xfrm>
          <a:prstGeom prst="roundRect">
            <a:avLst>
              <a:gd name="adj" fmla="val 1120"/>
            </a:avLst>
          </a:prstGeom>
          <a:solidFill>
            <a:srgbClr val="21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0818018" y="6354779"/>
            <a:ext cx="695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 sz="140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/ </a:t>
            </a:r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11</a:t>
            </a:r>
            <a:endParaRPr lang="ru-RU" sz="14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451" y="6354780"/>
            <a:ext cx="1056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Сорока А.А. </a:t>
            </a:r>
            <a:r>
              <a:rPr lang="en-US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6409-010302D.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Применение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алгоритмов машинного обучения для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задач захвата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движения человека на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видеоизображении</a:t>
            </a:r>
            <a:endParaRPr lang="ru-RU" sz="1400" dirty="0">
              <a:solidFill>
                <a:srgbClr val="2192C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Общие понятия и математическая постановка задачи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9265" y="5364582"/>
            <a:ext cx="5434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Технология </a:t>
            </a:r>
            <a:r>
              <a:rPr lang="en-US" sz="1400" dirty="0" smtClean="0"/>
              <a:t>Motion Capture (</a:t>
            </a:r>
            <a:r>
              <a:rPr lang="ru-RU" sz="1400" dirty="0" smtClean="0"/>
              <a:t>маркерная</a:t>
            </a:r>
            <a:r>
              <a:rPr lang="en-US" sz="1400" dirty="0" smtClean="0"/>
              <a:t>)</a:t>
            </a:r>
            <a:r>
              <a:rPr lang="ru-RU" sz="1400" dirty="0" smtClean="0"/>
              <a:t> </a:t>
            </a:r>
            <a:r>
              <a:rPr lang="en-US" sz="1400" dirty="0" smtClean="0"/>
              <a:t>[1]</a:t>
            </a:r>
            <a:endParaRPr lang="ru-RU" sz="1400" dirty="0"/>
          </a:p>
        </p:txBody>
      </p:sp>
      <p:pic>
        <p:nvPicPr>
          <p:cNvPr id="8" name="Рисунок 7" descr="https://i0.wp.com/axisxr.gg/wp-content/uploads/2024/01/what-is-motion-capture52.webp?fit=1920%2C1280&amp;ssl=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66" y="1722268"/>
            <a:ext cx="5434877" cy="3622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657301" y="1548152"/>
                <a:ext cx="506426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ru-RU" dirty="0"/>
                  <a:t> обозначает кадр из видеопотока, 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набор ключевых точек, которые необходимо определить. Каждая точка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описывается своими координатами на изображении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Задача алгоритма машинного обучения – максимизировать вероятность правильного определения координат на основе обучающих данных с аннотированными </a:t>
                </a:r>
                <a:r>
                  <a:rPr lang="ru-RU" dirty="0" smtClean="0"/>
                  <a:t>изображениями.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Процесс </a:t>
                </a:r>
                <a:r>
                  <a:rPr lang="ru-RU" dirty="0"/>
                  <a:t>обучения модели заключается в минимизации функции потерь, оценивающей разницу между предсказанными и истинными координатами точек.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301" y="1548152"/>
                <a:ext cx="5064260" cy="3970318"/>
              </a:xfrm>
              <a:prstGeom prst="rect">
                <a:avLst/>
              </a:prstGeom>
              <a:blipFill>
                <a:blip r:embed="rId5"/>
                <a:stretch>
                  <a:fillRect l="-963" t="-922" r="-1564" b="-1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29265" y="5882742"/>
            <a:ext cx="543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</a:t>
            </a:r>
            <a:r>
              <a:rPr lang="en-US" sz="1200" dirty="0" smtClean="0"/>
              <a:t>Common </a:t>
            </a:r>
            <a:r>
              <a:rPr lang="en-US" sz="1200" dirty="0"/>
              <a:t>Problems in Motion Capture // Axis : [</a:t>
            </a:r>
            <a:r>
              <a:rPr lang="en-US" sz="1200" dirty="0" err="1"/>
              <a:t>сайт</a:t>
            </a:r>
            <a:r>
              <a:rPr lang="en-US" sz="1200" dirty="0"/>
              <a:t>]. – 2024. </a:t>
            </a:r>
            <a:endParaRPr lang="ru-RU" sz="1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42900" y="6271260"/>
            <a:ext cx="11170920" cy="510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Elektra Text Pro" panose="02000503030000020004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0818019" y="6271260"/>
            <a:ext cx="695800" cy="474821"/>
          </a:xfrm>
          <a:prstGeom prst="roundRect">
            <a:avLst>
              <a:gd name="adj" fmla="val 1120"/>
            </a:avLst>
          </a:prstGeom>
          <a:solidFill>
            <a:srgbClr val="21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10818018" y="6354780"/>
            <a:ext cx="695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3 </a:t>
            </a:r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/ </a:t>
            </a:r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11</a:t>
            </a:r>
            <a:endParaRPr lang="ru-RU" sz="14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5451" y="6354780"/>
            <a:ext cx="1056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Сорока А.А. </a:t>
            </a:r>
            <a:r>
              <a:rPr lang="en-US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6409-010302D.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Применение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алгоритмов машинного обучения для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задач захвата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движения человека на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видеоизображении</a:t>
            </a:r>
            <a:endParaRPr lang="ru-RU" sz="1400" dirty="0">
              <a:solidFill>
                <a:srgbClr val="2192C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7"/>
          <p:cNvSpPr/>
          <p:nvPr/>
        </p:nvSpPr>
        <p:spPr>
          <a:xfrm>
            <a:off x="7471986" y="4401259"/>
            <a:ext cx="4166639" cy="12827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309762" y="4401259"/>
            <a:ext cx="2086024" cy="12827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99560" y="4401259"/>
            <a:ext cx="4395330" cy="12827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Алгоритмы машинного обучения для задач захвата </a:t>
            </a:r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движения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560" y="3878039"/>
            <a:ext cx="544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Пример</a:t>
            </a:r>
            <a:r>
              <a:rPr lang="en-US" sz="1400" dirty="0" smtClean="0"/>
              <a:t> </a:t>
            </a:r>
            <a:r>
              <a:rPr lang="ru-RU" sz="1400" dirty="0" smtClean="0"/>
              <a:t>архитектуры </a:t>
            </a:r>
            <a:r>
              <a:rPr lang="en-US" sz="1400" dirty="0" smtClean="0"/>
              <a:t>CNN [2]</a:t>
            </a:r>
            <a:endParaRPr lang="ru-RU" sz="1400" dirty="0"/>
          </a:p>
        </p:txBody>
      </p:sp>
      <p:pic>
        <p:nvPicPr>
          <p:cNvPr id="7" name="Рисунок 6" descr="C:\Users\lican\Downloads\a-cnn-sequence-to-classify-handwritten-digits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61" y="964909"/>
            <a:ext cx="5440093" cy="2913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4327184"/>
                  </p:ext>
                </p:extLst>
              </p:nvPr>
            </p:nvGraphicFramePr>
            <p:xfrm>
              <a:off x="6507333" y="964910"/>
              <a:ext cx="5131292" cy="2936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23767">
                      <a:extLst>
                        <a:ext uri="{9D8B030D-6E8A-4147-A177-3AD203B41FA5}">
                          <a16:colId xmlns:a16="http://schemas.microsoft.com/office/drawing/2014/main" val="2697084214"/>
                        </a:ext>
                      </a:extLst>
                    </a:gridCol>
                    <a:gridCol w="687007">
                      <a:extLst>
                        <a:ext uri="{9D8B030D-6E8A-4147-A177-3AD203B41FA5}">
                          <a16:colId xmlns:a16="http://schemas.microsoft.com/office/drawing/2014/main" val="2508390403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676965690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1032297277"/>
                        </a:ext>
                      </a:extLst>
                    </a:gridCol>
                    <a:gridCol w="855899">
                      <a:extLst>
                        <a:ext uri="{9D8B030D-6E8A-4147-A177-3AD203B41FA5}">
                          <a16:colId xmlns:a16="http://schemas.microsoft.com/office/drawing/2014/main" val="277722746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13658707"/>
                        </a:ext>
                      </a:extLst>
                    </a:gridCol>
                  </a:tblGrid>
                  <a:tr h="42454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Backbone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68505851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ResNet-50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70,4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88,6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78,3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67,1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77,2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58119038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Res2Net-50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71,5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89,0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79,3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68,2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78,4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13979666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ResNet-101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71,4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89,3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79,3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68,1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78,1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49308299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Res2Net-101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72,2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89,4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79,8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68,9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79,2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26887313"/>
                      </a:ext>
                    </a:extLst>
                  </a:tr>
                  <a:tr h="43739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Res2Net-vlb-50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72,2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89,5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79,7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58,5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79,4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83697051"/>
                      </a:ext>
                    </a:extLst>
                  </a:tr>
                  <a:tr h="43739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Res2Net-vlb-101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73,0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89,5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80,3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69,5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80,0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79743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4327184"/>
                  </p:ext>
                </p:extLst>
              </p:nvPr>
            </p:nvGraphicFramePr>
            <p:xfrm>
              <a:off x="6507333" y="964910"/>
              <a:ext cx="5131292" cy="2936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23767">
                      <a:extLst>
                        <a:ext uri="{9D8B030D-6E8A-4147-A177-3AD203B41FA5}">
                          <a16:colId xmlns:a16="http://schemas.microsoft.com/office/drawing/2014/main" val="2697084214"/>
                        </a:ext>
                      </a:extLst>
                    </a:gridCol>
                    <a:gridCol w="687007">
                      <a:extLst>
                        <a:ext uri="{9D8B030D-6E8A-4147-A177-3AD203B41FA5}">
                          <a16:colId xmlns:a16="http://schemas.microsoft.com/office/drawing/2014/main" val="2508390403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676965690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1032297277"/>
                        </a:ext>
                      </a:extLst>
                    </a:gridCol>
                    <a:gridCol w="855899">
                      <a:extLst>
                        <a:ext uri="{9D8B030D-6E8A-4147-A177-3AD203B41FA5}">
                          <a16:colId xmlns:a16="http://schemas.microsoft.com/office/drawing/2014/main" val="277722746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13658707"/>
                        </a:ext>
                      </a:extLst>
                    </a:gridCol>
                  </a:tblGrid>
                  <a:tr h="42454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Backbone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149558" t="-1429" r="-500885" b="-61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200000" t="-1429" r="-301418" b="-61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302143" t="-1429" r="-203571" b="-61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399291" t="-1429" r="-102128" b="-61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502857" t="-1429" r="-2857" b="-61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505851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ResNet-50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70,4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88,6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78,3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67,1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77,2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58119038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Res2Net-50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71,5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89,0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79,3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68,2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78,4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13979666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ResNet-101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71,4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89,3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79,3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68,1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78,1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4930829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Res2Net-101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72,2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89,4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79,8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68,9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79,2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26887313"/>
                      </a:ext>
                    </a:extLst>
                  </a:tr>
                  <a:tr h="43739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Res2Net-vlb-50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72,2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89,5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79,7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58,5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79,4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83697051"/>
                      </a:ext>
                    </a:extLst>
                  </a:tr>
                  <a:tr h="43739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Res2Net-vlb-101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73,0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89,5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80,3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69,5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80,0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797438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6507334" y="3878039"/>
            <a:ext cx="5131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Эффективность </a:t>
            </a:r>
            <a:r>
              <a:rPr lang="ru-RU" sz="1400" dirty="0"/>
              <a:t>оценки ключевых точек на </a:t>
            </a:r>
            <a:r>
              <a:rPr lang="ru-RU" sz="1400" dirty="0" err="1"/>
              <a:t>валидационном</a:t>
            </a:r>
            <a:r>
              <a:rPr lang="ru-RU" sz="1400" dirty="0"/>
              <a:t> наборе </a:t>
            </a:r>
            <a:r>
              <a:rPr lang="ru-RU" sz="1400" dirty="0" smtClean="0"/>
              <a:t>COCO</a:t>
            </a:r>
            <a:r>
              <a:rPr lang="en-US" sz="1400" dirty="0" smtClean="0"/>
              <a:t> [3]</a:t>
            </a:r>
            <a:r>
              <a:rPr lang="ru-RU" sz="1400" dirty="0" smtClean="0"/>
              <a:t> </a:t>
            </a:r>
            <a:endParaRPr lang="ru-R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847835" y="4829245"/>
                <a:ext cx="2098780" cy="719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835" y="4829245"/>
                <a:ext cx="2098780" cy="7196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99561" y="4521468"/>
            <a:ext cx="4395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Softmax</a:t>
            </a:r>
            <a:r>
              <a:rPr lang="en-US" sz="1400" dirty="0" smtClean="0"/>
              <a:t> </a:t>
            </a:r>
            <a:r>
              <a:rPr lang="ru-RU" sz="1400" dirty="0" smtClean="0"/>
              <a:t>функция для классификации объектов</a:t>
            </a:r>
            <a:endParaRPr lang="ru-R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32081" y="5728298"/>
            <a:ext cx="103113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</a:t>
            </a:r>
            <a:r>
              <a:rPr lang="ru-RU" sz="1100" dirty="0" smtClean="0"/>
              <a:t>Романов</a:t>
            </a:r>
            <a:r>
              <a:rPr lang="ru-RU" sz="1100" dirty="0"/>
              <a:t>, А. А. </a:t>
            </a:r>
            <a:r>
              <a:rPr lang="ru-RU" sz="1100" dirty="0" err="1"/>
              <a:t>Сверточные</a:t>
            </a:r>
            <a:r>
              <a:rPr lang="ru-RU" sz="1100" dirty="0"/>
              <a:t> нейронные сети </a:t>
            </a:r>
            <a:r>
              <a:rPr lang="en-US" sz="1100" dirty="0" smtClean="0"/>
              <a:t>//</a:t>
            </a:r>
            <a:r>
              <a:rPr lang="ru-RU" sz="1100" dirty="0" smtClean="0"/>
              <a:t> </a:t>
            </a:r>
            <a:r>
              <a:rPr lang="ru-RU" sz="1100" dirty="0"/>
              <a:t>Научные исследования: ключевые проблемы III тысячелетия : сборник научных трудов по материалам XXI Международной научно-практической конференции, Москва, 09–10 января 2018 года.</a:t>
            </a:r>
            <a:endParaRPr lang="en-US" sz="1100" dirty="0" smtClean="0"/>
          </a:p>
          <a:p>
            <a:r>
              <a:rPr lang="en-US" sz="1100" dirty="0" smtClean="0"/>
              <a:t>3</a:t>
            </a:r>
            <a:r>
              <a:rPr lang="en-US" sz="1100" dirty="0"/>
              <a:t>. </a:t>
            </a:r>
            <a:r>
              <a:rPr lang="en-US" sz="1100" dirty="0" smtClean="0"/>
              <a:t>Res2net</a:t>
            </a:r>
            <a:r>
              <a:rPr lang="en-US" sz="1100" dirty="0"/>
              <a:t>: A new multi-scale backbone architecture / S. </a:t>
            </a:r>
            <a:r>
              <a:rPr lang="en-US" sz="1100" dirty="0" smtClean="0"/>
              <a:t>Gao [</a:t>
            </a:r>
            <a:r>
              <a:rPr lang="en-US" sz="1100" dirty="0"/>
              <a:t>et al</a:t>
            </a:r>
            <a:r>
              <a:rPr lang="en-US" sz="1100" dirty="0" smtClean="0"/>
              <a:t>.] </a:t>
            </a:r>
            <a:r>
              <a:rPr lang="en-US" sz="1100" dirty="0"/>
              <a:t>// IEEE transactions on pattern analysis and machine intelligence. – 2019. – Vol. 43, Number 2. – P. 652-662.</a:t>
            </a:r>
            <a:endParaRPr lang="ru-RU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385962" y="4492437"/>
                <a:ext cx="1933624" cy="1121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4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𝑒𝑐𝑎𝑙𝑙</m:t>
                      </m:r>
                      <m:r>
                        <a:rPr lang="ru-RU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962" y="4492437"/>
                <a:ext cx="1933624" cy="11215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477396" y="4401259"/>
                <a:ext cx="4161229" cy="1303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0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𝑒𝑐𝑎𝑙𝑙</m:t>
                          </m:r>
                          <m:d>
                            <m:d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1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1400" i="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sz="1400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𝑒𝑐𝑎𝑙𝑙</m:t>
                          </m:r>
                          <m:d>
                            <m:dPr>
                              <m:ctrlPr>
                                <a:rPr lang="ru-RU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1400" i="0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  <m:r>
                        <a:rPr lang="ru-RU" sz="1400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1400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𝑒𝑐𝑎𝑙𝑙</m:t>
                      </m:r>
                      <m:d>
                        <m:dPr>
                          <m:ctrlPr>
                            <a:rPr lang="ru-RU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sz="1400" i="0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1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𝑟𝑒𝑐𝑖𝑠𝑖𝑜𝑛</m:t>
                      </m:r>
                      <m:d>
                        <m:dPr>
                          <m:ctrlPr>
                            <a:rPr lang="ru-RU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396" y="4401259"/>
                <a:ext cx="4161229" cy="13039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/>
          <p:cNvSpPr/>
          <p:nvPr/>
        </p:nvSpPr>
        <p:spPr>
          <a:xfrm>
            <a:off x="342900" y="6271260"/>
            <a:ext cx="11170920" cy="510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Elektra Text Pro" panose="02000503030000020004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0818019" y="6271260"/>
            <a:ext cx="695800" cy="474821"/>
          </a:xfrm>
          <a:prstGeom prst="roundRect">
            <a:avLst>
              <a:gd name="adj" fmla="val 1120"/>
            </a:avLst>
          </a:prstGeom>
          <a:solidFill>
            <a:srgbClr val="21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10818018" y="6351554"/>
            <a:ext cx="695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4 </a:t>
            </a:r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/ </a:t>
            </a:r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11</a:t>
            </a:r>
            <a:endParaRPr lang="ru-RU" sz="14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5451" y="6354780"/>
            <a:ext cx="1056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Сорока А.А. </a:t>
            </a:r>
            <a:r>
              <a:rPr lang="en-US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6409-010302D.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Применение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алгоритмов машинного обучения для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задач захвата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движения человека на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видеоизображении</a:t>
            </a:r>
            <a:endParaRPr lang="ru-RU" sz="1400" dirty="0">
              <a:solidFill>
                <a:srgbClr val="2192C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Архитектура модели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952" y="1000765"/>
            <a:ext cx="7695412" cy="5108719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342900" y="6271260"/>
            <a:ext cx="11170920" cy="510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Elektra Text Pro" panose="02000503030000020004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0818019" y="6271260"/>
            <a:ext cx="695800" cy="474821"/>
          </a:xfrm>
          <a:prstGeom prst="roundRect">
            <a:avLst>
              <a:gd name="adj" fmla="val 1120"/>
            </a:avLst>
          </a:prstGeom>
          <a:solidFill>
            <a:srgbClr val="21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0818018" y="6354779"/>
            <a:ext cx="695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5 </a:t>
            </a:r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/ </a:t>
            </a:r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11</a:t>
            </a:r>
            <a:endParaRPr lang="ru-RU" sz="14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5451" y="6354780"/>
            <a:ext cx="1056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Сорока А.А. </a:t>
            </a:r>
            <a:r>
              <a:rPr lang="en-US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6409-010302D.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Применение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алгоритмов машинного обучения для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задач захвата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движения человека на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видеоизображении</a:t>
            </a:r>
            <a:endParaRPr lang="ru-RU" sz="1400" dirty="0">
              <a:solidFill>
                <a:srgbClr val="2192C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4109" y="301532"/>
            <a:ext cx="822588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Методы преобразования двумерных ключевых точек в трехмерные координаты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5422" y="2197769"/>
            <a:ext cx="46971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трёхмерная реконструкция по нескольким изображениям;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одиночное изображение с использованием глубины;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использование </a:t>
            </a:r>
            <a:r>
              <a:rPr lang="ru-RU" dirty="0" err="1" smtClean="0"/>
              <a:t>датасета</a:t>
            </a:r>
            <a:r>
              <a:rPr lang="ru-RU" dirty="0" smtClean="0"/>
              <a:t>, обогащенного данными о  глубине изображения.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7416309" y="1090393"/>
            <a:ext cx="3727110" cy="2214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 descr="Depth Estimation | Papers With Code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625" y="3792928"/>
            <a:ext cx="3754794" cy="2009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Стрелка вправо 1"/>
          <p:cNvSpPr/>
          <p:nvPr/>
        </p:nvSpPr>
        <p:spPr>
          <a:xfrm rot="21326416">
            <a:off x="5570235" y="2202094"/>
            <a:ext cx="1659254" cy="258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1002711">
            <a:off x="4051572" y="3606724"/>
            <a:ext cx="3127058" cy="245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103372" y="3305144"/>
            <a:ext cx="4352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Трёхмерная реконструкция по нескольким изображениям </a:t>
            </a:r>
            <a:r>
              <a:rPr lang="en-US" sz="1200" dirty="0" smtClean="0"/>
              <a:t>[4]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26050" y="5802174"/>
            <a:ext cx="4707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Карта глубины, полученная с помощью глубоких нейронных сетей</a:t>
            </a:r>
            <a:endParaRPr lang="ru-RU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865422" y="5808297"/>
            <a:ext cx="6032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4. </a:t>
            </a:r>
            <a:r>
              <a:rPr lang="en-US" sz="1200" dirty="0" err="1" smtClean="0"/>
              <a:t>OpenPose</a:t>
            </a:r>
            <a:r>
              <a:rPr lang="en-US" sz="1200" dirty="0" smtClean="0"/>
              <a:t> </a:t>
            </a:r>
            <a:r>
              <a:rPr lang="en-US" sz="1200" dirty="0"/>
              <a:t>Advanced Doc - 3-D Reconstruction Module and Demo // GitHub : [</a:t>
            </a:r>
            <a:r>
              <a:rPr lang="en-US" sz="1200" dirty="0" err="1"/>
              <a:t>сайт</a:t>
            </a:r>
            <a:r>
              <a:rPr lang="en-US" sz="1200" dirty="0"/>
              <a:t>]. – 2022.</a:t>
            </a:r>
            <a:endParaRPr lang="ru-RU" sz="1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42900" y="6271260"/>
            <a:ext cx="11170920" cy="510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Elektra Text Pro" panose="02000503030000020004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0818019" y="6271260"/>
            <a:ext cx="695800" cy="474821"/>
          </a:xfrm>
          <a:prstGeom prst="roundRect">
            <a:avLst>
              <a:gd name="adj" fmla="val 1120"/>
            </a:avLst>
          </a:prstGeom>
          <a:solidFill>
            <a:srgbClr val="21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0818018" y="6354779"/>
            <a:ext cx="695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6 </a:t>
            </a:r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/ </a:t>
            </a:r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11</a:t>
            </a:r>
            <a:endParaRPr lang="ru-RU" sz="14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5451" y="6354780"/>
            <a:ext cx="1056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Сорока А.А. </a:t>
            </a:r>
            <a:r>
              <a:rPr lang="en-US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6409-010302D.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Применение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алгоритмов машинного обучения для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задач захвата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движения человека на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видеоизображении</a:t>
            </a:r>
            <a:endParaRPr lang="ru-RU" sz="1400" dirty="0">
              <a:solidFill>
                <a:srgbClr val="2192C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6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8745" y="301532"/>
            <a:ext cx="929120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Метрики обучения собственной модели на </a:t>
            </a:r>
            <a:r>
              <a:rPr lang="en-US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ResNet50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667" y="4872545"/>
            <a:ext cx="576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Изменение </a:t>
            </a:r>
            <a:r>
              <a:rPr lang="ru-RU" sz="1600" dirty="0"/>
              <a:t>средней потери по ключевым точкам по эпохам обучения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9931" y="4840507"/>
            <a:ext cx="5972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Изменения </a:t>
            </a:r>
            <a:r>
              <a:rPr lang="ru-RU" sz="1600" dirty="0"/>
              <a:t>средней точности и средней полноты для ключевых точек по мере обучения модели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63667" y="1739498"/>
            <a:ext cx="5766730" cy="31330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Рисунок 12"/>
          <p:cNvPicPr/>
          <p:nvPr/>
        </p:nvPicPr>
        <p:blipFill>
          <a:blip r:embed="rId5"/>
          <a:stretch>
            <a:fillRect/>
          </a:stretch>
        </p:blipFill>
        <p:spPr>
          <a:xfrm>
            <a:off x="6050407" y="1739498"/>
            <a:ext cx="5972392" cy="31330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Прямоугольник 13"/>
          <p:cNvSpPr/>
          <p:nvPr/>
        </p:nvSpPr>
        <p:spPr>
          <a:xfrm>
            <a:off x="342900" y="6271260"/>
            <a:ext cx="11170920" cy="510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Elektra Text Pro" panose="02000503030000020004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0818019" y="6271260"/>
            <a:ext cx="695800" cy="474821"/>
          </a:xfrm>
          <a:prstGeom prst="roundRect">
            <a:avLst>
              <a:gd name="adj" fmla="val 1120"/>
            </a:avLst>
          </a:prstGeom>
          <a:solidFill>
            <a:srgbClr val="21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0818018" y="6354780"/>
            <a:ext cx="695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7 </a:t>
            </a:r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/ </a:t>
            </a:r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11</a:t>
            </a:r>
            <a:endParaRPr lang="ru-RU" sz="14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451" y="6354780"/>
            <a:ext cx="1056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Сорока А.А. </a:t>
            </a:r>
            <a:r>
              <a:rPr lang="en-US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6409-010302D.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Применение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алгоритмов машинного обучения для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задач захвата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движения человека на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видеоизображении</a:t>
            </a:r>
            <a:endParaRPr lang="ru-RU" sz="1400" dirty="0">
              <a:solidFill>
                <a:srgbClr val="2192C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1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8745" y="301532"/>
            <a:ext cx="929120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Эксперимент по генерации двумерных ключевых точек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2965" y="4536488"/>
            <a:ext cx="502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Результат </a:t>
            </a:r>
            <a:r>
              <a:rPr lang="ru-RU" sz="1400" dirty="0"/>
              <a:t>работы собственной модели для определения двумерных ключевых </a:t>
            </a:r>
            <a:r>
              <a:rPr lang="ru-RU" sz="1400" dirty="0" smtClean="0"/>
              <a:t>точек с</a:t>
            </a:r>
            <a:r>
              <a:rPr lang="en-US" sz="1400" dirty="0" smtClean="0"/>
              <a:t> Backbone ResNet50</a:t>
            </a:r>
            <a:endParaRPr lang="ru-RU" sz="1400" dirty="0"/>
          </a:p>
        </p:txBody>
      </p:sp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6112965" y="1709865"/>
            <a:ext cx="5022687" cy="28266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51263" y="3837038"/>
            <a:ext cx="524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Результаты</a:t>
            </a:r>
            <a:r>
              <a:rPr lang="ru-RU" sz="1400" dirty="0"/>
              <a:t>, полученные после обучения моделей на полном </a:t>
            </a:r>
            <a:r>
              <a:rPr lang="ru-RU" sz="1400" dirty="0" err="1"/>
              <a:t>датасете</a:t>
            </a:r>
            <a:r>
              <a:rPr lang="ru-RU" sz="1400" dirty="0"/>
              <a:t> COCO с различными архитектурами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674558"/>
                  </p:ext>
                </p:extLst>
              </p:nvPr>
            </p:nvGraphicFramePr>
            <p:xfrm>
              <a:off x="451263" y="2409313"/>
              <a:ext cx="5248276" cy="142772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42975">
                      <a:extLst>
                        <a:ext uri="{9D8B030D-6E8A-4147-A177-3AD203B41FA5}">
                          <a16:colId xmlns:a16="http://schemas.microsoft.com/office/drawing/2014/main" val="3497379147"/>
                        </a:ext>
                      </a:extLst>
                    </a:gridCol>
                    <a:gridCol w="646521">
                      <a:extLst>
                        <a:ext uri="{9D8B030D-6E8A-4147-A177-3AD203B41FA5}">
                          <a16:colId xmlns:a16="http://schemas.microsoft.com/office/drawing/2014/main" val="2709225985"/>
                        </a:ext>
                      </a:extLst>
                    </a:gridCol>
                    <a:gridCol w="870338">
                      <a:extLst>
                        <a:ext uri="{9D8B030D-6E8A-4147-A177-3AD203B41FA5}">
                          <a16:colId xmlns:a16="http://schemas.microsoft.com/office/drawing/2014/main" val="1364036277"/>
                        </a:ext>
                      </a:extLst>
                    </a:gridCol>
                    <a:gridCol w="643567">
                      <a:extLst>
                        <a:ext uri="{9D8B030D-6E8A-4147-A177-3AD203B41FA5}">
                          <a16:colId xmlns:a16="http://schemas.microsoft.com/office/drawing/2014/main" val="288344620"/>
                        </a:ext>
                      </a:extLst>
                    </a:gridCol>
                    <a:gridCol w="922333">
                      <a:extLst>
                        <a:ext uri="{9D8B030D-6E8A-4147-A177-3AD203B41FA5}">
                          <a16:colId xmlns:a16="http://schemas.microsoft.com/office/drawing/2014/main" val="1210973175"/>
                        </a:ext>
                      </a:extLst>
                    </a:gridCol>
                    <a:gridCol w="1222542">
                      <a:extLst>
                        <a:ext uri="{9D8B030D-6E8A-4147-A177-3AD203B41FA5}">
                          <a16:colId xmlns:a16="http://schemas.microsoft.com/office/drawing/2014/main" val="1174997859"/>
                        </a:ext>
                      </a:extLst>
                    </a:gridCol>
                  </a:tblGrid>
                  <a:tr h="5710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Backbone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Время обучения, ч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04615686"/>
                      </a:ext>
                    </a:extLst>
                  </a:tr>
                  <a:tr h="28554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ResNet18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82,2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65,1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88,7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72,4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89663449"/>
                      </a:ext>
                    </a:extLst>
                  </a:tr>
                  <a:tr h="28554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ResNet50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85,5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69,7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90,5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76,0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10469303"/>
                      </a:ext>
                    </a:extLst>
                  </a:tr>
                  <a:tr h="28554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ResNet101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84,2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67,0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89,6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74,0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096597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674558"/>
                  </p:ext>
                </p:extLst>
              </p:nvPr>
            </p:nvGraphicFramePr>
            <p:xfrm>
              <a:off x="451263" y="2409313"/>
              <a:ext cx="5248276" cy="142772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42975">
                      <a:extLst>
                        <a:ext uri="{9D8B030D-6E8A-4147-A177-3AD203B41FA5}">
                          <a16:colId xmlns:a16="http://schemas.microsoft.com/office/drawing/2014/main" val="3497379147"/>
                        </a:ext>
                      </a:extLst>
                    </a:gridCol>
                    <a:gridCol w="646521">
                      <a:extLst>
                        <a:ext uri="{9D8B030D-6E8A-4147-A177-3AD203B41FA5}">
                          <a16:colId xmlns:a16="http://schemas.microsoft.com/office/drawing/2014/main" val="2709225985"/>
                        </a:ext>
                      </a:extLst>
                    </a:gridCol>
                    <a:gridCol w="870338">
                      <a:extLst>
                        <a:ext uri="{9D8B030D-6E8A-4147-A177-3AD203B41FA5}">
                          <a16:colId xmlns:a16="http://schemas.microsoft.com/office/drawing/2014/main" val="1364036277"/>
                        </a:ext>
                      </a:extLst>
                    </a:gridCol>
                    <a:gridCol w="643567">
                      <a:extLst>
                        <a:ext uri="{9D8B030D-6E8A-4147-A177-3AD203B41FA5}">
                          <a16:colId xmlns:a16="http://schemas.microsoft.com/office/drawing/2014/main" val="288344620"/>
                        </a:ext>
                      </a:extLst>
                    </a:gridCol>
                    <a:gridCol w="922333">
                      <a:extLst>
                        <a:ext uri="{9D8B030D-6E8A-4147-A177-3AD203B41FA5}">
                          <a16:colId xmlns:a16="http://schemas.microsoft.com/office/drawing/2014/main" val="1210973175"/>
                        </a:ext>
                      </a:extLst>
                    </a:gridCol>
                    <a:gridCol w="1222542">
                      <a:extLst>
                        <a:ext uri="{9D8B030D-6E8A-4147-A177-3AD203B41FA5}">
                          <a16:colId xmlns:a16="http://schemas.microsoft.com/office/drawing/2014/main" val="1174997859"/>
                        </a:ext>
                      </a:extLst>
                    </a:gridCol>
                  </a:tblGrid>
                  <a:tr h="5710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Backbone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148113" t="-1064" r="-570755" b="-16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183916" t="-1064" r="-323077" b="-16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386667" t="-1064" r="-340000" b="-16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338411" t="-1064" r="-136424" b="-16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Время обучения, ч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04615686"/>
                      </a:ext>
                    </a:extLst>
                  </a:tr>
                  <a:tr h="28554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ResNet18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82,2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65,1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88,7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72,4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89663449"/>
                      </a:ext>
                    </a:extLst>
                  </a:tr>
                  <a:tr h="28554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ResNet50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85,5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69,7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90,5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76,0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10469303"/>
                      </a:ext>
                    </a:extLst>
                  </a:tr>
                  <a:tr h="28554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ResNet101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84,2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67,0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89,6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74,0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096597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Прямоугольник 9"/>
          <p:cNvSpPr/>
          <p:nvPr/>
        </p:nvSpPr>
        <p:spPr>
          <a:xfrm>
            <a:off x="342900" y="6271260"/>
            <a:ext cx="11170920" cy="510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Elektra Text Pro" panose="02000503030000020004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818019" y="6271260"/>
            <a:ext cx="695800" cy="474821"/>
          </a:xfrm>
          <a:prstGeom prst="roundRect">
            <a:avLst>
              <a:gd name="adj" fmla="val 1120"/>
            </a:avLst>
          </a:prstGeom>
          <a:solidFill>
            <a:srgbClr val="21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0818018" y="6354780"/>
            <a:ext cx="695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8 / 11</a:t>
            </a:r>
            <a:endParaRPr lang="ru-RU" sz="14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451" y="6354780"/>
            <a:ext cx="1056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Сорока А.А. </a:t>
            </a:r>
            <a:r>
              <a:rPr lang="en-US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6409-010302D.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Применение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алгоритмов машинного обучения для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задач захвата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движения человека на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видеоизображении</a:t>
            </a:r>
            <a:endParaRPr lang="ru-RU" sz="1400" dirty="0">
              <a:solidFill>
                <a:srgbClr val="2192C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4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8745" y="301532"/>
            <a:ext cx="929120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Получение карт глубины и построение трехмерного скелета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6523" y="5646199"/>
            <a:ext cx="357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Карта </a:t>
            </a:r>
            <a:r>
              <a:rPr lang="ru-RU" sz="1400" dirty="0"/>
              <a:t>глубины, полученная с помощью </a:t>
            </a:r>
            <a:r>
              <a:rPr lang="ru-RU" sz="1400" dirty="0" err="1"/>
              <a:t>MiDaS</a:t>
            </a:r>
            <a:endParaRPr lang="ru-RU" sz="1400" dirty="0"/>
          </a:p>
        </p:txBody>
      </p:sp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1396522" y="893455"/>
            <a:ext cx="3570714" cy="4752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367633" y="5646199"/>
            <a:ext cx="4740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Результат </a:t>
            </a:r>
            <a:r>
              <a:rPr lang="ru-RU" sz="1400" dirty="0"/>
              <a:t>совместной работы собственной модели определения двумерных ключевых точек с моделью </a:t>
            </a:r>
            <a:r>
              <a:rPr lang="ru-RU" sz="1400" dirty="0" err="1"/>
              <a:t>MiDaS</a:t>
            </a:r>
            <a:endParaRPr lang="ru-RU" sz="1400" dirty="0"/>
          </a:p>
        </p:txBody>
      </p:sp>
      <p:sp>
        <p:nvSpPr>
          <p:cNvPr id="2" name="Стрелка вправо 1"/>
          <p:cNvSpPr/>
          <p:nvPr/>
        </p:nvSpPr>
        <p:spPr>
          <a:xfrm>
            <a:off x="5091172" y="3126952"/>
            <a:ext cx="170332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/>
          <p:nvPr/>
        </p:nvPicPr>
        <p:blipFill>
          <a:blip r:embed="rId5"/>
          <a:stretch>
            <a:fillRect/>
          </a:stretch>
        </p:blipFill>
        <p:spPr>
          <a:xfrm>
            <a:off x="6924221" y="893119"/>
            <a:ext cx="3627125" cy="4753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342900" y="6271260"/>
            <a:ext cx="11170920" cy="510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Elektra Text Pro" panose="02000503030000020004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0818019" y="6271260"/>
            <a:ext cx="695800" cy="474821"/>
          </a:xfrm>
          <a:prstGeom prst="roundRect">
            <a:avLst>
              <a:gd name="adj" fmla="val 1120"/>
            </a:avLst>
          </a:prstGeom>
          <a:solidFill>
            <a:srgbClr val="21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0818018" y="6354780"/>
            <a:ext cx="695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9 </a:t>
            </a:r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/ </a:t>
            </a:r>
            <a:r>
              <a:rPr lang="en-US" sz="14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11</a:t>
            </a:r>
            <a:endParaRPr lang="ru-RU" sz="14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451" y="6354780"/>
            <a:ext cx="1056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Сорока А.А. </a:t>
            </a:r>
            <a:r>
              <a:rPr lang="en-US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6409-010302D.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Применение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алгоритмов машинного обучения для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задач захвата </a:t>
            </a:r>
            <a:r>
              <a:rPr lang="ru-RU" sz="1400" dirty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движения человека на </a:t>
            </a:r>
            <a:r>
              <a:rPr lang="ru-RU" sz="1400" dirty="0" smtClean="0">
                <a:solidFill>
                  <a:srgbClr val="2192C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видеоизображении</a:t>
            </a:r>
            <a:endParaRPr lang="ru-RU" sz="1400" dirty="0">
              <a:solidFill>
                <a:srgbClr val="2192C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2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1185</TotalTime>
  <Words>1902</Words>
  <Application>Microsoft Office PowerPoint</Application>
  <PresentationFormat>Широкоэкранный</PresentationFormat>
  <Paragraphs>227</Paragraphs>
  <Slides>11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Elektra Medium Pro</vt:lpstr>
      <vt:lpstr>Elektra Text Pro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Александр Сорока</cp:lastModifiedBy>
  <cp:revision>100</cp:revision>
  <dcterms:created xsi:type="dcterms:W3CDTF">2016-03-09T10:31:39Z</dcterms:created>
  <dcterms:modified xsi:type="dcterms:W3CDTF">2024-05-26T11:10:04Z</dcterms:modified>
</cp:coreProperties>
</file>