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59" r:id="rId4"/>
    <p:sldId id="268" r:id="rId5"/>
    <p:sldId id="270" r:id="rId6"/>
    <p:sldId id="271" r:id="rId7"/>
    <p:sldId id="273" r:id="rId8"/>
    <p:sldId id="272" r:id="rId9"/>
    <p:sldId id="274" r:id="rId10"/>
    <p:sldId id="26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15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38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179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613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48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19.05.2024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19.05.2024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19.05.2024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19.05.2024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19.05.2024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19.05.2024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19.05.2024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19.05.2024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19.05.2024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19.05.2024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19.05.2024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19.05.2024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6758" y="2825369"/>
            <a:ext cx="3831772" cy="132343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Применение </a:t>
            </a:r>
            <a:r>
              <a:rPr lang="ru-RU" sz="2000" dirty="0">
                <a:solidFill>
                  <a:schemeClr val="bg1"/>
                </a:solidFill>
                <a:latin typeface="Elektra Text Pro" panose="02000503030000020004" pitchFamily="50" charset="-52"/>
              </a:rPr>
              <a:t>алгоритмов машинного обучения для задач</a:t>
            </a:r>
          </a:p>
          <a:p>
            <a:pPr algn="ctr"/>
            <a:r>
              <a:rPr lang="ru-RU" sz="2000" dirty="0">
                <a:solidFill>
                  <a:schemeClr val="bg1"/>
                </a:solidFill>
                <a:latin typeface="Elektra Text Pro" panose="02000503030000020004" pitchFamily="50" charset="-52"/>
              </a:rPr>
              <a:t>захвата движения человека на видеоизображении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9501" y="4897743"/>
            <a:ext cx="3846286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Студент группы 6409-010302</a:t>
            </a:r>
            <a: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D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,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Сорока Александр Александрович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9501" y="609331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Самара 2024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734" y="2613399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БЛАГОДАРЮ 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2861" y="900644"/>
            <a:ext cx="1059559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Цель данной работы — исследовать применимость модели машинного обучения, способную с высокой точностью определять ключевые точки человеческого тела на изображениях и видео.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Задачи, подлежащие решению в работе: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проведение аналитического обзора научной литературы по тематике решения задачи захвата движений, включая описание методов с маркерами и без маркеров;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исследование алгоритмов машинного обучения и их сравнительный анализ для применения в задачах захвата движения;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реализация </a:t>
            </a:r>
            <a:r>
              <a:rPr lang="ru-RU" dirty="0"/>
              <a:t>алгоритма для определения двумерных ключевых точек на основе выбранных архитектур моделей, оптимизаторов и методов </a:t>
            </a:r>
            <a:r>
              <a:rPr lang="ru-RU" dirty="0" smtClean="0"/>
              <a:t>обучения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проведение </a:t>
            </a:r>
            <a:r>
              <a:rPr lang="ru-RU" dirty="0"/>
              <a:t>аналитического обзора научной литературы по применению методов преобразования двумерных ключевых точек в трёхмерные </a:t>
            </a:r>
            <a:r>
              <a:rPr lang="ru-RU" dirty="0" smtClean="0"/>
              <a:t>координаты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проведение </a:t>
            </a:r>
            <a:r>
              <a:rPr lang="ru-RU" dirty="0"/>
              <a:t>экспериментов и анализ полученных результатов для моде-лей с различными архитектурами, оценка точности и полноты моделей на основе ключевых метрик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351321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Цели и задачи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0602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Общие понятия и математическая постановка задачи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6663" y="5237825"/>
            <a:ext cx="5434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Рисунок 1 – Технология </a:t>
            </a:r>
            <a:r>
              <a:rPr lang="en-US" sz="1400" dirty="0" smtClean="0"/>
              <a:t>Motion Capture (</a:t>
            </a:r>
            <a:r>
              <a:rPr lang="ru-RU" sz="1400" dirty="0" smtClean="0"/>
              <a:t>маркерная</a:t>
            </a:r>
            <a:r>
              <a:rPr lang="en-US" sz="1400" dirty="0" smtClean="0"/>
              <a:t>)</a:t>
            </a:r>
            <a:endParaRPr lang="ru-RU" sz="1400" dirty="0"/>
          </a:p>
        </p:txBody>
      </p:sp>
      <p:pic>
        <p:nvPicPr>
          <p:cNvPr id="8" name="Рисунок 7" descr="https://i0.wp.com/axisxr.gg/wp-content/uploads/2024/01/what-is-motion-capture52.webp?fit=1920%2C1280&amp;ssl=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66" y="1615736"/>
            <a:ext cx="5434877" cy="3622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514801" y="1995619"/>
                <a:ext cx="506426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ru-RU" i="1"/>
                      <m:t>𝐼</m:t>
                    </m:r>
                  </m:oMath>
                </a14:m>
                <a:r>
                  <a:rPr lang="ru-RU" dirty="0"/>
                  <a:t> обозначает кадр из видеопотока, а </a:t>
                </a:r>
                <a14:m>
                  <m:oMath xmlns:m="http://schemas.openxmlformats.org/officeDocument/2006/math">
                    <m:r>
                      <a:rPr lang="ru-RU" i="1"/>
                      <m:t>𝑃</m:t>
                    </m:r>
                    <m:r>
                      <a:rPr lang="ru-RU" i="1"/>
                      <m:t>=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ru-RU" i="1"/>
                              <m:t>𝑝</m:t>
                            </m:r>
                          </m:e>
                          <m:sub>
                            <m:r>
                              <a:rPr lang="ru-RU" i="1"/>
                              <m:t>1</m:t>
                            </m:r>
                          </m:sub>
                        </m:sSub>
                        <m:r>
                          <a:rPr lang="ru-RU" i="1"/>
                          <m:t>,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ru-RU" i="1"/>
                              <m:t>𝑝</m:t>
                            </m:r>
                          </m:e>
                          <m:sub>
                            <m:r>
                              <a:rPr lang="ru-RU" i="1"/>
                              <m:t>2</m:t>
                            </m:r>
                          </m:sub>
                        </m:sSub>
                        <m:r>
                          <a:rPr lang="ru-RU" i="1"/>
                          <m:t>,…,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ru-RU" i="1"/>
                              <m:t>𝑝</m:t>
                            </m:r>
                          </m:e>
                          <m:sub>
                            <m:r>
                              <a:rPr lang="ru-RU" i="1"/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– набор ключевых точек, которые необходимо определить. Каждая точка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𝑝</m:t>
                        </m:r>
                      </m:e>
                      <m:sub>
                        <m:r>
                          <a:rPr lang="ru-RU" i="1"/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описывается своими координатами на изображении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/>
                        </m:ctrlPr>
                      </m:dPr>
                      <m:e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ru-RU" i="1"/>
                              <m:t>𝑥</m:t>
                            </m:r>
                          </m:e>
                          <m:sub>
                            <m:r>
                              <a:rPr lang="ru-RU" i="1"/>
                              <m:t>𝑖</m:t>
                            </m:r>
                          </m:sub>
                        </m:sSub>
                        <m:r>
                          <a:rPr lang="ru-RU" i="1"/>
                          <m:t>,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ru-RU" i="1"/>
                              <m:t>𝑦</m:t>
                            </m:r>
                          </m:e>
                          <m:sub>
                            <m:r>
                              <a:rPr lang="ru-RU" i="1"/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. Задача алгоритма машинного обучения – </a:t>
                </a:r>
                <a:r>
                  <a:rPr lang="ru-RU" dirty="0" smtClean="0"/>
                  <a:t>максимизировать </a:t>
                </a:r>
                <a:r>
                  <a:rPr lang="ru-RU" dirty="0"/>
                  <a:t>вероятность правильного определения этих координат, основываясь на обучающем наборе данных, содержащем аннотированные изображения.</a:t>
                </a: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801" y="1995619"/>
                <a:ext cx="5064260" cy="2862322"/>
              </a:xfrm>
              <a:prstGeom prst="rect">
                <a:avLst/>
              </a:prstGeom>
              <a:blipFill>
                <a:blip r:embed="rId4"/>
                <a:stretch>
                  <a:fillRect l="-1084" t="-1064" b="-23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65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Алгоритмы машинного обучения для задач захвата </a:t>
            </a:r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движения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1142" y="4908749"/>
            <a:ext cx="3925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Рисунок 2 – Пример</a:t>
            </a:r>
            <a:r>
              <a:rPr lang="en-US" sz="1400" dirty="0" smtClean="0"/>
              <a:t> </a:t>
            </a:r>
            <a:r>
              <a:rPr lang="ru-RU" sz="1400" dirty="0" smtClean="0"/>
              <a:t>архитектуры </a:t>
            </a:r>
            <a:r>
              <a:rPr lang="en-US" sz="1400" dirty="0" smtClean="0"/>
              <a:t>CNN</a:t>
            </a:r>
            <a:endParaRPr lang="ru-RU" sz="1400" dirty="0"/>
          </a:p>
        </p:txBody>
      </p:sp>
      <p:pic>
        <p:nvPicPr>
          <p:cNvPr id="7" name="Рисунок 6" descr="C:\Users\lican\Downloads\a-cnn-sequence-to-classify-handwritten-digits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49" y="1995619"/>
            <a:ext cx="5440093" cy="2913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345353"/>
                  </p:ext>
                </p:extLst>
              </p:nvPr>
            </p:nvGraphicFramePr>
            <p:xfrm>
              <a:off x="6551721" y="1995620"/>
              <a:ext cx="5131292" cy="291312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14470">
                      <a:extLst>
                        <a:ext uri="{9D8B030D-6E8A-4147-A177-3AD203B41FA5}">
                          <a16:colId xmlns:a16="http://schemas.microsoft.com/office/drawing/2014/main" val="2697084214"/>
                        </a:ext>
                      </a:extLst>
                    </a:gridCol>
                    <a:gridCol w="496304">
                      <a:extLst>
                        <a:ext uri="{9D8B030D-6E8A-4147-A177-3AD203B41FA5}">
                          <a16:colId xmlns:a16="http://schemas.microsoft.com/office/drawing/2014/main" val="2508390403"/>
                        </a:ext>
                      </a:extLst>
                    </a:gridCol>
                    <a:gridCol w="854873">
                      <a:extLst>
                        <a:ext uri="{9D8B030D-6E8A-4147-A177-3AD203B41FA5}">
                          <a16:colId xmlns:a16="http://schemas.microsoft.com/office/drawing/2014/main" val="676965690"/>
                        </a:ext>
                      </a:extLst>
                    </a:gridCol>
                    <a:gridCol w="854873">
                      <a:extLst>
                        <a:ext uri="{9D8B030D-6E8A-4147-A177-3AD203B41FA5}">
                          <a16:colId xmlns:a16="http://schemas.microsoft.com/office/drawing/2014/main" val="1032297277"/>
                        </a:ext>
                      </a:extLst>
                    </a:gridCol>
                    <a:gridCol w="855899">
                      <a:extLst>
                        <a:ext uri="{9D8B030D-6E8A-4147-A177-3AD203B41FA5}">
                          <a16:colId xmlns:a16="http://schemas.microsoft.com/office/drawing/2014/main" val="277722746"/>
                        </a:ext>
                      </a:extLst>
                    </a:gridCol>
                    <a:gridCol w="854873">
                      <a:extLst>
                        <a:ext uri="{9D8B030D-6E8A-4147-A177-3AD203B41FA5}">
                          <a16:colId xmlns:a16="http://schemas.microsoft.com/office/drawing/2014/main" val="13658707"/>
                        </a:ext>
                      </a:extLst>
                    </a:gridCol>
                  </a:tblGrid>
                  <a:tr h="42454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Backbone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𝐴𝑃</m:t>
                                </m:r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2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</a:rPr>
                                      <m:t>50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2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</a:rPr>
                                      <m:t>75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2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2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68505851"/>
                      </a:ext>
                    </a:extLst>
                  </a:tr>
                  <a:tr h="4034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ResNet-50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70,4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88,6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78,3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67,1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77,2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58119038"/>
                      </a:ext>
                    </a:extLst>
                  </a:tr>
                  <a:tr h="4034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Res2Net-50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71,5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89,0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79,3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68,2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78,4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13979666"/>
                      </a:ext>
                    </a:extLst>
                  </a:tr>
                  <a:tr h="4034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ResNet-101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71,4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89,3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79,3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68,1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78,1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49308299"/>
                      </a:ext>
                    </a:extLst>
                  </a:tr>
                  <a:tr h="4034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Res2Net-101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72,2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89,4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79,8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68,9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79,2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26887313"/>
                      </a:ext>
                    </a:extLst>
                  </a:tr>
                  <a:tr h="43739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Res2Net-vlb-50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72,2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89,5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79,7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58,5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79,4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83697051"/>
                      </a:ext>
                    </a:extLst>
                  </a:tr>
                  <a:tr h="43739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Res2Net-vlb-101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73,0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89,5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80,3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69,5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80,0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797438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345353"/>
                  </p:ext>
                </p:extLst>
              </p:nvPr>
            </p:nvGraphicFramePr>
            <p:xfrm>
              <a:off x="6551721" y="1995620"/>
              <a:ext cx="5131292" cy="291312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14470">
                      <a:extLst>
                        <a:ext uri="{9D8B030D-6E8A-4147-A177-3AD203B41FA5}">
                          <a16:colId xmlns:a16="http://schemas.microsoft.com/office/drawing/2014/main" val="2697084214"/>
                        </a:ext>
                      </a:extLst>
                    </a:gridCol>
                    <a:gridCol w="496304">
                      <a:extLst>
                        <a:ext uri="{9D8B030D-6E8A-4147-A177-3AD203B41FA5}">
                          <a16:colId xmlns:a16="http://schemas.microsoft.com/office/drawing/2014/main" val="2508390403"/>
                        </a:ext>
                      </a:extLst>
                    </a:gridCol>
                    <a:gridCol w="854873">
                      <a:extLst>
                        <a:ext uri="{9D8B030D-6E8A-4147-A177-3AD203B41FA5}">
                          <a16:colId xmlns:a16="http://schemas.microsoft.com/office/drawing/2014/main" val="676965690"/>
                        </a:ext>
                      </a:extLst>
                    </a:gridCol>
                    <a:gridCol w="854873">
                      <a:extLst>
                        <a:ext uri="{9D8B030D-6E8A-4147-A177-3AD203B41FA5}">
                          <a16:colId xmlns:a16="http://schemas.microsoft.com/office/drawing/2014/main" val="1032297277"/>
                        </a:ext>
                      </a:extLst>
                    </a:gridCol>
                    <a:gridCol w="855899">
                      <a:extLst>
                        <a:ext uri="{9D8B030D-6E8A-4147-A177-3AD203B41FA5}">
                          <a16:colId xmlns:a16="http://schemas.microsoft.com/office/drawing/2014/main" val="277722746"/>
                        </a:ext>
                      </a:extLst>
                    </a:gridCol>
                    <a:gridCol w="854873">
                      <a:extLst>
                        <a:ext uri="{9D8B030D-6E8A-4147-A177-3AD203B41FA5}">
                          <a16:colId xmlns:a16="http://schemas.microsoft.com/office/drawing/2014/main" val="13658707"/>
                        </a:ext>
                      </a:extLst>
                    </a:gridCol>
                  </a:tblGrid>
                  <a:tr h="42454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Backbone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48148" t="-1429" r="-698765" b="-58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00000" t="-1429" r="-301418" b="-58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302143" t="-1429" r="-203571" b="-58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399291" t="-1429" r="-102128" b="-58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02857" t="-1429" r="-2857" b="-58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505851"/>
                      </a:ext>
                    </a:extLst>
                  </a:tr>
                  <a:tr h="4034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ResNet-50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70,4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88,6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78,3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67,1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77,2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58119038"/>
                      </a:ext>
                    </a:extLst>
                  </a:tr>
                  <a:tr h="4034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Res2Net-50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71,5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89,0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79,3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68,2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78,4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13979666"/>
                      </a:ext>
                    </a:extLst>
                  </a:tr>
                  <a:tr h="4034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ResNet-101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71,4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89,3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79,3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68,1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78,1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49308299"/>
                      </a:ext>
                    </a:extLst>
                  </a:tr>
                  <a:tr h="4034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Res2Net-101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72,2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89,4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79,8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68,9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79,2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26887313"/>
                      </a:ext>
                    </a:extLst>
                  </a:tr>
                  <a:tr h="43739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Res2Net-vlb-50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72,2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89,5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79,7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58,5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79,4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83697051"/>
                      </a:ext>
                    </a:extLst>
                  </a:tr>
                  <a:tr h="43739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Res2Net-vlb-101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73,0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89,5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80,3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69,5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80,0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797438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6551722" y="4908749"/>
            <a:ext cx="5131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Таблица 1 - Эффективность оценки ключевых точек на </a:t>
            </a:r>
            <a:r>
              <a:rPr lang="ru-RU" sz="1400" dirty="0" err="1"/>
              <a:t>валидационном</a:t>
            </a:r>
            <a:r>
              <a:rPr lang="ru-RU" sz="1400" dirty="0"/>
              <a:t> наборе COCO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99136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24109" y="301532"/>
            <a:ext cx="822588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Методы преобразования двумерных ключевых точек в трехмерные координаты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5642" y="1276353"/>
            <a:ext cx="79243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трёхмерная реконструкция по нескольких изображениям;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одиночное изображение с использованием глубины;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использование </a:t>
            </a:r>
            <a:r>
              <a:rPr lang="ru-RU" dirty="0" err="1" smtClean="0"/>
              <a:t>датасета</a:t>
            </a:r>
            <a:r>
              <a:rPr lang="ru-RU" dirty="0" smtClean="0"/>
              <a:t>, обогащенного данными о  глубине изображения.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7182883" y="3256107"/>
            <a:ext cx="3727110" cy="22147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 descr="Depth Estimation | Papers With Code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29" y="3210040"/>
            <a:ext cx="4224923" cy="2260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150928" y="5470859"/>
            <a:ext cx="4224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ru-RU" sz="1600" dirty="0" smtClean="0"/>
              <a:t>Рисунок 3 – Карта глубины</a:t>
            </a:r>
            <a:r>
              <a:rPr lang="ru-RU" sz="1600" dirty="0"/>
              <a:t>, предсказанная с помощью </a:t>
            </a:r>
            <a:r>
              <a:rPr lang="ru-RU" sz="1600" dirty="0" err="1"/>
              <a:t>нейросетей</a:t>
            </a:r>
            <a:endParaRPr lang="ru-RU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2883" y="5470859"/>
            <a:ext cx="4224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ru-RU" sz="1600" dirty="0" smtClean="0"/>
              <a:t>Рисунок 4 </a:t>
            </a:r>
            <a:r>
              <a:rPr lang="ru-RU" sz="1600" dirty="0"/>
              <a:t>– Реконструкция 3D скелета из нескольких </a:t>
            </a:r>
            <a:r>
              <a:rPr lang="ru-RU" sz="1600" dirty="0" smtClean="0"/>
              <a:t>изображений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7868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8745" y="301532"/>
            <a:ext cx="9291208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Диаграмма последовательности работы системы определения трехмерных ключевых точек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6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740" y="6005681"/>
            <a:ext cx="1092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ru-RU" dirty="0" smtClean="0"/>
              <a:t>Рисунок 5 - Диаграмма </a:t>
            </a:r>
            <a:r>
              <a:rPr lang="ru-RU" dirty="0"/>
              <a:t>последовательности работы системы определения трехмерных ключевых точек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425" y="1095582"/>
            <a:ext cx="9201254" cy="483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0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8745" y="301532"/>
            <a:ext cx="9291208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Метрики обучения собственной модели на </a:t>
            </a:r>
            <a:r>
              <a:rPr lang="en-US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ResNet50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7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2213" y="4629151"/>
            <a:ext cx="5166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</a:t>
            </a:r>
            <a:r>
              <a:rPr lang="en-US" dirty="0" smtClean="0"/>
              <a:t>6</a:t>
            </a:r>
            <a:r>
              <a:rPr lang="ru-RU" dirty="0" smtClean="0"/>
              <a:t> </a:t>
            </a:r>
            <a:r>
              <a:rPr lang="ru-RU" dirty="0"/>
              <a:t>– Изменение средней потери по ключевым точкам по эпохам обучения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622213" y="1826882"/>
            <a:ext cx="5166027" cy="28022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/>
          <p:cNvPicPr/>
          <p:nvPr/>
        </p:nvPicPr>
        <p:blipFill>
          <a:blip r:embed="rId5"/>
          <a:stretch>
            <a:fillRect/>
          </a:stretch>
        </p:blipFill>
        <p:spPr>
          <a:xfrm>
            <a:off x="6271378" y="1826882"/>
            <a:ext cx="5307682" cy="27991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178479" y="4625983"/>
            <a:ext cx="5400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</a:t>
            </a:r>
            <a:r>
              <a:rPr lang="en-US" dirty="0" smtClean="0"/>
              <a:t>7</a:t>
            </a:r>
            <a:r>
              <a:rPr lang="ru-RU" dirty="0" smtClean="0"/>
              <a:t> </a:t>
            </a:r>
            <a:r>
              <a:rPr lang="ru-RU" dirty="0"/>
              <a:t>- Изменения средней точности и средней полноты для ключевых точек по мере обучения модели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841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8745" y="301532"/>
            <a:ext cx="9291208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Эксперимент </a:t>
            </a:r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по генерации двумерных ключевых точек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8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08537" y="4536488"/>
            <a:ext cx="5231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Рисунок </a:t>
            </a:r>
            <a:r>
              <a:rPr lang="en-US" sz="1400" dirty="0" smtClean="0"/>
              <a:t>8</a:t>
            </a:r>
            <a:r>
              <a:rPr lang="ru-RU" sz="1400" dirty="0" smtClean="0"/>
              <a:t> - </a:t>
            </a:r>
            <a:r>
              <a:rPr lang="ru-RU" sz="1400" dirty="0"/>
              <a:t>Результат работы собственной модели для определения двумерных ключевых </a:t>
            </a:r>
            <a:r>
              <a:rPr lang="ru-RU" sz="1400" dirty="0" smtClean="0"/>
              <a:t>точек с</a:t>
            </a:r>
            <a:r>
              <a:rPr lang="en-US" sz="1400" dirty="0" smtClean="0"/>
              <a:t> Backbone ResNet50</a:t>
            </a:r>
            <a:endParaRPr lang="ru-RU" sz="1400" dirty="0"/>
          </a:p>
        </p:txBody>
      </p:sp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6112965" y="1709865"/>
            <a:ext cx="5022687" cy="282662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0237552"/>
                  </p:ext>
                </p:extLst>
              </p:nvPr>
            </p:nvGraphicFramePr>
            <p:xfrm>
              <a:off x="523228" y="2386245"/>
              <a:ext cx="5104346" cy="155485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04535">
                      <a:extLst>
                        <a:ext uri="{9D8B030D-6E8A-4147-A177-3AD203B41FA5}">
                          <a16:colId xmlns:a16="http://schemas.microsoft.com/office/drawing/2014/main" val="1292266495"/>
                        </a:ext>
                      </a:extLst>
                    </a:gridCol>
                    <a:gridCol w="1197480">
                      <a:extLst>
                        <a:ext uri="{9D8B030D-6E8A-4147-A177-3AD203B41FA5}">
                          <a16:colId xmlns:a16="http://schemas.microsoft.com/office/drawing/2014/main" val="3556352715"/>
                        </a:ext>
                      </a:extLst>
                    </a:gridCol>
                    <a:gridCol w="967784">
                      <a:extLst>
                        <a:ext uri="{9D8B030D-6E8A-4147-A177-3AD203B41FA5}">
                          <a16:colId xmlns:a16="http://schemas.microsoft.com/office/drawing/2014/main" val="3342770054"/>
                        </a:ext>
                      </a:extLst>
                    </a:gridCol>
                    <a:gridCol w="967784">
                      <a:extLst>
                        <a:ext uri="{9D8B030D-6E8A-4147-A177-3AD203B41FA5}">
                          <a16:colId xmlns:a16="http://schemas.microsoft.com/office/drawing/2014/main" val="1853091125"/>
                        </a:ext>
                      </a:extLst>
                    </a:gridCol>
                    <a:gridCol w="966763">
                      <a:extLst>
                        <a:ext uri="{9D8B030D-6E8A-4147-A177-3AD203B41FA5}">
                          <a16:colId xmlns:a16="http://schemas.microsoft.com/office/drawing/2014/main" val="2387327639"/>
                        </a:ext>
                      </a:extLst>
                    </a:gridCol>
                  </a:tblGrid>
                  <a:tr h="55007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Backbone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</a:rPr>
                                      <m:t>50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</a:rPr>
                                      <m:t>75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</a:rPr>
                                      <m:t>50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</a:rPr>
                                      <m:t>75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extLst>
                      <a:ext uri="{0D108BD9-81ED-4DB2-BD59-A6C34878D82A}">
                        <a16:rowId xmlns:a16="http://schemas.microsoft.com/office/drawing/2014/main" val="2825925051"/>
                      </a:ext>
                    </a:extLst>
                  </a:tr>
                  <a:tr h="33492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ResNet18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82,2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65,1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88,7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72,4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extLst>
                      <a:ext uri="{0D108BD9-81ED-4DB2-BD59-A6C34878D82A}">
                        <a16:rowId xmlns:a16="http://schemas.microsoft.com/office/drawing/2014/main" val="446928774"/>
                      </a:ext>
                    </a:extLst>
                  </a:tr>
                  <a:tr h="33492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ResNet50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85,5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69,7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90,5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76,0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extLst>
                      <a:ext uri="{0D108BD9-81ED-4DB2-BD59-A6C34878D82A}">
                        <a16:rowId xmlns:a16="http://schemas.microsoft.com/office/drawing/2014/main" val="102092915"/>
                      </a:ext>
                    </a:extLst>
                  </a:tr>
                  <a:tr h="33492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ResNet101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84,2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67,0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89,6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74,0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extLst>
                      <a:ext uri="{0D108BD9-81ED-4DB2-BD59-A6C34878D82A}">
                        <a16:rowId xmlns:a16="http://schemas.microsoft.com/office/drawing/2014/main" val="16961857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0237552"/>
                  </p:ext>
                </p:extLst>
              </p:nvPr>
            </p:nvGraphicFramePr>
            <p:xfrm>
              <a:off x="523228" y="2386245"/>
              <a:ext cx="5104346" cy="155485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04535">
                      <a:extLst>
                        <a:ext uri="{9D8B030D-6E8A-4147-A177-3AD203B41FA5}">
                          <a16:colId xmlns:a16="http://schemas.microsoft.com/office/drawing/2014/main" val="1292266495"/>
                        </a:ext>
                      </a:extLst>
                    </a:gridCol>
                    <a:gridCol w="1197480">
                      <a:extLst>
                        <a:ext uri="{9D8B030D-6E8A-4147-A177-3AD203B41FA5}">
                          <a16:colId xmlns:a16="http://schemas.microsoft.com/office/drawing/2014/main" val="3556352715"/>
                        </a:ext>
                      </a:extLst>
                    </a:gridCol>
                    <a:gridCol w="967784">
                      <a:extLst>
                        <a:ext uri="{9D8B030D-6E8A-4147-A177-3AD203B41FA5}">
                          <a16:colId xmlns:a16="http://schemas.microsoft.com/office/drawing/2014/main" val="3342770054"/>
                        </a:ext>
                      </a:extLst>
                    </a:gridCol>
                    <a:gridCol w="967784">
                      <a:extLst>
                        <a:ext uri="{9D8B030D-6E8A-4147-A177-3AD203B41FA5}">
                          <a16:colId xmlns:a16="http://schemas.microsoft.com/office/drawing/2014/main" val="1853091125"/>
                        </a:ext>
                      </a:extLst>
                    </a:gridCol>
                    <a:gridCol w="966763">
                      <a:extLst>
                        <a:ext uri="{9D8B030D-6E8A-4147-A177-3AD203B41FA5}">
                          <a16:colId xmlns:a16="http://schemas.microsoft.com/office/drawing/2014/main" val="2387327639"/>
                        </a:ext>
                      </a:extLst>
                    </a:gridCol>
                  </a:tblGrid>
                  <a:tr h="55007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Backbone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7228" marR="77228" marT="0" marB="0" anchor="ctr">
                        <a:blipFill>
                          <a:blip r:embed="rId5"/>
                          <a:stretch>
                            <a:fillRect l="-84264" t="-1099" r="-244162" b="-190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7228" marR="77228" marT="0" marB="0" anchor="ctr">
                        <a:blipFill>
                          <a:blip r:embed="rId5"/>
                          <a:stretch>
                            <a:fillRect l="-228302" t="-1099" r="-202516" b="-190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7228" marR="77228" marT="0" marB="0" anchor="ctr">
                        <a:blipFill>
                          <a:blip r:embed="rId5"/>
                          <a:stretch>
                            <a:fillRect l="-328302" t="-1099" r="-102516" b="-190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7228" marR="77228" marT="0" marB="0" anchor="ctr">
                        <a:blipFill>
                          <a:blip r:embed="rId5"/>
                          <a:stretch>
                            <a:fillRect l="-428302" t="-1099" r="-2516" b="-1901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5925051"/>
                      </a:ext>
                    </a:extLst>
                  </a:tr>
                  <a:tr h="33492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ResNet18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82,2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65,1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88,7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72,4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extLst>
                      <a:ext uri="{0D108BD9-81ED-4DB2-BD59-A6C34878D82A}">
                        <a16:rowId xmlns:a16="http://schemas.microsoft.com/office/drawing/2014/main" val="446928774"/>
                      </a:ext>
                    </a:extLst>
                  </a:tr>
                  <a:tr h="33492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ResNet50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85,5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69,7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90,5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76,0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extLst>
                      <a:ext uri="{0D108BD9-81ED-4DB2-BD59-A6C34878D82A}">
                        <a16:rowId xmlns:a16="http://schemas.microsoft.com/office/drawing/2014/main" val="102092915"/>
                      </a:ext>
                    </a:extLst>
                  </a:tr>
                  <a:tr h="33492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ResNet101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84,2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67,0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89,6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74,0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extLst>
                      <a:ext uri="{0D108BD9-81ED-4DB2-BD59-A6C34878D82A}">
                        <a16:rowId xmlns:a16="http://schemas.microsoft.com/office/drawing/2014/main" val="16961857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809006" y="3941098"/>
            <a:ext cx="4532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Таблица </a:t>
            </a:r>
            <a:r>
              <a:rPr lang="en-US" sz="1400" dirty="0" smtClean="0"/>
              <a:t>2</a:t>
            </a:r>
            <a:r>
              <a:rPr lang="ru-RU" sz="1400" dirty="0" smtClean="0"/>
              <a:t> </a:t>
            </a:r>
            <a:r>
              <a:rPr lang="ru-RU" sz="1400" dirty="0"/>
              <a:t>- Результаты, полученные после обучения моделей на полном </a:t>
            </a:r>
            <a:r>
              <a:rPr lang="ru-RU" sz="1400" dirty="0" err="1"/>
              <a:t>датасете</a:t>
            </a:r>
            <a:r>
              <a:rPr lang="ru-RU" sz="1400" dirty="0"/>
              <a:t> COCO с различными архитектурами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13642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8745" y="301532"/>
            <a:ext cx="9291208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Получение карт глубины и построение трехмерного скелета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9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6523" y="5646199"/>
            <a:ext cx="3570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Рисунок </a:t>
            </a:r>
            <a:r>
              <a:rPr lang="en-US" sz="1400" dirty="0" smtClean="0"/>
              <a:t>9</a:t>
            </a:r>
            <a:r>
              <a:rPr lang="ru-RU" sz="1400" dirty="0" smtClean="0"/>
              <a:t> </a:t>
            </a:r>
            <a:r>
              <a:rPr lang="ru-RU" sz="1400" dirty="0"/>
              <a:t>- Карта глубины, полученная с помощью </a:t>
            </a:r>
            <a:r>
              <a:rPr lang="ru-RU" sz="1400" dirty="0" err="1"/>
              <a:t>MiDaS</a:t>
            </a:r>
            <a:endParaRPr lang="ru-RU" sz="1400" dirty="0"/>
          </a:p>
        </p:txBody>
      </p:sp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1396522" y="893455"/>
            <a:ext cx="3570714" cy="47527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/>
          <p:cNvPicPr/>
          <p:nvPr/>
        </p:nvPicPr>
        <p:blipFill>
          <a:blip r:embed="rId5"/>
          <a:stretch>
            <a:fillRect/>
          </a:stretch>
        </p:blipFill>
        <p:spPr>
          <a:xfrm>
            <a:off x="6367635" y="893455"/>
            <a:ext cx="4740302" cy="47527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6367633" y="5646199"/>
            <a:ext cx="47403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Рисунок 10 </a:t>
            </a:r>
            <a:r>
              <a:rPr lang="ru-RU" sz="1400" dirty="0"/>
              <a:t>- Результат совместной работы собственной модели определения двумерных ключевых точек с моделью </a:t>
            </a:r>
            <a:r>
              <a:rPr lang="ru-RU" sz="1400" dirty="0" err="1"/>
              <a:t>MiDaS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99920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580</TotalTime>
  <Words>442</Words>
  <Application>Microsoft Office PowerPoint</Application>
  <PresentationFormat>Широкоэкранный</PresentationFormat>
  <Paragraphs>121</Paragraphs>
  <Slides>10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Elektra Medium Pro</vt:lpstr>
      <vt:lpstr>Elektra Text Pro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Александр Сорока</cp:lastModifiedBy>
  <cp:revision>36</cp:revision>
  <dcterms:created xsi:type="dcterms:W3CDTF">2016-03-09T10:31:39Z</dcterms:created>
  <dcterms:modified xsi:type="dcterms:W3CDTF">2024-05-19T18:48:01Z</dcterms:modified>
</cp:coreProperties>
</file>