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8" r:id="rId5"/>
    <p:sldId id="270" r:id="rId6"/>
    <p:sldId id="271" r:id="rId7"/>
    <p:sldId id="273" r:id="rId8"/>
    <p:sldId id="272" r:id="rId9"/>
    <p:sldId id="274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7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1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8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25369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Применение </a:t>
            </a:r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алгоритмов машинного обучения для задач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захвата движения человека на видеоизображении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6409-010302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Сорока Александр Александрович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61" y="847377"/>
            <a:ext cx="10595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аналитического обзора научной литературы по тематике решения задачи захвата движений, включая описание методов с маркерами и без маркеров;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исследование алгоритмов машинного обучения и их сравнительный анализ для применения в задачах захвата движения;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</a:t>
            </a:r>
            <a:r>
              <a:rPr lang="ru-RU" dirty="0"/>
              <a:t>алгоритма для определения двумерных ключевых точек на основе выбранных архитектур моделей, оптимизаторов и методов </a:t>
            </a:r>
            <a:r>
              <a:rPr lang="ru-RU" dirty="0" smtClean="0"/>
              <a:t>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</a:t>
            </a:r>
            <a:r>
              <a:rPr lang="ru-RU" dirty="0"/>
              <a:t>аналитического обзора научной литературы по применению методов преобразования двумерных ключевых точек в трёхмерные </a:t>
            </a:r>
            <a:r>
              <a:rPr lang="ru-RU" dirty="0" smtClean="0"/>
              <a:t>координаты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</a:t>
            </a:r>
            <a:r>
              <a:rPr lang="ru-RU" dirty="0"/>
              <a:t>экспериментов и анализ полученных результатов для </a:t>
            </a:r>
            <a:r>
              <a:rPr lang="ru-RU" dirty="0" smtClean="0"/>
              <a:t>моделей </a:t>
            </a:r>
            <a:r>
              <a:rPr lang="ru-RU" dirty="0"/>
              <a:t>с различными архитектурами, оценка точности и полноты моделей на основе ключевых метрик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z="110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Общие понятия и математическая постановка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663" y="5237825"/>
            <a:ext cx="54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1 – Технология </a:t>
            </a:r>
            <a:r>
              <a:rPr lang="en-US" sz="1400" dirty="0" smtClean="0"/>
              <a:t>Motion Capture (</a:t>
            </a:r>
            <a:r>
              <a:rPr lang="ru-RU" sz="1400" dirty="0" smtClean="0"/>
              <a:t>маркерная</a:t>
            </a:r>
            <a:r>
              <a:rPr lang="en-US" sz="1400" dirty="0" smtClean="0"/>
              <a:t>)</a:t>
            </a:r>
            <a:endParaRPr lang="ru-RU" sz="1400" dirty="0"/>
          </a:p>
        </p:txBody>
      </p:sp>
      <p:pic>
        <p:nvPicPr>
          <p:cNvPr id="8" name="Рисунок 7" descr="https://i0.wp.com/axisxr.gg/wp-content/uploads/2024/01/what-is-motion-capture52.webp?fit=1920%2C1280&amp;ssl=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6" y="1615736"/>
            <a:ext cx="5434877" cy="362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14801" y="1995619"/>
                <a:ext cx="506426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обозначает кадр из видеопотока,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набор ключевых точек, которые необходимо определить. Каждая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описывается своими координатами на изображении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801" y="1995619"/>
                <a:ext cx="5064260" cy="3139321"/>
              </a:xfrm>
              <a:prstGeom prst="rect">
                <a:avLst/>
              </a:prstGeom>
              <a:blipFill>
                <a:blip r:embed="rId4"/>
                <a:stretch>
                  <a:fillRect l="-1084" t="-971" b="-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Алгоритмы машинного обучения для задач захвата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движения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1142" y="4908749"/>
            <a:ext cx="392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2 – Пример</a:t>
            </a:r>
            <a:r>
              <a:rPr lang="en-US" sz="1400" dirty="0" smtClean="0"/>
              <a:t> </a:t>
            </a:r>
            <a:r>
              <a:rPr lang="ru-RU" sz="1400" dirty="0" smtClean="0"/>
              <a:t>архитектуры </a:t>
            </a:r>
            <a:r>
              <a:rPr lang="en-US" sz="1400" dirty="0" smtClean="0"/>
              <a:t>CNN</a:t>
            </a:r>
            <a:endParaRPr lang="ru-RU" sz="1400" dirty="0"/>
          </a:p>
        </p:txBody>
      </p:sp>
      <p:pic>
        <p:nvPicPr>
          <p:cNvPr id="7" name="Рисунок 6" descr="C:\Users\lican\Downloads\a-cnn-sequence-to-classify-handwritten-digit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9" y="1995619"/>
            <a:ext cx="5440093" cy="2913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45353"/>
                  </p:ext>
                </p:extLst>
              </p:nvPr>
            </p:nvGraphicFramePr>
            <p:xfrm>
              <a:off x="6551721" y="1995620"/>
              <a:ext cx="5131292" cy="29131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4470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496304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Backbone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70,4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88,6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67,1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77,2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58,5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73,0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80,0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45353"/>
                  </p:ext>
                </p:extLst>
              </p:nvPr>
            </p:nvGraphicFramePr>
            <p:xfrm>
              <a:off x="6551721" y="1995620"/>
              <a:ext cx="5131292" cy="29131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4470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496304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Backbone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8148" t="-1429" r="-698765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00000" t="-1429" r="-301418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02143" t="-1429" r="-203571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99291" t="-1429" r="-102128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2857" t="-1429" r="-2857" b="-58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70,4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88,6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67,1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77,2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58,5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73,0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80,0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551722" y="4908749"/>
            <a:ext cx="513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Таблица 1 - Эффективность оценки ключевых точек на </a:t>
            </a:r>
            <a:r>
              <a:rPr lang="ru-RU" sz="1400" dirty="0" err="1"/>
              <a:t>валидационном</a:t>
            </a:r>
            <a:r>
              <a:rPr lang="ru-RU" sz="1400" dirty="0"/>
              <a:t> наборе COCO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3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109" y="301532"/>
            <a:ext cx="822588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преобразования двумерных ключевых точек в трехмерные координаты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5642" y="1276353"/>
            <a:ext cx="7924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трёхмерная реконструкция по нескольких изображениям;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одиночное изображение с использованием глубины;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ru-RU" dirty="0" err="1" smtClean="0"/>
              <a:t>датасета</a:t>
            </a:r>
            <a:r>
              <a:rPr lang="ru-RU" dirty="0" smtClean="0"/>
              <a:t>, обогащенного данными о  глубине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82883" y="3256107"/>
            <a:ext cx="3727110" cy="2214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Depth Estimation | Papers With Cod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29" y="3210040"/>
            <a:ext cx="4224923" cy="226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50928" y="5470859"/>
            <a:ext cx="42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Рисунок 3 – Карта глубины</a:t>
            </a:r>
            <a:r>
              <a:rPr lang="ru-RU" sz="1600" dirty="0"/>
              <a:t>, предсказанная с помощью </a:t>
            </a:r>
            <a:r>
              <a:rPr lang="ru-RU" sz="1600" dirty="0" err="1"/>
              <a:t>нейросетей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2883" y="5470859"/>
            <a:ext cx="42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Рисунок 4 </a:t>
            </a:r>
            <a:r>
              <a:rPr lang="ru-RU" sz="1600" dirty="0"/>
              <a:t>– Реконструкция 3D скелета из нескольких </a:t>
            </a:r>
            <a:r>
              <a:rPr lang="ru-RU" sz="1600" dirty="0" smtClean="0"/>
              <a:t>изображений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8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последовательности работы системы определения трехмерных ключевых точек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740" y="6005681"/>
            <a:ext cx="1092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5 - Диаграмма </a:t>
            </a:r>
            <a:r>
              <a:rPr lang="ru-RU" dirty="0"/>
              <a:t>последовательности работы системы определения трехмерных ключевых точек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25" y="1095582"/>
            <a:ext cx="9201254" cy="4838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837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Метрики обучения собственной модели на </a:t>
            </a:r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ResNet50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213" y="4629151"/>
            <a:ext cx="516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– Изменение средней потери по ключевым точкам по эпохам обучения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2213" y="1826882"/>
            <a:ext cx="5166027" cy="2802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271378" y="1826882"/>
            <a:ext cx="5307682" cy="2799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78479" y="4625983"/>
            <a:ext cx="540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/>
              <a:t>- Изменения средней точности и средней полноты для ключевых точек по мере обучения модели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84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 по генерации двумерных ключевых точек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8537" y="4536488"/>
            <a:ext cx="523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8</a:t>
            </a:r>
            <a:r>
              <a:rPr lang="ru-RU" sz="1400" dirty="0" smtClean="0"/>
              <a:t> - </a:t>
            </a:r>
            <a:r>
              <a:rPr lang="ru-RU" sz="1400" dirty="0"/>
              <a:t>Результат работы собственной модели для определения двумерных ключевых </a:t>
            </a:r>
            <a:r>
              <a:rPr lang="ru-RU" sz="1400" dirty="0" smtClean="0"/>
              <a:t>точек с</a:t>
            </a:r>
            <a:r>
              <a:rPr lang="en-US" sz="1400" dirty="0" smtClean="0"/>
              <a:t> Backbone ResNet50</a:t>
            </a:r>
            <a:endParaRPr lang="ru-RU" sz="1400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2965" y="1709865"/>
            <a:ext cx="5022687" cy="28266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37552"/>
                  </p:ext>
                </p:extLst>
              </p:nvPr>
            </p:nvGraphicFramePr>
            <p:xfrm>
              <a:off x="523228" y="2386245"/>
              <a:ext cx="5104346" cy="1554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4535">
                      <a:extLst>
                        <a:ext uri="{9D8B030D-6E8A-4147-A177-3AD203B41FA5}">
                          <a16:colId xmlns:a16="http://schemas.microsoft.com/office/drawing/2014/main" val="1292266495"/>
                        </a:ext>
                      </a:extLst>
                    </a:gridCol>
                    <a:gridCol w="1197480">
                      <a:extLst>
                        <a:ext uri="{9D8B030D-6E8A-4147-A177-3AD203B41FA5}">
                          <a16:colId xmlns:a16="http://schemas.microsoft.com/office/drawing/2014/main" val="3556352715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3342770054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1853091125"/>
                        </a:ext>
                      </a:extLst>
                    </a:gridCol>
                    <a:gridCol w="966763">
                      <a:extLst>
                        <a:ext uri="{9D8B030D-6E8A-4147-A177-3AD203B41FA5}">
                          <a16:colId xmlns:a16="http://schemas.microsoft.com/office/drawing/2014/main" val="2387327639"/>
                        </a:ext>
                      </a:extLst>
                    </a:gridCol>
                  </a:tblGrid>
                  <a:tr h="550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2825925051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446928774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02092915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84,2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696185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37552"/>
                  </p:ext>
                </p:extLst>
              </p:nvPr>
            </p:nvGraphicFramePr>
            <p:xfrm>
              <a:off x="523228" y="2386245"/>
              <a:ext cx="5104346" cy="1554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4535">
                      <a:extLst>
                        <a:ext uri="{9D8B030D-6E8A-4147-A177-3AD203B41FA5}">
                          <a16:colId xmlns:a16="http://schemas.microsoft.com/office/drawing/2014/main" val="1292266495"/>
                        </a:ext>
                      </a:extLst>
                    </a:gridCol>
                    <a:gridCol w="1197480">
                      <a:extLst>
                        <a:ext uri="{9D8B030D-6E8A-4147-A177-3AD203B41FA5}">
                          <a16:colId xmlns:a16="http://schemas.microsoft.com/office/drawing/2014/main" val="3556352715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3342770054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1853091125"/>
                        </a:ext>
                      </a:extLst>
                    </a:gridCol>
                    <a:gridCol w="966763">
                      <a:extLst>
                        <a:ext uri="{9D8B030D-6E8A-4147-A177-3AD203B41FA5}">
                          <a16:colId xmlns:a16="http://schemas.microsoft.com/office/drawing/2014/main" val="2387327639"/>
                        </a:ext>
                      </a:extLst>
                    </a:gridCol>
                  </a:tblGrid>
                  <a:tr h="550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84264" t="-1099" r="-244162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228302" t="-1099" r="-202516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328302" t="-1099" r="-102516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428302" t="-1099" r="-2516" b="-190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925051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446928774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02092915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84,2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6961857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809006" y="3941098"/>
            <a:ext cx="4532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Таблица </a:t>
            </a:r>
            <a:r>
              <a:rPr lang="en-US" sz="1400" dirty="0" smtClean="0"/>
              <a:t>2</a:t>
            </a:r>
            <a:r>
              <a:rPr lang="ru-RU" sz="1400" dirty="0" smtClean="0"/>
              <a:t> </a:t>
            </a:r>
            <a:r>
              <a:rPr lang="ru-RU" sz="1400" dirty="0"/>
              <a:t>- Результаты, полученные после обучения моделей на полном </a:t>
            </a:r>
            <a:r>
              <a:rPr lang="ru-RU" sz="1400" dirty="0" err="1"/>
              <a:t>датасете</a:t>
            </a:r>
            <a:r>
              <a:rPr lang="ru-RU" sz="1400" dirty="0"/>
              <a:t> COCO с различными архитектурами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364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Получение карт глубины и построение трехмерного скелета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523" y="5646199"/>
            <a:ext cx="357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9</a:t>
            </a:r>
            <a:r>
              <a:rPr lang="ru-RU" sz="1400" dirty="0" smtClean="0"/>
              <a:t> </a:t>
            </a:r>
            <a:r>
              <a:rPr lang="ru-RU" sz="1400" dirty="0"/>
              <a:t>- Карта глубины, полученная с помощью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96522" y="893455"/>
            <a:ext cx="3570714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367635" y="893455"/>
            <a:ext cx="4740302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67633" y="5646199"/>
            <a:ext cx="4740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10 </a:t>
            </a:r>
            <a:r>
              <a:rPr lang="ru-RU" sz="1400" dirty="0"/>
              <a:t>- Результат совместной работы собственной модели определения двумерных ключевых точек с моделью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992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458</Words>
  <Application>Microsoft Office PowerPoint</Application>
  <PresentationFormat>Широкоэкранный</PresentationFormat>
  <Paragraphs>123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Elektra Medium Pro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Сорока</cp:lastModifiedBy>
  <cp:revision>43</cp:revision>
  <dcterms:created xsi:type="dcterms:W3CDTF">2016-03-09T10:31:39Z</dcterms:created>
  <dcterms:modified xsi:type="dcterms:W3CDTF">2024-05-21T07:04:08Z</dcterms:modified>
</cp:coreProperties>
</file>