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70" r:id="rId6"/>
    <p:sldId id="271" r:id="rId7"/>
    <p:sldId id="273" r:id="rId8"/>
    <p:sldId id="272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115" autoAdjust="0"/>
  </p:normalViewPr>
  <p:slideViewPr>
    <p:cSldViewPr snapToGrid="0">
      <p:cViewPr varScale="1">
        <p:scale>
          <a:sx n="72" d="100"/>
          <a:sy n="72" d="100"/>
        </p:scale>
        <p:origin x="20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 данной работы — исследовать применимость модели машинного обучения, способную с высокой точностью определять ключевые точки человеческого тела на изображениях и видео.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Задачи, подлежащие решению в работе: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аналитического обзора научной литературы по тематике решения задачи захвата движений, включая описание методов с маркерами и без маркеров;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исследование алгоритмов машинного обучения и их сравнительный анализ для применения в задачах захвата движения;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реализация алгоритма для определения двумерных ключевых точек на основе выбранных архитектур моделей, оптимизаторов и методов обучения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аналитического обзора научной литературы по применению методов преобразования двумерных ключевых точек в трёхмерные координаты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экспериментов и анализ полученных результатов для моделей с различными архитектурами, оценка точности и полноты моделей на основе ключевых метрик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обозначает кадр из видеопотока,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набор ключевых точек, которые необходимо определить. Каждая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описывается своими координатами на изображении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Задача </a:t>
                </a:r>
                <a:r>
                  <a:rPr lang="ru-RU" dirty="0"/>
                  <a:t>алгоритма машинного обучения – </a:t>
                </a:r>
                <a:r>
                  <a:rPr lang="ru-RU" dirty="0" smtClean="0"/>
                  <a:t>максимизировать </a:t>
                </a:r>
                <a:r>
                  <a:rPr lang="ru-RU" dirty="0"/>
                  <a:t>вероятность правильного определения этих координат, основываясь на обучающем наборе данных, содержащем аннотированные изображения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Процесс обучения модели заключается в минимизации функции </a:t>
                </a:r>
                <a:r>
                  <a:rPr lang="ru-RU" dirty="0" smtClean="0"/>
                  <a:t>потерь</a:t>
                </a:r>
                <a:r>
                  <a:rPr lang="ru-RU" dirty="0"/>
                  <a:t>, которая оценивает разницу между предсказанными алгоритмом </a:t>
                </a:r>
                <a:r>
                  <a:rPr lang="ru-RU" dirty="0" smtClean="0"/>
                  <a:t>координатами </a:t>
                </a:r>
                <a:r>
                  <a:rPr lang="ru-RU" dirty="0"/>
                  <a:t>и истинными координатами точек на обучающих данных.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r>
                  <a:rPr lang="ru-RU" i="0">
                    <a:latin typeface="Cambria Math" panose="02040503050406030204" pitchFamily="18" charset="0"/>
                  </a:rPr>
                  <a:t>𝐼</a:t>
                </a:r>
                <a:r>
                  <a:rPr lang="ru-RU" dirty="0"/>
                  <a:t> обозначает кадр из видеопотока, а </a:t>
                </a:r>
                <a:r>
                  <a:rPr lang="ru-RU" i="0">
                    <a:latin typeface="Cambria Math" panose="02040503050406030204" pitchFamily="18" charset="0"/>
                  </a:rPr>
                  <a:t>𝑃=(𝑝_1,𝑝_2,…,𝑝_𝑛 )</a:t>
                </a:r>
                <a:r>
                  <a:rPr lang="ru-RU" dirty="0"/>
                  <a:t> – набор ключевых точек, которые необходимо определить. Каждая точка </a:t>
                </a:r>
                <a:r>
                  <a:rPr lang="ru-RU" i="0">
                    <a:latin typeface="Cambria Math" panose="02040503050406030204" pitchFamily="18" charset="0"/>
                  </a:rPr>
                  <a:t>𝑝_𝑖</a:t>
                </a:r>
                <a:r>
                  <a:rPr lang="ru-RU" dirty="0"/>
                  <a:t> описывается своими координатами на изображении </a:t>
                </a:r>
                <a:r>
                  <a:rPr lang="ru-RU" i="0">
                    <a:latin typeface="Cambria Math" panose="02040503050406030204" pitchFamily="18" charset="0"/>
                  </a:rPr>
                  <a:t>(𝑥_𝑖,𝑦_𝑖 )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Задача </a:t>
                </a:r>
                <a:r>
                  <a:rPr lang="ru-RU" dirty="0"/>
                  <a:t>алгоритма машинного обучения – </a:t>
                </a:r>
                <a:r>
                  <a:rPr lang="ru-RU" dirty="0" smtClean="0"/>
                  <a:t>максимизировать </a:t>
                </a:r>
                <a:r>
                  <a:rPr lang="ru-RU" dirty="0"/>
                  <a:t>вероятность правильного определения этих координат, основываясь на обучающем наборе данных, содержащем аннотированные изображения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Процесс обучения модели заключается в минимизации функции </a:t>
                </a:r>
                <a:r>
                  <a:rPr lang="ru-RU" dirty="0" smtClean="0"/>
                  <a:t>потерь</a:t>
                </a:r>
                <a:r>
                  <a:rPr lang="ru-RU" dirty="0"/>
                  <a:t>, которая оценивает разницу между предсказанными алгоритмом </a:t>
                </a:r>
                <a:r>
                  <a:rPr lang="ru-RU" dirty="0" smtClean="0"/>
                  <a:t>координатами </a:t>
                </a:r>
                <a:r>
                  <a:rPr lang="ru-RU" dirty="0"/>
                  <a:t>и истинными координатами точек на обучающих данных. 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0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определения подходящей базы решения задачи захвата движения были рассмотрены две основные архитектуры нейронных сетей: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свёрточные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нейронные сети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CNN) и рекуррентные нейронные сети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RNN). При выборе между CNN и RNN/LSTM для задач захвата движения важно учитывать конкретные требования к задаче. В случае, когда важно пространственное распознавание и высокая точность в определении позы на отдельных кадрах, CNN становится безальтернативным выбором. Это связано с тем, что RNN не предназначены для обработки изображений и не обладают способностью эффективно выявлять пространственные особенности на изображениях.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идеальном сценарии комбинирование CNN для пространственного анализа и LSTM для обработки временной последовательности движений может привести к наилучшим результатам. Такой подход позволяет максимально использовать преимущества обеих технологий, обеспечивая точное распознавание поз и анализ сложных движений с учетом временной динамики.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решения была выбрана архитектура CNN для первичного извлечения признаков из изображений. В дополнение к этому, для предсказания ключевых точек была использована регрессия, что позволяет модели точно определять позиции ключевых точек на изображениях.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изучения научной литературы по теме CNN был проведен анализ существующих архитектур CNN для извлечения первичных признаков. Выбор пал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она демонстрирует высокую точность и надёжность при решении задач компьютерного зрения. Были рассмотрены различные варианты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включая ResNet-50, ResNet-101, а также их модификации, такие как Res2Net-50 и Res2Net-vlb-50.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разработки и обучения модели также были выбраны оптимизаторы и функции потерь, которые наилучшим образом соответствуют задаче. Были проведены эксперименты с использованием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(SGD) в сочетании с расписанием скорости обучения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MultiStepLR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позволило эффективно контролировать процесс обучения и добиваться стабильной сходимости модели.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 производилась с использованием функции потерь, включающей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L1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 регрессии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 классификации.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Мониторинг,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регуляризация проводились для оценки производительности модели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валидационном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наборе данных, предотвращения переобучения и улучшения общей способности модели к обобщению.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4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следующей части работы были рассмотрены методы преобразования двумерных точек в трёхмерные координаты.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несколько методов для выполнения этой задачи, каждый из которых имеет свои преимущества и ограничения.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Трёхмерная реконструкция по нескольким изображениям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наиболее эффективных подходов для создания детализированных трехмерных моделей из двумерных изображений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мультивидовая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стереоскопия (рисунок 7). Этот метод включает анализ нескольких снимков объекта, сделанных с разных ракурсов, что позволяет воссоздать объемные структуры с высокой точностью.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начинается с этапа сбора данных, где снимаются изображения с достаточным перекрытием между ними, что необходимо для точного сопоставления точек. Для этого используются специализированные камеры, расположенные под разными углами.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применяются алгоритмы компьютерного зрения, такие как SIFT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Scale-Invariant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SURF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которые обнаруживают уникальные особенности на изображениях. Эти алгоритмы обеспечивают инвариантность к масштабированию, вращению и изменениям освещения, что позволяет надежно сопоставлять точки между разными снимками.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Финальным этапом является триангуляция – процесс определения положения точки в трехмерном пространстве по её проекциям на нескольких изображениях. Для каждой сопоставленной точки строится система уравнений, основанная на параметрах проекции каждой камеры и координатах точек на изображениях. Решение этой системы позволяет найти координаты точки в глобальной системе координат, что можно математически описать через минимизацию ошибки воспроизведения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Одиночное изображение с использованием глубины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доступ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мультивидовым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настройкам ограничен, эффективным методом становится использование одиночного изображения с картой глубины. Этот метод позволяет восстанавливать пространственную структуру объектов из одного изображения.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этап – получение карты глубины, для чего используются различные технологии: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Стереокамеры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используют две или более камеры для захвата двух видов одной и той же сцены под немного разными углами, что позволяет рассчитать глубину на основе различий между видами.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излучает лазерные лучи и измеряет время их возвращения после отражения от объектов, что позволяет создать высокоточные карты глубины.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 глубокого обучения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предсказывают карту глубины непосредственно из одного изображения, обучаясь на больших наборах данных с аннотированной глубиной (рисунок 8).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этап – преобразование 2D ключевых точек в 3D. Используя карту глубины, 2D пиксельные координаты изображения переводятся в 3D пространственные координаты через проекцию обратного вида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back-projection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Этот процесс учитывает внутреннюю калибровку камеры, включая фокусное расстояние и центр проекции.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учебных данных с аннотацией глубины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метод предполагает предварительную аннотацию данных значениями глубины. Он имеет множество преимуществ, таких как отсутствие необходимости в дополнительных устройствах, высокая мобильность и возможность работы в реальном времени. Однако его качество напрямую зависит от качества данных для обучения.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Собственная реализация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собственного решения была выбрана модель определения глубины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Monocular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обучена на множестве данных, содержащих изображения с разнообразными сценами, что позволяет ей эффективно определять глубину в различных условиях освещения и композиций.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 работы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заключается в использовании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сети для извлечения признаков из входного изображения и предсказания карты глубины. Каждой ключевой точке на изображении соответствует пиксель на карте глубины, из которого извлекается значение глубины, представляющее расстояние от камеры до объекта.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уменьшения ошибок, вызванных шумами или неточностями карты глубины, применяется процесс коррекции. В процессе вычисляется евклидово расстояние между соседними ключевыми точками, и если оно превышает заданный порог, координаты точек корректируются, чтобы минимизировать визуальные искажения.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4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Диаграмма последовательности на слайде иллюстрирует процесс работы системы по захвату движения с использованием нейронных сетей. Вот краткое описание шагов, отображенных на диаграмме: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Начинается с загрузки набора данных, который будет использоваться для обучения модели.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Предобработка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Выполняется подготовка данных, например, нормализация или аугментация.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Цикл обучения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Цикл повторяется до завершения всех эпох обучения.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Подготовленные данные передаются для дальнейшей обработки.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Извлечение признаков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Из изображения извлекаются признаки с использованием предварительно обученной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сверточной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нейронной сети (например,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RPN 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 регионов интереса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Выделяются области, содержащие потенциальные объекты.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Подгонка областей под фиксированный размер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Области интереса преобразуются в фиксированный размер для дальнейшей обработки.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предсказания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Оценка вероятности принадлежности к классу через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Определяется вероятность принадлежности каждой области к одному из классов объектов.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Корректировка параметров рамки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Уточняются границы объектов.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Предсказание ключевых точек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Выполняется предсказание ключевых точек для объектов.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обучения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Вычисление функции потерь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Рассчитывается значение функции потерь на основе предсказанных результатов и истинных меток.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Обновление параметров модели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Параметры модели обновляются с использованием оптимизаторов (например, SGD) и расписаний скорости обучения (например,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MultiStepLR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оценки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Оценка на тестовом наборе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Модель проверяется на тестовом наборе данных для оценки её производительности.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Вычисление метрик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Рассчитываются метрики для оценки точности и качества модели.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Запись метрик в файл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Результаты экспериментов записываются в файл.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Сохранение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чекпоинта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модели в файл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Периодически сохраняется текущее состояние модели.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представлены графики, демонстрирующие ключевые метрики обучения модели, основанной на архитектуре ResNet50. Эти метрики включают изменение средней потери по ключевым точкам и изменения средней точности и средней полноты по мере обучения модели.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Изменение средней потери по ключевым точкам (рисунок 6)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графике видно, что средняя потеря по ключевым точкам существенно уменьшается по мере обучения. Это снижение потерь указывает на успешную оптимизацию модели: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начале обучения, с 0 до 4 эпохи, потери снижаются постепенно, что свидетельствует о начальной адаптации модели к данным.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4-8 эпохах наблюдается стабилизация и более медленное снижение потерь, что указывает на постепенное улучшение предсказаний.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8 эпохе наблюдается резкое снижение потерь, что может быть связано с изменением скорости обучения или другими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последних эпохах потери продолжают уменьшаться, хотя и более плавно, указывая на достижение моделью своей оптимальной производительности.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средней точности и средней полноты (рисунок 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 демонстрирует изменения средней точности (AP) и средней полноты (AR) для ключевых точек по мере обучения модели: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Начальное значение AP относительно низкое, что может указывать на начальные сложности модели в точной локализации ключевых точек.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в начале выше, чем AP, что свидетельствует о способности модели находить ключевые точки, но с меньшей точностью.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6 по 8 эпоху наблюдается значительный рост AP, что коррелирует с резким снижением потерь, показанным на предыдущем графике. Это указывает на улучшение точности модели.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Значительное увеличение AR в этот же период подтверждает, что модель становится лучше не только в точности, но и в способности обнаруживать больше релевантных ключевых точек.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8-й эпохи AP стабилизируется, показывая, что модель достигла порога эффективности. Постоянство AR на высоком уровне свидетельствует о способности модели эффективно обнаруживать ключевые точки.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графики демонстрируют, что в процессе обучения модель значительно улучшила свои метрики точности и полноты, что подтверждается значительным снижением средней потери и ростом средней точности и полноты. Такие результаты показывают, что оптимизация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включая изменение скорости обучения, сыграла ключевую роль в достижении оптимальной производительности модели.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7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представлены результаты экспериментов по генерации двумерных ключевых точек с использованием различных архитектур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сетей, а также визуализация работы модели на изображении.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 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демонстрирует метрики точности (AP) и полноты (AR) для моделей с архитектурами ResNet18, ResNet50 и ResNet101, обученных на полном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COCO. Значения AP и AR показаны для двух порогов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0,5 и 0,75.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метрик: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ResNet18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показала наименьшую точность среди всех трех моделей. Это объясняется ее простой архитектурой и небольшим количеством слоев, что ограничивает способность извлекать сложные признаки из изображений.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ResNet50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продемонстрировала наилучшие результаты среди всех моделей. Значительное улучшение точности объясняется большей глубиной сети, что позволяет более эффективно извлекать признаки. Эта модель достигла высоких значений как AP_50 и AR_50, так и AP_75 и AR_75, показывая, что она хорошо адаптируется к различным вариациям в данных.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ResNet101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показала результаты несколько хуже, чем ResNet50, несмотря на наибольшую глубину. Это может быть связано с переобучением или сложностями в оптимизации такой глубокой сети. Хотя она превзошла ResNet18 по всем метрикам, увеличение числа слоев не всегда приводит к улучшению результатов, если модель становится слишком сложной для обучения.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8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иллюстрирует работу модели для определения двумерных ключевых точек. На изображении показаны четыре человека, для каждого из которых модель определила ключевые точки тела и соединила их линиями для визуализации структуры скелета. Модель достаточно точно определила ключевые точки всех людей, что говорит об успешности эксперимента.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результаты подтверждают, что архитектура ResNet50 является оптимальным выбором для задач генерации двумерных ключевых точек, обеспечивая баланс между точностью и вычислительной эффективностью. В дальнейшем можно провести более детальный анализ ее производительности и рассмотреть дополнительные метрики, полученные в процессе обучения.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1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представлена информация о получении карт глубины и построении трехмерного скелета на основе этих данных.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9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демонстрирует карту глубины, полученную с помощью модели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Карта глубины является визуализацией, где более темные области обозначают большую глубину (более удаленные от камеры), а светлые области находятся ближе к камере. Эта карта глубины, генерируемая моделью глубокого обучения, показывает некоторую размытую и нечеткую визуализацию, что указывает на неточности в определении точного расстояния до различных частей тела человека. Причины могут включать ограничения самой модели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такие как недостаточное количество обучающих данных или сложность интерпретации сцен с однородными или сложными текстурами.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10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трехмерный скелет, созданный на основе карты глубины и определения ключевых точек. Скелет визуализирован с помощью линий, соединяющих ключевые точки, определенные алгоритмом. Общая картина трехмерного скелета достаточно правдоподобна и соответствует позе на исходном изображении. Однако, как упоминалось ранее, нечеткость карты глубины может привести к ошибкам в точном определении пространственных положений ключевых точек. Это может повлиять на общую точность системы построения 3D модели скелета. Ошибки в данных о глубине и в определении ключевых точек могут быть усугублены при их комбинировании. Например, если ключевая точка неправильно помечена на изображении или если глубина этой точки рассчитана неверно, это приведет к созданию неправильной 3D модели.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Выводы: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Точность каждой части системы критически важна для достижения общего успеха.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для определения 2D ключевых точек демонстрирует хорошие результаты, но генерация карты глубины требует дальнейшей доработки.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модели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служило вспомогательным инструментом в данном исследовании. Основное внимание было уделено другим аспектам системы.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Проблемы с точностью карты глубины подчеркивают необходимость дальнейших исследований и улучшений, чтобы достичь высокой точности в создании трехмерных моделей на основе полученных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89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/>
                  <a:t>=85,5,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/>
                  <a:t>=69,7,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ru-RU" dirty="0"/>
                  <a:t>90,5,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/>
                  <a:t>=76,0. Эти результаты подтверждают, что ResNet50 обеспечивает оптимальный баланс между точностью и вычислительной эффективностью, что делает её предпочтительной для реальных приложений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Перспективы развития включают улучшение алгоритмов для изображений с низким разрешением, разработку новых методов обучения моделей, адаптируемых к различным условиям освещения и фона, и минимизацию времени обработки данных в реальном времени. Использование рекуррентных нейронных сетей (RNN) для анализа временных последовательностей движения также может значительно улучшить способность системы распознавать и интерпретировать сложные последовательности движений.</a:t>
                </a:r>
              </a:p>
              <a:p>
                <a:endParaRPr lang="ru-RU" dirty="0"/>
              </a:p>
              <a:p>
                <a:r>
                  <a:rPr lang="ru-RU" dirty="0"/>
                  <a:t>Для дальнейшего улучшения системы целесообразно обогатить </a:t>
                </a:r>
                <a:r>
                  <a:rPr lang="ru-RU" dirty="0" err="1"/>
                  <a:t>датасет</a:t>
                </a:r>
                <a:r>
                  <a:rPr lang="ru-RU" dirty="0"/>
                  <a:t> COCO данными о глубине, что облегчит задачу построения 3D скелета и повысит общую точность модели.</a:t>
                </a:r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:r>
                  <a:rPr lang="en-US" i="0">
                    <a:latin typeface="Cambria Math" panose="02040503050406030204" pitchFamily="18" charset="0"/>
                  </a:rPr>
                  <a:t>𝐴𝑃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50</a:t>
                </a:r>
                <a:r>
                  <a:rPr lang="ru-RU" dirty="0"/>
                  <a:t>=85,5, </a:t>
                </a:r>
                <a:r>
                  <a:rPr lang="en-US" i="0">
                    <a:latin typeface="Cambria Math" panose="02040503050406030204" pitchFamily="18" charset="0"/>
                  </a:rPr>
                  <a:t>𝐴𝑃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75</a:t>
                </a:r>
                <a:r>
                  <a:rPr lang="ru-RU" dirty="0"/>
                  <a:t>=69,7, </a:t>
                </a:r>
                <a:r>
                  <a:rPr lang="en-US" i="0">
                    <a:latin typeface="Cambria Math" panose="02040503050406030204" pitchFamily="18" charset="0"/>
                  </a:rPr>
                  <a:t>𝐴𝑅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50</a:t>
                </a:r>
                <a:r>
                  <a:rPr lang="ru-RU" dirty="0" smtClean="0"/>
                  <a:t>=</a:t>
                </a:r>
                <a:r>
                  <a:rPr lang="ru-RU" dirty="0"/>
                  <a:t>90,5, </a:t>
                </a:r>
                <a:r>
                  <a:rPr lang="en-US" i="0">
                    <a:latin typeface="Cambria Math" panose="02040503050406030204" pitchFamily="18" charset="0"/>
                  </a:rPr>
                  <a:t>𝐴𝑅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75</a:t>
                </a:r>
                <a:r>
                  <a:rPr lang="ru-RU" dirty="0"/>
                  <a:t>=76,0. Эти результаты подтверждают, что ResNet50 обеспечивает оптимальный баланс между точностью и вычислительной эффективностью, что делает её предпочтительной для реальных приложений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Перспективы развития включают улучшение алгоритмов для изображений с низким разрешением, разработку новых методов обучения моделей, адаптируемых к различным условиям освещения и фона, и минимизацию времени обработки данных в реальном времени. Использование рекуррентных нейронных сетей (RNN) для анализа временных последовательностей движения также может значительно улучшить способность системы распознавать и интерпретировать сложные последовательности движений.</a:t>
                </a:r>
              </a:p>
              <a:p>
                <a:endParaRPr lang="ru-RU" dirty="0"/>
              </a:p>
              <a:p>
                <a:r>
                  <a:rPr lang="ru-RU" dirty="0"/>
                  <a:t>Для дальнейшего улучшения системы целесообразно обогатить </a:t>
                </a:r>
                <a:r>
                  <a:rPr lang="ru-RU" dirty="0" err="1"/>
                  <a:t>датасет</a:t>
                </a:r>
                <a:r>
                  <a:rPr lang="ru-RU" dirty="0"/>
                  <a:t> COCO данными о глубине, что облегчит задачу построения 3D скелета и повысит общую точность модели.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28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825369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Применение </a:t>
            </a:r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алгоритмов машинного обучения для задач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захвата движения человека на видеоизображении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3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группы 6409-010302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Сорока Александр Александрович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9600" y="1418755"/>
                <a:ext cx="1095106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/>
                  <a:t>=85,5,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/>
                  <a:t>=69,7,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ru-RU" dirty="0"/>
                  <a:t>90,5,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/>
                  <a:t>=76,0. Эти результаты подтверждают, что ResNet50 обеспечивает оптимальный баланс между точностью и вычислительной эффективностью, что делает её предпочтительной для реальных приложений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Перспективы развития включают улучшение алгоритмов для изображений с низким разрешением, разработку новых методов обучения моделей, адаптируемых к различным условиям освещения и фона, и минимизацию времени обработки данных в реальном времени. Использование рекуррентных нейронных сетей (RNN) для анализа временных последовательностей движения также может значительно улучшить способность системы распознавать и интерпретировать сложные последовательности движений.</a:t>
                </a:r>
              </a:p>
              <a:p>
                <a:endParaRPr lang="ru-RU" dirty="0"/>
              </a:p>
              <a:p>
                <a:r>
                  <a:rPr lang="ru-RU" dirty="0"/>
                  <a:t>Для дальнейшего улучшения системы целесообразно обогатить </a:t>
                </a:r>
                <a:r>
                  <a:rPr lang="ru-RU" dirty="0" err="1"/>
                  <a:t>датасет</a:t>
                </a:r>
                <a:r>
                  <a:rPr lang="ru-RU" dirty="0"/>
                  <a:t> COCO данными о глубине, что облегчит задачу построения 3D скелета и повысит общую точность модели.</a:t>
                </a:r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18755"/>
                <a:ext cx="10951068" cy="3693319"/>
              </a:xfrm>
              <a:prstGeom prst="rect">
                <a:avLst/>
              </a:prstGeom>
              <a:blipFill>
                <a:blip r:embed="rId4"/>
                <a:stretch>
                  <a:fillRect l="-445" t="-990" r="-780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67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861" y="847377"/>
            <a:ext cx="10595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данной работы — исследовать применимость модели машинного обучения, способную с высокой точностью определять ключевые точки человеческого тела на изображениях и видео.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Задачи, подлежащие решению в работе: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аналитического обзора научной литературы по тематике решения задачи захвата движений, включая описание методов с маркерами и без маркеров;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исследование алгоритмов машинного обучения и их сравнительный анализ для применения в задачах захвата движения;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реализация </a:t>
            </a:r>
            <a:r>
              <a:rPr lang="ru-RU" dirty="0"/>
              <a:t>алгоритма для определения двумерных ключевых точек на основе выбранных архитектур моделей, оптимизаторов и методов </a:t>
            </a:r>
            <a:r>
              <a:rPr lang="ru-RU" dirty="0" smtClean="0"/>
              <a:t>обучения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</a:t>
            </a:r>
            <a:r>
              <a:rPr lang="ru-RU" dirty="0"/>
              <a:t>аналитического обзора научной литературы по применению методов преобразования двумерных ключевых точек в трёхмерные </a:t>
            </a:r>
            <a:r>
              <a:rPr lang="ru-RU" dirty="0" smtClean="0"/>
              <a:t>координаты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</a:t>
            </a:r>
            <a:r>
              <a:rPr lang="ru-RU" dirty="0"/>
              <a:t>экспериментов и анализ полученных результатов для </a:t>
            </a:r>
            <a:r>
              <a:rPr lang="ru-RU" dirty="0" smtClean="0"/>
              <a:t>моделей </a:t>
            </a:r>
            <a:r>
              <a:rPr lang="ru-RU" dirty="0"/>
              <a:t>с различными архитектурами, оценка точности и полноты моделей на основе ключевых метрик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z="110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Общие понятия и математическая постановка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663" y="5344357"/>
            <a:ext cx="54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1 – Технология </a:t>
            </a:r>
            <a:r>
              <a:rPr lang="en-US" sz="1400" dirty="0" smtClean="0"/>
              <a:t>Motion Capture (</a:t>
            </a:r>
            <a:r>
              <a:rPr lang="ru-RU" sz="1400" dirty="0" smtClean="0"/>
              <a:t>маркерная</a:t>
            </a:r>
            <a:r>
              <a:rPr lang="en-US" sz="1400" dirty="0" smtClean="0"/>
              <a:t>)</a:t>
            </a:r>
            <a:endParaRPr lang="ru-RU" sz="1400" dirty="0"/>
          </a:p>
        </p:txBody>
      </p:sp>
      <p:pic>
        <p:nvPicPr>
          <p:cNvPr id="8" name="Рисунок 7" descr="https://i0.wp.com/axisxr.gg/wp-content/uploads/2024/01/what-is-motion-capture52.webp?fit=1920%2C1280&amp;ssl=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6" y="1722268"/>
            <a:ext cx="5434877" cy="3622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744983" y="1132655"/>
                <a:ext cx="506426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обозначает кадр из видеопотока,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набор ключевых точек, которые необходимо определить. Каждая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описывается своими координатами на изображении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Задача </a:t>
                </a:r>
                <a:r>
                  <a:rPr lang="ru-RU" dirty="0"/>
                  <a:t>алгоритма машинного обучения – </a:t>
                </a:r>
                <a:r>
                  <a:rPr lang="ru-RU" dirty="0" smtClean="0"/>
                  <a:t>максимизировать </a:t>
                </a:r>
                <a:r>
                  <a:rPr lang="ru-RU" dirty="0"/>
                  <a:t>вероятность правильного определения этих координат, основываясь на обучающем наборе данных, содержащем аннотированные изображения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Процесс обучения модели заключается в минимизации функции </a:t>
                </a:r>
                <a:r>
                  <a:rPr lang="ru-RU" dirty="0" smtClean="0"/>
                  <a:t>потерь</a:t>
                </a:r>
                <a:r>
                  <a:rPr lang="ru-RU" dirty="0"/>
                  <a:t>, которая оценивает разницу между предсказанными алгоритмом </a:t>
                </a:r>
                <a:r>
                  <a:rPr lang="ru-RU" dirty="0" smtClean="0"/>
                  <a:t>координатами </a:t>
                </a:r>
                <a:r>
                  <a:rPr lang="ru-RU" dirty="0"/>
                  <a:t>и истинными координатами точек на обучающих данных. </a:t>
                </a:r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983" y="1132655"/>
                <a:ext cx="5064260" cy="4801314"/>
              </a:xfrm>
              <a:prstGeom prst="rect">
                <a:avLst/>
              </a:prstGeom>
              <a:blipFill>
                <a:blip r:embed="rId5"/>
                <a:stretch>
                  <a:fillRect l="-963" t="-762" b="-1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Алгоритмы машинного обучения для задач захвата </a:t>
            </a:r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движения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754" y="4606909"/>
            <a:ext cx="392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2 – Пример</a:t>
            </a:r>
            <a:r>
              <a:rPr lang="en-US" sz="1400" dirty="0" smtClean="0"/>
              <a:t> </a:t>
            </a:r>
            <a:r>
              <a:rPr lang="ru-RU" sz="1400" dirty="0" smtClean="0"/>
              <a:t>архитектуры </a:t>
            </a:r>
            <a:r>
              <a:rPr lang="en-US" sz="1400" dirty="0" smtClean="0"/>
              <a:t>CNN</a:t>
            </a:r>
            <a:endParaRPr lang="ru-RU" sz="1400" dirty="0"/>
          </a:p>
        </p:txBody>
      </p:sp>
      <p:pic>
        <p:nvPicPr>
          <p:cNvPr id="7" name="Рисунок 6" descr="C:\Users\lican\Downloads\a-cnn-sequence-to-classify-handwritten-digits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1" y="1693779"/>
            <a:ext cx="5440093" cy="2913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131114"/>
                  </p:ext>
                </p:extLst>
              </p:nvPr>
            </p:nvGraphicFramePr>
            <p:xfrm>
              <a:off x="6507333" y="1693780"/>
              <a:ext cx="5131292" cy="29131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4470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496304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Backbone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ResNet-50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70,4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88,6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67,1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77,2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Res2Net-50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71,5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89,0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89,3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79,3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79,8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58,5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73,0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69,5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80,0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131114"/>
                  </p:ext>
                </p:extLst>
              </p:nvPr>
            </p:nvGraphicFramePr>
            <p:xfrm>
              <a:off x="6507333" y="1693780"/>
              <a:ext cx="5131292" cy="29131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4470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496304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Backbone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248148" t="-1429" r="-698765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200000" t="-1429" r="-301418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02143" t="-1429" r="-203571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99291" t="-1429" r="-102128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502857" t="-1429" r="-2857" b="-58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ResNet-50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70,4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88,6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67,1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77,2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Res2Net-50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71,5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89,0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89,3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79,3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79,8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58,5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73,0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69,5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80,0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507334" y="4606909"/>
            <a:ext cx="513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Таблица 1 - Эффективность оценки ключевых точек на </a:t>
            </a:r>
            <a:r>
              <a:rPr lang="ru-RU" sz="1400" dirty="0" err="1"/>
              <a:t>валидационном</a:t>
            </a:r>
            <a:r>
              <a:rPr lang="ru-RU" sz="1400" dirty="0"/>
              <a:t> наборе COCO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3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4109" y="301532"/>
            <a:ext cx="822588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преобразования двумерных ключевых точек в трехмерные координаты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5642" y="1276353"/>
            <a:ext cx="7924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трёхмерная реконструкция по нескольких изображениям;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одиночное изображение с использованием глубины;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</a:t>
            </a:r>
            <a:r>
              <a:rPr lang="ru-RU" dirty="0" err="1" smtClean="0"/>
              <a:t>датасета</a:t>
            </a:r>
            <a:r>
              <a:rPr lang="ru-RU" dirty="0" smtClean="0"/>
              <a:t>, обогащенного данными о  глубине изображения.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182883" y="3256107"/>
            <a:ext cx="3727110" cy="2214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Depth Estimation | Papers With Cod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29" y="3210040"/>
            <a:ext cx="4224923" cy="2260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50928" y="5470859"/>
            <a:ext cx="422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Рисунок 3 – Карта глубины</a:t>
            </a:r>
            <a:r>
              <a:rPr lang="ru-RU" sz="1600" dirty="0"/>
              <a:t>, предсказанная с помощью </a:t>
            </a:r>
            <a:r>
              <a:rPr lang="ru-RU" sz="1600" dirty="0" err="1"/>
              <a:t>нейросетей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2883" y="5470859"/>
            <a:ext cx="422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Рисунок 4 </a:t>
            </a:r>
            <a:r>
              <a:rPr lang="ru-RU" sz="1600" dirty="0"/>
              <a:t>– Реконструкция 3D скелета из нескольких </a:t>
            </a:r>
            <a:r>
              <a:rPr lang="ru-RU" sz="1600" dirty="0" smtClean="0"/>
              <a:t>изображений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786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последовательности работы системы определения трехмерных ключевых точек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740" y="6005681"/>
            <a:ext cx="1092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Рисунок 5 - Диаграмма </a:t>
            </a:r>
            <a:r>
              <a:rPr lang="ru-RU" dirty="0"/>
              <a:t>последовательности работы системы определения трехмерных ключевых точек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25" y="1095582"/>
            <a:ext cx="9201254" cy="4838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837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Метрики обучения собственной модели на </a:t>
            </a:r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ResNet50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213" y="4629151"/>
            <a:ext cx="516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– Изменение средней потери по ключевым точкам по эпохам обучения</a:t>
            </a:r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22213" y="1826882"/>
            <a:ext cx="5166027" cy="2802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6271378" y="1826882"/>
            <a:ext cx="5307682" cy="2799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78479" y="4625983"/>
            <a:ext cx="5400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r>
              <a:rPr lang="ru-RU" dirty="0"/>
              <a:t>- Изменения средней точности и средней полноты для ключевых точек по мере обучения модели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284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 по генерации двумерных ключевых точек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8537" y="4536488"/>
            <a:ext cx="523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</a:t>
            </a:r>
            <a:r>
              <a:rPr lang="en-US" sz="1400" dirty="0" smtClean="0"/>
              <a:t>8</a:t>
            </a:r>
            <a:r>
              <a:rPr lang="ru-RU" sz="1400" dirty="0" smtClean="0"/>
              <a:t> - </a:t>
            </a:r>
            <a:r>
              <a:rPr lang="ru-RU" sz="1400" dirty="0"/>
              <a:t>Результат работы собственной модели для определения двумерных ключевых </a:t>
            </a:r>
            <a:r>
              <a:rPr lang="ru-RU" sz="1400" dirty="0" smtClean="0"/>
              <a:t>точек с</a:t>
            </a:r>
            <a:r>
              <a:rPr lang="en-US" sz="1400" dirty="0" smtClean="0"/>
              <a:t> Backbone ResNet50</a:t>
            </a:r>
            <a:endParaRPr lang="ru-RU" sz="1400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12965" y="1709865"/>
            <a:ext cx="5022687" cy="28266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237552"/>
                  </p:ext>
                </p:extLst>
              </p:nvPr>
            </p:nvGraphicFramePr>
            <p:xfrm>
              <a:off x="523228" y="2386245"/>
              <a:ext cx="5104346" cy="15548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4535">
                      <a:extLst>
                        <a:ext uri="{9D8B030D-6E8A-4147-A177-3AD203B41FA5}">
                          <a16:colId xmlns:a16="http://schemas.microsoft.com/office/drawing/2014/main" val="1292266495"/>
                        </a:ext>
                      </a:extLst>
                    </a:gridCol>
                    <a:gridCol w="1197480">
                      <a:extLst>
                        <a:ext uri="{9D8B030D-6E8A-4147-A177-3AD203B41FA5}">
                          <a16:colId xmlns:a16="http://schemas.microsoft.com/office/drawing/2014/main" val="3556352715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3342770054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1853091125"/>
                        </a:ext>
                      </a:extLst>
                    </a:gridCol>
                    <a:gridCol w="966763">
                      <a:extLst>
                        <a:ext uri="{9D8B030D-6E8A-4147-A177-3AD203B41FA5}">
                          <a16:colId xmlns:a16="http://schemas.microsoft.com/office/drawing/2014/main" val="2387327639"/>
                        </a:ext>
                      </a:extLst>
                    </a:gridCol>
                  </a:tblGrid>
                  <a:tr h="550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2825925051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446928774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02092915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84,2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74,0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696185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237552"/>
                  </p:ext>
                </p:extLst>
              </p:nvPr>
            </p:nvGraphicFramePr>
            <p:xfrm>
              <a:off x="523228" y="2386245"/>
              <a:ext cx="5104346" cy="15548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4535">
                      <a:extLst>
                        <a:ext uri="{9D8B030D-6E8A-4147-A177-3AD203B41FA5}">
                          <a16:colId xmlns:a16="http://schemas.microsoft.com/office/drawing/2014/main" val="1292266495"/>
                        </a:ext>
                      </a:extLst>
                    </a:gridCol>
                    <a:gridCol w="1197480">
                      <a:extLst>
                        <a:ext uri="{9D8B030D-6E8A-4147-A177-3AD203B41FA5}">
                          <a16:colId xmlns:a16="http://schemas.microsoft.com/office/drawing/2014/main" val="3556352715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3342770054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1853091125"/>
                        </a:ext>
                      </a:extLst>
                    </a:gridCol>
                    <a:gridCol w="966763">
                      <a:extLst>
                        <a:ext uri="{9D8B030D-6E8A-4147-A177-3AD203B41FA5}">
                          <a16:colId xmlns:a16="http://schemas.microsoft.com/office/drawing/2014/main" val="2387327639"/>
                        </a:ext>
                      </a:extLst>
                    </a:gridCol>
                  </a:tblGrid>
                  <a:tr h="550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84264" t="-1099" r="-244162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228302" t="-1099" r="-202516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328302" t="-1099" r="-102516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428302" t="-1099" r="-2516" b="-190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925051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446928774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02092915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84,2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74,0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6961857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809006" y="3941098"/>
            <a:ext cx="4532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Таблица </a:t>
            </a:r>
            <a:r>
              <a:rPr lang="en-US" sz="1400" dirty="0" smtClean="0"/>
              <a:t>2</a:t>
            </a:r>
            <a:r>
              <a:rPr lang="ru-RU" sz="1400" dirty="0" smtClean="0"/>
              <a:t> </a:t>
            </a:r>
            <a:r>
              <a:rPr lang="ru-RU" sz="1400" dirty="0"/>
              <a:t>- Результаты, полученные после обучения моделей на полном </a:t>
            </a:r>
            <a:r>
              <a:rPr lang="ru-RU" sz="1400" dirty="0" err="1"/>
              <a:t>датасете</a:t>
            </a:r>
            <a:r>
              <a:rPr lang="ru-RU" sz="1400" dirty="0"/>
              <a:t> COCO с различными архитектурами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364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Получение карт глубины и построение трехмерного скелета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6523" y="5646199"/>
            <a:ext cx="357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</a:t>
            </a:r>
            <a:r>
              <a:rPr lang="en-US" sz="1400" dirty="0" smtClean="0"/>
              <a:t>9</a:t>
            </a:r>
            <a:r>
              <a:rPr lang="ru-RU" sz="1400" dirty="0" smtClean="0"/>
              <a:t> </a:t>
            </a:r>
            <a:r>
              <a:rPr lang="ru-RU" sz="1400" dirty="0"/>
              <a:t>- Карта глубины, полученная с помощью </a:t>
            </a:r>
            <a:r>
              <a:rPr lang="ru-RU" sz="1400" dirty="0" err="1"/>
              <a:t>MiDaS</a:t>
            </a:r>
            <a:endParaRPr lang="ru-RU" sz="1400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396522" y="893455"/>
            <a:ext cx="3570714" cy="4752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6367635" y="893455"/>
            <a:ext cx="4740302" cy="4752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67633" y="5646199"/>
            <a:ext cx="4740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10 </a:t>
            </a:r>
            <a:r>
              <a:rPr lang="ru-RU" sz="1400" dirty="0"/>
              <a:t>- Результат совместной работы собственной модели определения двумерных ключевых точек с моделью </a:t>
            </a:r>
            <a:r>
              <a:rPr lang="ru-RU" sz="1400" dirty="0" err="1"/>
              <a:t>MiDaS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992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2770</Words>
  <Application>Microsoft Office PowerPoint</Application>
  <PresentationFormat>Широкоэкранный</PresentationFormat>
  <Paragraphs>276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Elektra Medium Pro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Александр Сорока</cp:lastModifiedBy>
  <cp:revision>55</cp:revision>
  <dcterms:created xsi:type="dcterms:W3CDTF">2016-03-09T10:31:39Z</dcterms:created>
  <dcterms:modified xsi:type="dcterms:W3CDTF">2024-05-21T07:52:36Z</dcterms:modified>
</cp:coreProperties>
</file>