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5" r:id="rId3"/>
    <p:sldId id="257" r:id="rId4"/>
    <p:sldId id="258" r:id="rId5"/>
    <p:sldId id="259" r:id="rId6"/>
    <p:sldId id="296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2" r:id="rId27"/>
    <p:sldId id="285" r:id="rId28"/>
    <p:sldId id="284" r:id="rId29"/>
    <p:sldId id="286" r:id="rId30"/>
    <p:sldId id="281" r:id="rId31"/>
    <p:sldId id="287" r:id="rId32"/>
    <p:sldId id="288" r:id="rId33"/>
    <p:sldId id="289" r:id="rId34"/>
    <p:sldId id="293" r:id="rId35"/>
    <p:sldId id="297" r:id="rId3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6CC5FF-11D1-4F66-9BFC-426F242F02E0}" type="doc">
      <dgm:prSet loTypeId="urn:microsoft.com/office/officeart/2005/8/layout/hierarchy6" loCatId="hierarchy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tr-TR"/>
        </a:p>
      </dgm:t>
    </dgm:pt>
    <dgm:pt modelId="{E9D15452-36E0-4A0B-B59D-D6D998E9F9E9}">
      <dgm:prSet phldrT="[Metin]"/>
      <dgm:spPr/>
      <dgm:t>
        <a:bodyPr/>
        <a:lstStyle/>
        <a:p>
          <a:r>
            <a:rPr lang="tr-TR" dirty="0" smtClean="0"/>
            <a:t>İşletim Sistemi</a:t>
          </a:r>
          <a:endParaRPr lang="tr-TR" dirty="0"/>
        </a:p>
      </dgm:t>
    </dgm:pt>
    <dgm:pt modelId="{74AC1F61-B412-4A10-9F9A-BB0983AD9C3B}" type="parTrans" cxnId="{ED9B947C-B5D4-4493-AD02-C6B757A0C176}">
      <dgm:prSet/>
      <dgm:spPr/>
      <dgm:t>
        <a:bodyPr/>
        <a:lstStyle/>
        <a:p>
          <a:endParaRPr lang="tr-TR"/>
        </a:p>
      </dgm:t>
    </dgm:pt>
    <dgm:pt modelId="{91641BA8-5F2A-4054-9532-EFCE2BE942F6}" type="sibTrans" cxnId="{ED9B947C-B5D4-4493-AD02-C6B757A0C176}">
      <dgm:prSet/>
      <dgm:spPr/>
      <dgm:t>
        <a:bodyPr/>
        <a:lstStyle/>
        <a:p>
          <a:endParaRPr lang="tr-TR"/>
        </a:p>
      </dgm:t>
    </dgm:pt>
    <dgm:pt modelId="{B4F7527F-69EE-4999-996B-F98BF529D58E}">
      <dgm:prSet phldrT="[Metin]"/>
      <dgm:spPr/>
      <dgm:t>
        <a:bodyPr/>
        <a:lstStyle/>
        <a:p>
          <a:r>
            <a:rPr lang="tr-TR" dirty="0" smtClean="0"/>
            <a:t>Çekirdek</a:t>
          </a:r>
          <a:endParaRPr lang="tr-TR" dirty="0"/>
        </a:p>
      </dgm:t>
    </dgm:pt>
    <dgm:pt modelId="{96AC559B-EBBC-40D0-B202-95CAD22FE162}" type="parTrans" cxnId="{D41003E8-BB57-44CF-BE96-A08AEEB1CAB6}">
      <dgm:prSet/>
      <dgm:spPr/>
      <dgm:t>
        <a:bodyPr/>
        <a:lstStyle/>
        <a:p>
          <a:endParaRPr lang="tr-TR"/>
        </a:p>
      </dgm:t>
    </dgm:pt>
    <dgm:pt modelId="{27DD7377-DD9B-4484-9545-657B2A4941E3}" type="sibTrans" cxnId="{D41003E8-BB57-44CF-BE96-A08AEEB1CAB6}">
      <dgm:prSet/>
      <dgm:spPr/>
      <dgm:t>
        <a:bodyPr/>
        <a:lstStyle/>
        <a:p>
          <a:endParaRPr lang="tr-TR"/>
        </a:p>
      </dgm:t>
    </dgm:pt>
    <dgm:pt modelId="{A17D3D23-40C9-4CC8-B769-B8586A902CDC}">
      <dgm:prSet phldrT="[Metin]"/>
      <dgm:spPr/>
      <dgm:t>
        <a:bodyPr/>
        <a:lstStyle/>
        <a:p>
          <a:r>
            <a:rPr lang="tr-TR" dirty="0" smtClean="0"/>
            <a:t>Dosya Yönetim Sistemi</a:t>
          </a:r>
          <a:endParaRPr lang="tr-TR" dirty="0"/>
        </a:p>
      </dgm:t>
    </dgm:pt>
    <dgm:pt modelId="{EBC21FDF-39AD-4B26-9863-D17D4A476D4F}" type="parTrans" cxnId="{53DB7AA8-5302-42CD-B881-41B08B6C963D}">
      <dgm:prSet/>
      <dgm:spPr/>
      <dgm:t>
        <a:bodyPr/>
        <a:lstStyle/>
        <a:p>
          <a:endParaRPr lang="tr-TR"/>
        </a:p>
      </dgm:t>
    </dgm:pt>
    <dgm:pt modelId="{8F52315B-468A-43C4-86BF-E7B46841A4A8}" type="sibTrans" cxnId="{53DB7AA8-5302-42CD-B881-41B08B6C963D}">
      <dgm:prSet/>
      <dgm:spPr/>
      <dgm:t>
        <a:bodyPr/>
        <a:lstStyle/>
        <a:p>
          <a:endParaRPr lang="tr-TR"/>
        </a:p>
      </dgm:t>
    </dgm:pt>
    <dgm:pt modelId="{01FC03E8-5D0F-4CD6-B0F2-BC6A541BEFC1}">
      <dgm:prSet phldrT="[Metin]"/>
      <dgm:spPr/>
      <dgm:t>
        <a:bodyPr/>
        <a:lstStyle/>
        <a:p>
          <a:r>
            <a:rPr lang="tr-TR" dirty="0" smtClean="0"/>
            <a:t>Kabuk</a:t>
          </a:r>
          <a:endParaRPr lang="tr-TR" dirty="0"/>
        </a:p>
      </dgm:t>
    </dgm:pt>
    <dgm:pt modelId="{39FCDB43-6F6A-42FC-9165-A8030786740A}" type="parTrans" cxnId="{5C4C3B37-499B-41D5-BFA0-0A974EEDCDA0}">
      <dgm:prSet/>
      <dgm:spPr/>
      <dgm:t>
        <a:bodyPr/>
        <a:lstStyle/>
        <a:p>
          <a:endParaRPr lang="tr-TR"/>
        </a:p>
      </dgm:t>
    </dgm:pt>
    <dgm:pt modelId="{1676FF3F-B60B-473F-9D0E-75E9EA9CBC0F}" type="sibTrans" cxnId="{5C4C3B37-499B-41D5-BFA0-0A974EEDCDA0}">
      <dgm:prSet/>
      <dgm:spPr/>
      <dgm:t>
        <a:bodyPr/>
        <a:lstStyle/>
        <a:p>
          <a:endParaRPr lang="tr-TR"/>
        </a:p>
      </dgm:t>
    </dgm:pt>
    <dgm:pt modelId="{0C823EE6-D13D-4317-A34D-3F6BF595C798}" type="pres">
      <dgm:prSet presAssocID="{D26CC5FF-11D1-4F66-9BFC-426F242F02E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97EC54FE-35C8-45D6-A0CC-367EA8A5F578}" type="pres">
      <dgm:prSet presAssocID="{D26CC5FF-11D1-4F66-9BFC-426F242F02E0}" presName="hierFlow" presStyleCnt="0"/>
      <dgm:spPr/>
    </dgm:pt>
    <dgm:pt modelId="{70B232F2-4769-4AE9-A38C-FC8DD8B07DAC}" type="pres">
      <dgm:prSet presAssocID="{D26CC5FF-11D1-4F66-9BFC-426F242F02E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D3BDD73-5B09-47CA-BCFA-3DBAAC1F363D}" type="pres">
      <dgm:prSet presAssocID="{E9D15452-36E0-4A0B-B59D-D6D998E9F9E9}" presName="Name14" presStyleCnt="0"/>
      <dgm:spPr/>
    </dgm:pt>
    <dgm:pt modelId="{8DCDE3EF-1518-4741-A048-B0861B4B52B3}" type="pres">
      <dgm:prSet presAssocID="{E9D15452-36E0-4A0B-B59D-D6D998E9F9E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D9CDF03D-B018-4305-A37E-66282321513E}" type="pres">
      <dgm:prSet presAssocID="{E9D15452-36E0-4A0B-B59D-D6D998E9F9E9}" presName="hierChild2" presStyleCnt="0"/>
      <dgm:spPr/>
    </dgm:pt>
    <dgm:pt modelId="{81BD5845-6B38-408C-99A1-27A219D95948}" type="pres">
      <dgm:prSet presAssocID="{96AC559B-EBBC-40D0-B202-95CAD22FE162}" presName="Name19" presStyleLbl="parChTrans1D2" presStyleIdx="0" presStyleCnt="3"/>
      <dgm:spPr/>
      <dgm:t>
        <a:bodyPr/>
        <a:lstStyle/>
        <a:p>
          <a:endParaRPr lang="tr-TR"/>
        </a:p>
      </dgm:t>
    </dgm:pt>
    <dgm:pt modelId="{6DBD0101-2F03-4AAD-9321-1F40C569C3F9}" type="pres">
      <dgm:prSet presAssocID="{B4F7527F-69EE-4999-996B-F98BF529D58E}" presName="Name21" presStyleCnt="0"/>
      <dgm:spPr/>
    </dgm:pt>
    <dgm:pt modelId="{2AEF573B-25A2-4F7E-9D4F-801ACBAE13B7}" type="pres">
      <dgm:prSet presAssocID="{B4F7527F-69EE-4999-996B-F98BF529D58E}" presName="level2Shape" presStyleLbl="node2" presStyleIdx="0" presStyleCnt="3"/>
      <dgm:spPr/>
      <dgm:t>
        <a:bodyPr/>
        <a:lstStyle/>
        <a:p>
          <a:endParaRPr lang="tr-TR"/>
        </a:p>
      </dgm:t>
    </dgm:pt>
    <dgm:pt modelId="{8897C6DF-E4D0-4951-9C29-3F6226D18FF8}" type="pres">
      <dgm:prSet presAssocID="{B4F7527F-69EE-4999-996B-F98BF529D58E}" presName="hierChild3" presStyleCnt="0"/>
      <dgm:spPr/>
    </dgm:pt>
    <dgm:pt modelId="{495D8AC5-3860-45FC-B91A-35693906D5AD}" type="pres">
      <dgm:prSet presAssocID="{EBC21FDF-39AD-4B26-9863-D17D4A476D4F}" presName="Name19" presStyleLbl="parChTrans1D2" presStyleIdx="1" presStyleCnt="3"/>
      <dgm:spPr/>
      <dgm:t>
        <a:bodyPr/>
        <a:lstStyle/>
        <a:p>
          <a:endParaRPr lang="tr-TR"/>
        </a:p>
      </dgm:t>
    </dgm:pt>
    <dgm:pt modelId="{31755CEA-F62F-4606-ADAC-235A0BAD4271}" type="pres">
      <dgm:prSet presAssocID="{A17D3D23-40C9-4CC8-B769-B8586A902CDC}" presName="Name21" presStyleCnt="0"/>
      <dgm:spPr/>
    </dgm:pt>
    <dgm:pt modelId="{3D4BABB6-9990-486F-A302-0DD6906B9EFB}" type="pres">
      <dgm:prSet presAssocID="{A17D3D23-40C9-4CC8-B769-B8586A902CDC}" presName="level2Shape" presStyleLbl="node2" presStyleIdx="1" presStyleCnt="3"/>
      <dgm:spPr/>
      <dgm:t>
        <a:bodyPr/>
        <a:lstStyle/>
        <a:p>
          <a:endParaRPr lang="tr-TR"/>
        </a:p>
      </dgm:t>
    </dgm:pt>
    <dgm:pt modelId="{27D71C81-87CE-4A89-8DF3-CA508F68F850}" type="pres">
      <dgm:prSet presAssocID="{A17D3D23-40C9-4CC8-B769-B8586A902CDC}" presName="hierChild3" presStyleCnt="0"/>
      <dgm:spPr/>
    </dgm:pt>
    <dgm:pt modelId="{AAFDEECD-CDE0-42C1-A5FD-E61204033857}" type="pres">
      <dgm:prSet presAssocID="{39FCDB43-6F6A-42FC-9165-A8030786740A}" presName="Name19" presStyleLbl="parChTrans1D2" presStyleIdx="2" presStyleCnt="3"/>
      <dgm:spPr/>
      <dgm:t>
        <a:bodyPr/>
        <a:lstStyle/>
        <a:p>
          <a:endParaRPr lang="tr-TR"/>
        </a:p>
      </dgm:t>
    </dgm:pt>
    <dgm:pt modelId="{7B4FDE54-43F3-4DCB-8BB1-080D2464C29E}" type="pres">
      <dgm:prSet presAssocID="{01FC03E8-5D0F-4CD6-B0F2-BC6A541BEFC1}" presName="Name21" presStyleCnt="0"/>
      <dgm:spPr/>
    </dgm:pt>
    <dgm:pt modelId="{1EE58FE9-3936-4ADA-9D19-05E2CD1296AF}" type="pres">
      <dgm:prSet presAssocID="{01FC03E8-5D0F-4CD6-B0F2-BC6A541BEFC1}" presName="level2Shape" presStyleLbl="node2" presStyleIdx="2" presStyleCnt="3"/>
      <dgm:spPr/>
      <dgm:t>
        <a:bodyPr/>
        <a:lstStyle/>
        <a:p>
          <a:endParaRPr lang="tr-TR"/>
        </a:p>
      </dgm:t>
    </dgm:pt>
    <dgm:pt modelId="{2FEE46FC-589E-40C3-938B-CD6B0FA9A4B1}" type="pres">
      <dgm:prSet presAssocID="{01FC03E8-5D0F-4CD6-B0F2-BC6A541BEFC1}" presName="hierChild3" presStyleCnt="0"/>
      <dgm:spPr/>
    </dgm:pt>
    <dgm:pt modelId="{EBB6A12F-362D-482C-8F80-F91E61D17AFE}" type="pres">
      <dgm:prSet presAssocID="{D26CC5FF-11D1-4F66-9BFC-426F242F02E0}" presName="bgShapesFlow" presStyleCnt="0"/>
      <dgm:spPr/>
    </dgm:pt>
  </dgm:ptLst>
  <dgm:cxnLst>
    <dgm:cxn modelId="{DA498EC1-BA36-49CC-BCAA-8F5CF4BB9D8C}" type="presOf" srcId="{39FCDB43-6F6A-42FC-9165-A8030786740A}" destId="{AAFDEECD-CDE0-42C1-A5FD-E61204033857}" srcOrd="0" destOrd="0" presId="urn:microsoft.com/office/officeart/2005/8/layout/hierarchy6"/>
    <dgm:cxn modelId="{53DB7AA8-5302-42CD-B881-41B08B6C963D}" srcId="{E9D15452-36E0-4A0B-B59D-D6D998E9F9E9}" destId="{A17D3D23-40C9-4CC8-B769-B8586A902CDC}" srcOrd="1" destOrd="0" parTransId="{EBC21FDF-39AD-4B26-9863-D17D4A476D4F}" sibTransId="{8F52315B-468A-43C4-86BF-E7B46841A4A8}"/>
    <dgm:cxn modelId="{F2D9B8F3-3BF3-41D7-8303-EC9230E48FC6}" type="presOf" srcId="{01FC03E8-5D0F-4CD6-B0F2-BC6A541BEFC1}" destId="{1EE58FE9-3936-4ADA-9D19-05E2CD1296AF}" srcOrd="0" destOrd="0" presId="urn:microsoft.com/office/officeart/2005/8/layout/hierarchy6"/>
    <dgm:cxn modelId="{D41003E8-BB57-44CF-BE96-A08AEEB1CAB6}" srcId="{E9D15452-36E0-4A0B-B59D-D6D998E9F9E9}" destId="{B4F7527F-69EE-4999-996B-F98BF529D58E}" srcOrd="0" destOrd="0" parTransId="{96AC559B-EBBC-40D0-B202-95CAD22FE162}" sibTransId="{27DD7377-DD9B-4484-9545-657B2A4941E3}"/>
    <dgm:cxn modelId="{6451E95F-5726-4604-92B5-A0D7D807816D}" type="presOf" srcId="{D26CC5FF-11D1-4F66-9BFC-426F242F02E0}" destId="{0C823EE6-D13D-4317-A34D-3F6BF595C798}" srcOrd="0" destOrd="0" presId="urn:microsoft.com/office/officeart/2005/8/layout/hierarchy6"/>
    <dgm:cxn modelId="{ED9B947C-B5D4-4493-AD02-C6B757A0C176}" srcId="{D26CC5FF-11D1-4F66-9BFC-426F242F02E0}" destId="{E9D15452-36E0-4A0B-B59D-D6D998E9F9E9}" srcOrd="0" destOrd="0" parTransId="{74AC1F61-B412-4A10-9F9A-BB0983AD9C3B}" sibTransId="{91641BA8-5F2A-4054-9532-EFCE2BE942F6}"/>
    <dgm:cxn modelId="{B6A343E4-A1FB-43E1-85E7-F08BE855A1DE}" type="presOf" srcId="{EBC21FDF-39AD-4B26-9863-D17D4A476D4F}" destId="{495D8AC5-3860-45FC-B91A-35693906D5AD}" srcOrd="0" destOrd="0" presId="urn:microsoft.com/office/officeart/2005/8/layout/hierarchy6"/>
    <dgm:cxn modelId="{5C4C3B37-499B-41D5-BFA0-0A974EEDCDA0}" srcId="{E9D15452-36E0-4A0B-B59D-D6D998E9F9E9}" destId="{01FC03E8-5D0F-4CD6-B0F2-BC6A541BEFC1}" srcOrd="2" destOrd="0" parTransId="{39FCDB43-6F6A-42FC-9165-A8030786740A}" sibTransId="{1676FF3F-B60B-473F-9D0E-75E9EA9CBC0F}"/>
    <dgm:cxn modelId="{291D8446-E582-454A-B20E-BC9B461A09AE}" type="presOf" srcId="{E9D15452-36E0-4A0B-B59D-D6D998E9F9E9}" destId="{8DCDE3EF-1518-4741-A048-B0861B4B52B3}" srcOrd="0" destOrd="0" presId="urn:microsoft.com/office/officeart/2005/8/layout/hierarchy6"/>
    <dgm:cxn modelId="{A887AA12-6512-4319-9FBC-1872289D0C67}" type="presOf" srcId="{96AC559B-EBBC-40D0-B202-95CAD22FE162}" destId="{81BD5845-6B38-408C-99A1-27A219D95948}" srcOrd="0" destOrd="0" presId="urn:microsoft.com/office/officeart/2005/8/layout/hierarchy6"/>
    <dgm:cxn modelId="{9923AE31-51BF-415F-B2D6-ED3D877D6679}" type="presOf" srcId="{B4F7527F-69EE-4999-996B-F98BF529D58E}" destId="{2AEF573B-25A2-4F7E-9D4F-801ACBAE13B7}" srcOrd="0" destOrd="0" presId="urn:microsoft.com/office/officeart/2005/8/layout/hierarchy6"/>
    <dgm:cxn modelId="{13EED893-074C-4F70-ADD4-5BB9CBEA8568}" type="presOf" srcId="{A17D3D23-40C9-4CC8-B769-B8586A902CDC}" destId="{3D4BABB6-9990-486F-A302-0DD6906B9EFB}" srcOrd="0" destOrd="0" presId="urn:microsoft.com/office/officeart/2005/8/layout/hierarchy6"/>
    <dgm:cxn modelId="{3D760707-DDE0-45A7-AE56-4F871855E001}" type="presParOf" srcId="{0C823EE6-D13D-4317-A34D-3F6BF595C798}" destId="{97EC54FE-35C8-45D6-A0CC-367EA8A5F578}" srcOrd="0" destOrd="0" presId="urn:microsoft.com/office/officeart/2005/8/layout/hierarchy6"/>
    <dgm:cxn modelId="{21A21765-17CC-4AE8-A5E9-34BF1D5E8F33}" type="presParOf" srcId="{97EC54FE-35C8-45D6-A0CC-367EA8A5F578}" destId="{70B232F2-4769-4AE9-A38C-FC8DD8B07DAC}" srcOrd="0" destOrd="0" presId="urn:microsoft.com/office/officeart/2005/8/layout/hierarchy6"/>
    <dgm:cxn modelId="{D0A9BFE5-BF7B-4D46-9F5C-086379DDF20D}" type="presParOf" srcId="{70B232F2-4769-4AE9-A38C-FC8DD8B07DAC}" destId="{5D3BDD73-5B09-47CA-BCFA-3DBAAC1F363D}" srcOrd="0" destOrd="0" presId="urn:microsoft.com/office/officeart/2005/8/layout/hierarchy6"/>
    <dgm:cxn modelId="{AC95D3E4-0E60-463C-A0AE-D31DBB751C3A}" type="presParOf" srcId="{5D3BDD73-5B09-47CA-BCFA-3DBAAC1F363D}" destId="{8DCDE3EF-1518-4741-A048-B0861B4B52B3}" srcOrd="0" destOrd="0" presId="urn:microsoft.com/office/officeart/2005/8/layout/hierarchy6"/>
    <dgm:cxn modelId="{0741C615-6B64-4414-BCDA-1E3A5CDBA268}" type="presParOf" srcId="{5D3BDD73-5B09-47CA-BCFA-3DBAAC1F363D}" destId="{D9CDF03D-B018-4305-A37E-66282321513E}" srcOrd="1" destOrd="0" presId="urn:microsoft.com/office/officeart/2005/8/layout/hierarchy6"/>
    <dgm:cxn modelId="{244E72A3-4442-4337-8504-112EF64615D6}" type="presParOf" srcId="{D9CDF03D-B018-4305-A37E-66282321513E}" destId="{81BD5845-6B38-408C-99A1-27A219D95948}" srcOrd="0" destOrd="0" presId="urn:microsoft.com/office/officeart/2005/8/layout/hierarchy6"/>
    <dgm:cxn modelId="{0E2CAA50-92A1-4249-BBB5-0A8A2BA8FDC7}" type="presParOf" srcId="{D9CDF03D-B018-4305-A37E-66282321513E}" destId="{6DBD0101-2F03-4AAD-9321-1F40C569C3F9}" srcOrd="1" destOrd="0" presId="urn:microsoft.com/office/officeart/2005/8/layout/hierarchy6"/>
    <dgm:cxn modelId="{79A27AC8-789C-4444-AE1C-C10A417B32E1}" type="presParOf" srcId="{6DBD0101-2F03-4AAD-9321-1F40C569C3F9}" destId="{2AEF573B-25A2-4F7E-9D4F-801ACBAE13B7}" srcOrd="0" destOrd="0" presId="urn:microsoft.com/office/officeart/2005/8/layout/hierarchy6"/>
    <dgm:cxn modelId="{CC6C8C3C-AD42-4251-A105-FC92A3A4A484}" type="presParOf" srcId="{6DBD0101-2F03-4AAD-9321-1F40C569C3F9}" destId="{8897C6DF-E4D0-4951-9C29-3F6226D18FF8}" srcOrd="1" destOrd="0" presId="urn:microsoft.com/office/officeart/2005/8/layout/hierarchy6"/>
    <dgm:cxn modelId="{B1D20B17-49F9-462F-9C9E-FD83CBB2C464}" type="presParOf" srcId="{D9CDF03D-B018-4305-A37E-66282321513E}" destId="{495D8AC5-3860-45FC-B91A-35693906D5AD}" srcOrd="2" destOrd="0" presId="urn:microsoft.com/office/officeart/2005/8/layout/hierarchy6"/>
    <dgm:cxn modelId="{C6BD1A44-E3D1-4152-9E87-281031A45D2F}" type="presParOf" srcId="{D9CDF03D-B018-4305-A37E-66282321513E}" destId="{31755CEA-F62F-4606-ADAC-235A0BAD4271}" srcOrd="3" destOrd="0" presId="urn:microsoft.com/office/officeart/2005/8/layout/hierarchy6"/>
    <dgm:cxn modelId="{BFE730B3-7647-4058-910E-842C9A8DE566}" type="presParOf" srcId="{31755CEA-F62F-4606-ADAC-235A0BAD4271}" destId="{3D4BABB6-9990-486F-A302-0DD6906B9EFB}" srcOrd="0" destOrd="0" presId="urn:microsoft.com/office/officeart/2005/8/layout/hierarchy6"/>
    <dgm:cxn modelId="{24A984C1-F3B5-44AA-AED6-97C996CCA927}" type="presParOf" srcId="{31755CEA-F62F-4606-ADAC-235A0BAD4271}" destId="{27D71C81-87CE-4A89-8DF3-CA508F68F850}" srcOrd="1" destOrd="0" presId="urn:microsoft.com/office/officeart/2005/8/layout/hierarchy6"/>
    <dgm:cxn modelId="{91C584CF-C084-4325-84E1-E214D9FA737B}" type="presParOf" srcId="{D9CDF03D-B018-4305-A37E-66282321513E}" destId="{AAFDEECD-CDE0-42C1-A5FD-E61204033857}" srcOrd="4" destOrd="0" presId="urn:microsoft.com/office/officeart/2005/8/layout/hierarchy6"/>
    <dgm:cxn modelId="{8D0AC0A3-6655-4E4A-9099-46998EF47649}" type="presParOf" srcId="{D9CDF03D-B018-4305-A37E-66282321513E}" destId="{7B4FDE54-43F3-4DCB-8BB1-080D2464C29E}" srcOrd="5" destOrd="0" presId="urn:microsoft.com/office/officeart/2005/8/layout/hierarchy6"/>
    <dgm:cxn modelId="{23B7597E-E95C-4664-9109-CD5BDC3D6AAF}" type="presParOf" srcId="{7B4FDE54-43F3-4DCB-8BB1-080D2464C29E}" destId="{1EE58FE9-3936-4ADA-9D19-05E2CD1296AF}" srcOrd="0" destOrd="0" presId="urn:microsoft.com/office/officeart/2005/8/layout/hierarchy6"/>
    <dgm:cxn modelId="{2FCC08B6-7981-4DB7-A035-614644A2CB01}" type="presParOf" srcId="{7B4FDE54-43F3-4DCB-8BB1-080D2464C29E}" destId="{2FEE46FC-589E-40C3-938B-CD6B0FA9A4B1}" srcOrd="1" destOrd="0" presId="urn:microsoft.com/office/officeart/2005/8/layout/hierarchy6"/>
    <dgm:cxn modelId="{8318FC5B-379B-443B-9D3C-62F2E07D6E48}" type="presParOf" srcId="{0C823EE6-D13D-4317-A34D-3F6BF595C798}" destId="{EBB6A12F-362D-482C-8F80-F91E61D17AF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DE3EF-1518-4741-A048-B0861B4B52B3}">
      <dsp:nvSpPr>
        <dsp:cNvPr id="0" name=""/>
        <dsp:cNvSpPr/>
      </dsp:nvSpPr>
      <dsp:spPr>
        <a:xfrm>
          <a:off x="3277976" y="1567"/>
          <a:ext cx="2359446" cy="15729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900" kern="1200" dirty="0" smtClean="0"/>
            <a:t>İşletim Sistemi</a:t>
          </a:r>
          <a:endParaRPr lang="tr-TR" sz="2900" kern="1200" dirty="0"/>
        </a:p>
      </dsp:txBody>
      <dsp:txXfrm>
        <a:off x="3324047" y="47638"/>
        <a:ext cx="2267304" cy="1480822"/>
      </dsp:txXfrm>
    </dsp:sp>
    <dsp:sp modelId="{81BD5845-6B38-408C-99A1-27A219D95948}">
      <dsp:nvSpPr>
        <dsp:cNvPr id="0" name=""/>
        <dsp:cNvSpPr/>
      </dsp:nvSpPr>
      <dsp:spPr>
        <a:xfrm>
          <a:off x="1390419" y="1574532"/>
          <a:ext cx="3067280" cy="629185"/>
        </a:xfrm>
        <a:custGeom>
          <a:avLst/>
          <a:gdLst/>
          <a:ahLst/>
          <a:cxnLst/>
          <a:rect l="0" t="0" r="0" b="0"/>
          <a:pathLst>
            <a:path>
              <a:moveTo>
                <a:pt x="3067280" y="0"/>
              </a:moveTo>
              <a:lnTo>
                <a:pt x="3067280" y="314592"/>
              </a:lnTo>
              <a:lnTo>
                <a:pt x="0" y="314592"/>
              </a:lnTo>
              <a:lnTo>
                <a:pt x="0" y="629185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EF573B-25A2-4F7E-9D4F-801ACBAE13B7}">
      <dsp:nvSpPr>
        <dsp:cNvPr id="0" name=""/>
        <dsp:cNvSpPr/>
      </dsp:nvSpPr>
      <dsp:spPr>
        <a:xfrm>
          <a:off x="210695" y="2203717"/>
          <a:ext cx="2359446" cy="15729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900" kern="1200" dirty="0" smtClean="0"/>
            <a:t>Çekirdek</a:t>
          </a:r>
          <a:endParaRPr lang="tr-TR" sz="2900" kern="1200" dirty="0"/>
        </a:p>
      </dsp:txBody>
      <dsp:txXfrm>
        <a:off x="256766" y="2249788"/>
        <a:ext cx="2267304" cy="1480822"/>
      </dsp:txXfrm>
    </dsp:sp>
    <dsp:sp modelId="{495D8AC5-3860-45FC-B91A-35693906D5AD}">
      <dsp:nvSpPr>
        <dsp:cNvPr id="0" name=""/>
        <dsp:cNvSpPr/>
      </dsp:nvSpPr>
      <dsp:spPr>
        <a:xfrm>
          <a:off x="4411980" y="1574532"/>
          <a:ext cx="91440" cy="6291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9185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4BABB6-9990-486F-A302-0DD6906B9EFB}">
      <dsp:nvSpPr>
        <dsp:cNvPr id="0" name=""/>
        <dsp:cNvSpPr/>
      </dsp:nvSpPr>
      <dsp:spPr>
        <a:xfrm>
          <a:off x="3277976" y="2203717"/>
          <a:ext cx="2359446" cy="15729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900" kern="1200" dirty="0" smtClean="0"/>
            <a:t>Dosya Yönetim Sistemi</a:t>
          </a:r>
          <a:endParaRPr lang="tr-TR" sz="2900" kern="1200" dirty="0"/>
        </a:p>
      </dsp:txBody>
      <dsp:txXfrm>
        <a:off x="3324047" y="2249788"/>
        <a:ext cx="2267304" cy="1480822"/>
      </dsp:txXfrm>
    </dsp:sp>
    <dsp:sp modelId="{AAFDEECD-CDE0-42C1-A5FD-E61204033857}">
      <dsp:nvSpPr>
        <dsp:cNvPr id="0" name=""/>
        <dsp:cNvSpPr/>
      </dsp:nvSpPr>
      <dsp:spPr>
        <a:xfrm>
          <a:off x="4457700" y="1574532"/>
          <a:ext cx="3067280" cy="629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592"/>
              </a:lnTo>
              <a:lnTo>
                <a:pt x="3067280" y="314592"/>
              </a:lnTo>
              <a:lnTo>
                <a:pt x="3067280" y="629185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58FE9-3936-4ADA-9D19-05E2CD1296AF}">
      <dsp:nvSpPr>
        <dsp:cNvPr id="0" name=""/>
        <dsp:cNvSpPr/>
      </dsp:nvSpPr>
      <dsp:spPr>
        <a:xfrm>
          <a:off x="6345257" y="2203717"/>
          <a:ext cx="2359446" cy="15729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900" kern="1200" dirty="0" smtClean="0"/>
            <a:t>Kabuk</a:t>
          </a:r>
          <a:endParaRPr lang="tr-TR" sz="2900" kern="1200" dirty="0"/>
        </a:p>
      </dsp:txBody>
      <dsp:txXfrm>
        <a:off x="6391328" y="2249788"/>
        <a:ext cx="2267304" cy="14808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CE9F-B330-40BF-95B7-B23816BFF085}" type="datetimeFigureOut">
              <a:rPr lang="tr-TR" smtClean="0"/>
              <a:t>3.11.2020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8FD0012-CEA9-40F8-8F3F-BDDA0B6DD3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432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CE9F-B330-40BF-95B7-B23816BFF085}" type="datetimeFigureOut">
              <a:rPr lang="tr-TR" smtClean="0"/>
              <a:t>3.11.2020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FD0012-CEA9-40F8-8F3F-BDDA0B6DD3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824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CE9F-B330-40BF-95B7-B23816BFF085}" type="datetimeFigureOut">
              <a:rPr lang="tr-TR" smtClean="0"/>
              <a:t>3.11.2020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FD0012-CEA9-40F8-8F3F-BDDA0B6DD354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0560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CE9F-B330-40BF-95B7-B23816BFF085}" type="datetimeFigureOut">
              <a:rPr lang="tr-TR" smtClean="0"/>
              <a:t>3.11.2020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FD0012-CEA9-40F8-8F3F-BDDA0B6DD3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7509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CE9F-B330-40BF-95B7-B23816BFF085}" type="datetimeFigureOut">
              <a:rPr lang="tr-TR" smtClean="0"/>
              <a:t>3.11.2020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FD0012-CEA9-40F8-8F3F-BDDA0B6DD354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9607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CE9F-B330-40BF-95B7-B23816BFF085}" type="datetimeFigureOut">
              <a:rPr lang="tr-TR" smtClean="0"/>
              <a:t>3.11.2020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FD0012-CEA9-40F8-8F3F-BDDA0B6DD3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9570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CE9F-B330-40BF-95B7-B23816BFF085}" type="datetimeFigureOut">
              <a:rPr lang="tr-TR" smtClean="0"/>
              <a:t>3.11.2020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0012-CEA9-40F8-8F3F-BDDA0B6DD3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585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CE9F-B330-40BF-95B7-B23816BFF085}" type="datetimeFigureOut">
              <a:rPr lang="tr-TR" smtClean="0"/>
              <a:t>3.11.2020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0012-CEA9-40F8-8F3F-BDDA0B6DD3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871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CE9F-B330-40BF-95B7-B23816BFF085}" type="datetimeFigureOut">
              <a:rPr lang="tr-TR" smtClean="0"/>
              <a:t>3.11.2020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0012-CEA9-40F8-8F3F-BDDA0B6DD3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540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CE9F-B330-40BF-95B7-B23816BFF085}" type="datetimeFigureOut">
              <a:rPr lang="tr-TR" smtClean="0"/>
              <a:t>3.11.2020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FD0012-CEA9-40F8-8F3F-BDDA0B6DD3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679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CE9F-B330-40BF-95B7-B23816BFF085}" type="datetimeFigureOut">
              <a:rPr lang="tr-TR" smtClean="0"/>
              <a:t>3.11.2020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FD0012-CEA9-40F8-8F3F-BDDA0B6DD3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50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CE9F-B330-40BF-95B7-B23816BFF085}" type="datetimeFigureOut">
              <a:rPr lang="tr-TR" smtClean="0"/>
              <a:t>3.11.2020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FD0012-CEA9-40F8-8F3F-BDDA0B6DD3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013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CE9F-B330-40BF-95B7-B23816BFF085}" type="datetimeFigureOut">
              <a:rPr lang="tr-TR" smtClean="0"/>
              <a:t>3.11.2020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0012-CEA9-40F8-8F3F-BDDA0B6DD3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181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CE9F-B330-40BF-95B7-B23816BFF085}" type="datetimeFigureOut">
              <a:rPr lang="tr-TR" smtClean="0"/>
              <a:t>3.11.2020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0012-CEA9-40F8-8F3F-BDDA0B6DD3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7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CE9F-B330-40BF-95B7-B23816BFF085}" type="datetimeFigureOut">
              <a:rPr lang="tr-TR" smtClean="0"/>
              <a:t>3.11.2020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0012-CEA9-40F8-8F3F-BDDA0B6DD3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219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CE9F-B330-40BF-95B7-B23816BFF085}" type="datetimeFigureOut">
              <a:rPr lang="tr-TR" smtClean="0"/>
              <a:t>3.11.2020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FD0012-CEA9-40F8-8F3F-BDDA0B6DD3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708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9CE9F-B330-40BF-95B7-B23816BFF085}" type="datetimeFigureOut">
              <a:rPr lang="tr-TR" smtClean="0"/>
              <a:t>3.11.2020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8FD0012-CEA9-40F8-8F3F-BDDA0B6DD3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821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xPVw587sw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2589213" y="2514598"/>
            <a:ext cx="8915399" cy="2262781"/>
          </a:xfrm>
        </p:spPr>
        <p:txBody>
          <a:bodyPr>
            <a:normAutofit/>
          </a:bodyPr>
          <a:lstStyle/>
          <a:p>
            <a:r>
              <a:rPr lang="tr-TR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Bilişim Teknolojileri ve </a:t>
            </a:r>
            <a:r>
              <a:rPr lang="tr-TR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Uygulamaları</a:t>
            </a:r>
            <a:br>
              <a:rPr lang="tr-TR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İşletim Sistemi</a:t>
            </a:r>
            <a:endParaRPr lang="tr-TR" sz="40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Dr. Öğretim Üyesi Betül Özaydın Özkara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15635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>Kabuk</a:t>
            </a:r>
            <a:br>
              <a:rPr lang="tr-TR" b="1" dirty="0"/>
            </a:b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Kullanıcı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ara yüzüdür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Kullanıcının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bilgisayarı açtığında gördüğü ve kullandığı ekrandır. 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Kullanıcının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çekirdeğe komut vermesini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sağlamaktadır.</a:t>
            </a:r>
          </a:p>
        </p:txBody>
      </p:sp>
    </p:spTree>
    <p:extLst>
      <p:ext uri="{BB962C8B-B14F-4D97-AF65-F5344CB8AC3E}">
        <p14:creationId xmlns:p14="http://schemas.microsoft.com/office/powerpoint/2010/main" val="4030768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 zaman?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İçerik Yer Tutucusu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369"/>
          <a:stretch/>
        </p:blipFill>
        <p:spPr bwMode="auto">
          <a:xfrm>
            <a:off x="3080145" y="2336966"/>
            <a:ext cx="5506218" cy="13432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Aşağı Ok 4"/>
          <p:cNvSpPr/>
          <p:nvPr/>
        </p:nvSpPr>
        <p:spPr>
          <a:xfrm>
            <a:off x="6159731" y="3326886"/>
            <a:ext cx="282633" cy="706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Metin kutusu 5"/>
          <p:cNvSpPr txBox="1"/>
          <p:nvPr/>
        </p:nvSpPr>
        <p:spPr>
          <a:xfrm>
            <a:off x="4297680" y="4033468"/>
            <a:ext cx="39805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1958 den sonra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transistörlere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geçildi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Boyut küçüldü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Hız arttı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Enerji kullanımı azaldı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İşletim sistemi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kullanılmaya başlandı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029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Sınıflandırma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b="1" dirty="0"/>
              <a:t>K</a:t>
            </a:r>
            <a:r>
              <a:rPr lang="tr-TR" b="1" dirty="0" smtClean="0"/>
              <a:t>ullanım amaçlarına göre:</a:t>
            </a:r>
            <a:endParaRPr lang="tr-TR" b="1" dirty="0"/>
          </a:p>
          <a:p>
            <a:r>
              <a:rPr lang="tr-TR" dirty="0"/>
              <a:t>Sunucu İşletim Sistemleri</a:t>
            </a:r>
          </a:p>
          <a:p>
            <a:r>
              <a:rPr lang="tr-TR" dirty="0"/>
              <a:t>Masaüstü İşletim Sistemleri</a:t>
            </a:r>
          </a:p>
          <a:p>
            <a:r>
              <a:rPr lang="tr-TR" dirty="0"/>
              <a:t>Mobil İşletim </a:t>
            </a:r>
            <a:r>
              <a:rPr lang="tr-TR" dirty="0" smtClean="0"/>
              <a:t>Sistemleri</a:t>
            </a:r>
          </a:p>
          <a:p>
            <a:pPr lvl="1"/>
            <a:r>
              <a:rPr lang="tr-TR" dirty="0" smtClean="0"/>
              <a:t>Notebook</a:t>
            </a:r>
          </a:p>
          <a:p>
            <a:pPr lvl="1"/>
            <a:r>
              <a:rPr lang="tr-TR" dirty="0" smtClean="0"/>
              <a:t>Tablet</a:t>
            </a:r>
          </a:p>
          <a:p>
            <a:pPr lvl="1"/>
            <a:r>
              <a:rPr lang="tr-TR" dirty="0" smtClean="0"/>
              <a:t>Akıllı Telefon</a:t>
            </a:r>
            <a:endParaRPr lang="tr-TR" dirty="0"/>
          </a:p>
          <a:p>
            <a:r>
              <a:rPr lang="tr-TR" dirty="0"/>
              <a:t>Diğer İşletim </a:t>
            </a:r>
            <a:r>
              <a:rPr lang="tr-TR" dirty="0" smtClean="0"/>
              <a:t>Sistemleri</a:t>
            </a:r>
          </a:p>
          <a:p>
            <a:pPr marL="0" indent="0">
              <a:buNone/>
            </a:pPr>
            <a:r>
              <a:rPr lang="tr-TR" b="1" dirty="0" smtClean="0"/>
              <a:t>Lisanslama türlerine göre (kaynak kodlarının erişimine göre) </a:t>
            </a:r>
          </a:p>
          <a:p>
            <a:r>
              <a:rPr lang="tr-TR" dirty="0" smtClean="0"/>
              <a:t>Açık Kaynak Kodlu</a:t>
            </a:r>
          </a:p>
          <a:p>
            <a:r>
              <a:rPr lang="tr-TR" dirty="0" smtClean="0"/>
              <a:t>Kapalı </a:t>
            </a:r>
            <a:r>
              <a:rPr lang="tr-TR" dirty="0"/>
              <a:t>Kaynak Kodlu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96823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>Kullanım amaçlarına </a:t>
            </a:r>
            <a:r>
              <a:rPr lang="tr-TR" b="1" dirty="0" smtClean="0"/>
              <a:t>göre işletim sistemleri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/>
              <a:t>Sunucu İşletim Sistemleri</a:t>
            </a:r>
            <a:endParaRPr lang="tr-TR" dirty="0" smtClean="0"/>
          </a:p>
          <a:p>
            <a:r>
              <a:rPr lang="tr-TR" dirty="0" smtClean="0"/>
              <a:t>Farklı birçok </a:t>
            </a:r>
            <a:r>
              <a:rPr lang="tr-TR" dirty="0"/>
              <a:t>kullanıcıya ağ üzerinden erişim </a:t>
            </a:r>
            <a:r>
              <a:rPr lang="tr-TR" dirty="0" smtClean="0"/>
              <a:t>sağlayan sunucu işletim </a:t>
            </a:r>
            <a:r>
              <a:rPr lang="tr-TR" dirty="0"/>
              <a:t>sistemleri </a:t>
            </a:r>
            <a:r>
              <a:rPr lang="tr-TR" dirty="0" smtClean="0"/>
              <a:t>bankalar, fabrikalar, </a:t>
            </a:r>
            <a:r>
              <a:rPr lang="tr-TR" dirty="0"/>
              <a:t>eğitim </a:t>
            </a:r>
            <a:r>
              <a:rPr lang="tr-TR" dirty="0" smtClean="0"/>
              <a:t>kurumları gibi farklı kuruluşta </a:t>
            </a:r>
            <a:r>
              <a:rPr lang="tr-TR" dirty="0"/>
              <a:t>kullanılmaktadır. </a:t>
            </a:r>
            <a:endParaRPr lang="tr-TR" dirty="0" smtClean="0"/>
          </a:p>
          <a:p>
            <a:r>
              <a:rPr lang="tr-TR" dirty="0" smtClean="0"/>
              <a:t>E-posta sunucusu, </a:t>
            </a:r>
            <a:r>
              <a:rPr lang="tr-TR" dirty="0"/>
              <a:t>Web sunucusu,</a:t>
            </a:r>
            <a:r>
              <a:rPr lang="tr-TR" dirty="0" smtClean="0"/>
              <a:t> </a:t>
            </a:r>
            <a:r>
              <a:rPr lang="tr-TR" dirty="0"/>
              <a:t>gibi bilgisayarlarda </a:t>
            </a:r>
            <a:r>
              <a:rPr lang="tr-TR" dirty="0" smtClean="0"/>
              <a:t>kullanılır.</a:t>
            </a:r>
          </a:p>
          <a:p>
            <a:r>
              <a:rPr lang="tr-TR" dirty="0" smtClean="0"/>
              <a:t>Örneğin; Öğrenci </a:t>
            </a:r>
            <a:r>
              <a:rPr lang="tr-TR" dirty="0"/>
              <a:t>Bilgi </a:t>
            </a:r>
            <a:r>
              <a:rPr lang="tr-TR" dirty="0" smtClean="0"/>
              <a:t>Sisteminden ders seçimi yapmak, sınav başvurusu yapmak </a:t>
            </a:r>
            <a:r>
              <a:rPr lang="tr-TR" dirty="0"/>
              <a:t>sunucu bir işletim sistemini kişisel </a:t>
            </a:r>
            <a:r>
              <a:rPr lang="tr-TR" dirty="0" smtClean="0"/>
              <a:t>bilgisayar </a:t>
            </a:r>
            <a:r>
              <a:rPr lang="tr-TR" dirty="0"/>
              <a:t>aracılığıyla </a:t>
            </a:r>
            <a:r>
              <a:rPr lang="tr-TR" dirty="0" smtClean="0"/>
              <a:t>kullanmaktır.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08331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>Kullanım amaçlarına göre işletim sistemleri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smtClean="0"/>
              <a:t>Masaüstü İşletim Sistemi:</a:t>
            </a:r>
          </a:p>
          <a:p>
            <a:r>
              <a:rPr lang="tr-TR" dirty="0" smtClean="0"/>
              <a:t>Kişisel bilgisayarların işletim sistemi</a:t>
            </a:r>
          </a:p>
          <a:p>
            <a:r>
              <a:rPr lang="tr-TR" dirty="0" smtClean="0"/>
              <a:t>Evlerde, işyerlerindeki bilgisayarlarda</a:t>
            </a:r>
            <a:r>
              <a:rPr lang="tr-TR" b="1" dirty="0" smtClean="0"/>
              <a:t> </a:t>
            </a:r>
            <a:r>
              <a:rPr lang="tr-TR" dirty="0" smtClean="0"/>
              <a:t>kullanılır. </a:t>
            </a:r>
          </a:p>
          <a:p>
            <a:pPr marL="0" indent="0">
              <a:buNone/>
            </a:pPr>
            <a:r>
              <a:rPr lang="tr-TR" b="1" dirty="0" smtClean="0"/>
              <a:t>Mobil İşletim Sistemi:</a:t>
            </a:r>
          </a:p>
          <a:p>
            <a:r>
              <a:rPr lang="tr-TR" dirty="0"/>
              <a:t>K</a:t>
            </a:r>
            <a:r>
              <a:rPr lang="tr-TR" dirty="0" smtClean="0"/>
              <a:t>işisel </a:t>
            </a:r>
            <a:r>
              <a:rPr lang="tr-TR" dirty="0"/>
              <a:t>bilgisayarlara göre daha kısıtlı </a:t>
            </a:r>
            <a:r>
              <a:rPr lang="tr-TR" dirty="0" smtClean="0"/>
              <a:t>özellikte</a:t>
            </a:r>
          </a:p>
          <a:p>
            <a:r>
              <a:rPr lang="tr-TR" dirty="0" smtClean="0"/>
              <a:t>Dizüstü bilgisayarlarda, telefonlarda, tabletlerde kullanılır. </a:t>
            </a:r>
          </a:p>
          <a:p>
            <a:pPr marL="0" indent="0">
              <a:buNone/>
            </a:pPr>
            <a:r>
              <a:rPr lang="tr-TR" b="1" dirty="0" smtClean="0"/>
              <a:t>Diğer:</a:t>
            </a:r>
          </a:p>
          <a:p>
            <a:r>
              <a:rPr lang="tr-TR" dirty="0" smtClean="0"/>
              <a:t>Gömülü sistem</a:t>
            </a:r>
          </a:p>
          <a:p>
            <a:r>
              <a:rPr lang="tr-TR" dirty="0" smtClean="0"/>
              <a:t>Televizyon, çamaşır makinesi, bulaşık makinesi </a:t>
            </a:r>
            <a:r>
              <a:rPr lang="tr-TR" dirty="0"/>
              <a:t>dijital uydu alıcı, ATM</a:t>
            </a:r>
            <a:endParaRPr lang="tr-TR" b="1" dirty="0" smtClean="0"/>
          </a:p>
          <a:p>
            <a:endParaRPr lang="tr-TR" dirty="0" smtClean="0"/>
          </a:p>
          <a:p>
            <a:pPr marL="0" indent="0">
              <a:buNone/>
            </a:pPr>
            <a:endParaRPr lang="tr-TR" b="1" dirty="0" smtClean="0"/>
          </a:p>
        </p:txBody>
      </p:sp>
    </p:spTree>
    <p:extLst>
      <p:ext uri="{BB962C8B-B14F-4D97-AF65-F5344CB8AC3E}">
        <p14:creationId xmlns:p14="http://schemas.microsoft.com/office/powerpoint/2010/main" val="3372425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Lisanslama türlerine göre işletim sistemleri</a:t>
            </a:r>
            <a:br>
              <a:rPr lang="tr-TR" b="1" dirty="0" smtClean="0"/>
            </a:br>
            <a:r>
              <a:rPr lang="tr-TR" b="1" dirty="0" smtClean="0"/>
              <a:t/>
            </a:r>
            <a:br>
              <a:rPr lang="tr-TR" b="1" dirty="0" smtClean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b="1" dirty="0" smtClean="0"/>
              <a:t>Kapalı Kaynak Kodlu İşletim Sistemleri (</a:t>
            </a:r>
            <a:r>
              <a:rPr lang="tr-TR" dirty="0" smtClean="0"/>
              <a:t>Ticari-</a:t>
            </a:r>
            <a:r>
              <a:rPr lang="tr-TR" b="1" dirty="0" smtClean="0"/>
              <a:t> </a:t>
            </a:r>
            <a:r>
              <a:rPr lang="tr-TR" dirty="0" smtClean="0"/>
              <a:t>sistem kodlarına erişim yok)</a:t>
            </a:r>
          </a:p>
          <a:p>
            <a:r>
              <a:rPr lang="tr-TR" dirty="0" smtClean="0"/>
              <a:t>Mac OS                Apple</a:t>
            </a:r>
          </a:p>
          <a:p>
            <a:r>
              <a:rPr lang="tr-TR" dirty="0" smtClean="0"/>
              <a:t>DOS               IBM (IBM-DOS) Microsoft (MS-DOS) 1980-1990</a:t>
            </a:r>
          </a:p>
          <a:p>
            <a:pPr marL="342900" lvl="1" indent="-342900"/>
            <a:r>
              <a:rPr lang="tr-TR" dirty="0" smtClean="0"/>
              <a:t>Windows                 Microsoft </a:t>
            </a:r>
            <a:r>
              <a:rPr lang="tr-TR" dirty="0" err="1">
                <a:hlinkClick r:id="rId2"/>
              </a:rPr>
              <a:t>https</a:t>
            </a:r>
            <a:r>
              <a:rPr lang="tr-TR" dirty="0">
                <a:hlinkClick r:id="rId2"/>
              </a:rPr>
              <a:t>://</a:t>
            </a:r>
            <a:r>
              <a:rPr lang="tr-TR" dirty="0" err="1">
                <a:hlinkClick r:id="rId2"/>
              </a:rPr>
              <a:t>www.youtube.com</a:t>
            </a:r>
            <a:r>
              <a:rPr lang="tr-TR" dirty="0">
                <a:hlinkClick r:id="rId2"/>
              </a:rPr>
              <a:t>/</a:t>
            </a:r>
            <a:r>
              <a:rPr lang="tr-TR" dirty="0" err="1">
                <a:hlinkClick r:id="rId2"/>
              </a:rPr>
              <a:t>watch?v</a:t>
            </a:r>
            <a:r>
              <a:rPr lang="tr-TR" dirty="0">
                <a:hlinkClick r:id="rId2"/>
              </a:rPr>
              <a:t>=bxPVw587swE</a:t>
            </a:r>
            <a:endParaRPr lang="tr-TR" dirty="0"/>
          </a:p>
          <a:p>
            <a:pPr lvl="1"/>
            <a:r>
              <a:rPr lang="tr-TR" sz="1050" dirty="0" smtClean="0"/>
              <a:t>1985 Windows 1.0</a:t>
            </a:r>
          </a:p>
          <a:p>
            <a:pPr lvl="1"/>
            <a:r>
              <a:rPr lang="tr-TR" sz="1050" dirty="0" smtClean="0"/>
              <a:t>1987 Windows 2.0</a:t>
            </a:r>
          </a:p>
          <a:p>
            <a:pPr lvl="1"/>
            <a:r>
              <a:rPr lang="tr-TR" sz="1050" dirty="0" smtClean="0"/>
              <a:t>1990 Windows 3.0</a:t>
            </a:r>
          </a:p>
          <a:p>
            <a:pPr lvl="1"/>
            <a:r>
              <a:rPr lang="tr-TR" sz="1050" dirty="0" smtClean="0"/>
              <a:t>1995 Windows 95</a:t>
            </a:r>
          </a:p>
          <a:p>
            <a:pPr lvl="1"/>
            <a:r>
              <a:rPr lang="tr-TR" sz="1050" dirty="0" smtClean="0"/>
              <a:t>1998 Windows 98</a:t>
            </a:r>
          </a:p>
          <a:p>
            <a:pPr lvl="1"/>
            <a:r>
              <a:rPr lang="tr-TR" sz="1050" dirty="0" smtClean="0"/>
              <a:t>2000 Windows ME</a:t>
            </a:r>
          </a:p>
          <a:p>
            <a:pPr lvl="1"/>
            <a:r>
              <a:rPr lang="tr-TR" sz="1050" dirty="0" smtClean="0"/>
              <a:t>2001 Windows XP</a:t>
            </a:r>
          </a:p>
          <a:p>
            <a:pPr lvl="1"/>
            <a:r>
              <a:rPr lang="tr-TR" sz="1050" dirty="0" smtClean="0"/>
              <a:t>2007 Windows Vista</a:t>
            </a:r>
          </a:p>
          <a:p>
            <a:pPr lvl="1"/>
            <a:r>
              <a:rPr lang="tr-TR" sz="1050" dirty="0" smtClean="0"/>
              <a:t>2009 Windows 7</a:t>
            </a:r>
          </a:p>
          <a:p>
            <a:pPr lvl="1"/>
            <a:r>
              <a:rPr lang="tr-TR" sz="1050" dirty="0" smtClean="0"/>
              <a:t>2012 Windows 8</a:t>
            </a:r>
          </a:p>
          <a:p>
            <a:pPr lvl="1"/>
            <a:r>
              <a:rPr lang="tr-TR" sz="1050" dirty="0" smtClean="0"/>
              <a:t>2013 Windows 8.1</a:t>
            </a:r>
          </a:p>
          <a:p>
            <a:pPr lvl="1"/>
            <a:r>
              <a:rPr lang="tr-TR" sz="1050" dirty="0" smtClean="0"/>
              <a:t>2015 Windows 10</a:t>
            </a:r>
          </a:p>
        </p:txBody>
      </p:sp>
      <p:sp>
        <p:nvSpPr>
          <p:cNvPr id="4" name="Sağ Ok 3"/>
          <p:cNvSpPr/>
          <p:nvPr/>
        </p:nvSpPr>
        <p:spPr>
          <a:xfrm>
            <a:off x="3695008" y="2481348"/>
            <a:ext cx="635924" cy="92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Sağ Ok 4"/>
          <p:cNvSpPr/>
          <p:nvPr/>
        </p:nvSpPr>
        <p:spPr>
          <a:xfrm>
            <a:off x="3514204" y="2759131"/>
            <a:ext cx="498766" cy="117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Sağ Ok 5"/>
          <p:cNvSpPr/>
          <p:nvPr/>
        </p:nvSpPr>
        <p:spPr>
          <a:xfrm>
            <a:off x="3663835" y="3046613"/>
            <a:ext cx="552798" cy="94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9973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Açık Kaynak </a:t>
            </a:r>
            <a:r>
              <a:rPr lang="tr-TR" b="1" dirty="0" smtClean="0"/>
              <a:t>Kodlu İşletim </a:t>
            </a:r>
            <a:r>
              <a:rPr lang="tr-TR" b="1" dirty="0"/>
              <a:t>Sistemleri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İşletim sistemini oluşturan kod ve komut erişimi mümkün</a:t>
            </a:r>
          </a:p>
          <a:p>
            <a:r>
              <a:rPr lang="tr-TR" dirty="0" smtClean="0"/>
              <a:t>Kodlar üzerinde değişiklik yapma izni mevcut</a:t>
            </a:r>
          </a:p>
          <a:p>
            <a:r>
              <a:rPr lang="tr-TR" dirty="0" smtClean="0"/>
              <a:t>UNIX-Linux</a:t>
            </a:r>
          </a:p>
          <a:p>
            <a:pPr lvl="1"/>
            <a:r>
              <a:rPr lang="tr-TR" dirty="0" smtClean="0"/>
              <a:t>Açık kodlu- Özgür Yazılım	</a:t>
            </a:r>
          </a:p>
          <a:p>
            <a:pPr lvl="1"/>
            <a:r>
              <a:rPr lang="tr-TR" dirty="0" smtClean="0"/>
              <a:t>Gönüllü yazılımcılar</a:t>
            </a:r>
          </a:p>
          <a:p>
            <a:pPr lvl="1"/>
            <a:r>
              <a:rPr lang="tr-TR" dirty="0" smtClean="0"/>
              <a:t>Kodlar açık olarak yayınlanır(Bedava yazılımdan farkı)</a:t>
            </a:r>
          </a:p>
          <a:p>
            <a:pPr lvl="1"/>
            <a:r>
              <a:rPr lang="tr-TR" dirty="0" smtClean="0"/>
              <a:t>Kodlarda değişiklik </a:t>
            </a:r>
            <a:r>
              <a:rPr lang="tr-TR" dirty="0"/>
              <a:t>yapılabilir (Bedava yazılımdan farkı)</a:t>
            </a:r>
          </a:p>
          <a:p>
            <a:r>
              <a:rPr lang="tr-TR" dirty="0" err="1" smtClean="0"/>
              <a:t>Pardus</a:t>
            </a:r>
            <a:endParaRPr lang="tr-TR" dirty="0" smtClean="0"/>
          </a:p>
          <a:p>
            <a:pPr lvl="1"/>
            <a:r>
              <a:rPr lang="tr-TR" dirty="0" smtClean="0"/>
              <a:t>TÜBİTAK projesi olarak geliştirilmiştir.</a:t>
            </a:r>
          </a:p>
          <a:p>
            <a:pPr lvl="1"/>
            <a:r>
              <a:rPr lang="tr-TR" dirty="0" smtClean="0"/>
              <a:t>Savunma sanayi projesidir.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92330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İşletim Sistemi Temel Kavramlar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b="1" dirty="0"/>
              <a:t>Windows </a:t>
            </a:r>
            <a:r>
              <a:rPr lang="tr-TR" b="1" dirty="0" smtClean="0"/>
              <a:t>10 (Genel yapı)</a:t>
            </a:r>
          </a:p>
          <a:p>
            <a:pPr lvl="1"/>
            <a:r>
              <a:rPr lang="tr-TR" dirty="0"/>
              <a:t>Başlık Çubuğu,</a:t>
            </a:r>
          </a:p>
          <a:p>
            <a:pPr lvl="1"/>
            <a:r>
              <a:rPr lang="tr-TR" dirty="0"/>
              <a:t>Hızlı Erişim Araç Çubuğu,</a:t>
            </a:r>
          </a:p>
          <a:p>
            <a:pPr lvl="1"/>
            <a:r>
              <a:rPr lang="tr-TR" dirty="0"/>
              <a:t>Menü Çubuğu,</a:t>
            </a:r>
          </a:p>
          <a:p>
            <a:pPr lvl="1"/>
            <a:r>
              <a:rPr lang="tr-TR" dirty="0"/>
              <a:t>Şerit,</a:t>
            </a:r>
          </a:p>
          <a:p>
            <a:pPr lvl="1"/>
            <a:r>
              <a:rPr lang="tr-TR" dirty="0"/>
              <a:t>Araçlar (Geri-İleri Düğmeleri, Bir Düzey Yukarı, Son Konumlar),</a:t>
            </a:r>
          </a:p>
          <a:p>
            <a:pPr lvl="1"/>
            <a:r>
              <a:rPr lang="tr-TR" dirty="0"/>
              <a:t>Adres Çubuğu,</a:t>
            </a:r>
          </a:p>
          <a:p>
            <a:pPr lvl="1"/>
            <a:r>
              <a:rPr lang="tr-TR" dirty="0"/>
              <a:t>Gezinti Bölmesi,</a:t>
            </a:r>
          </a:p>
          <a:p>
            <a:pPr lvl="1"/>
            <a:r>
              <a:rPr lang="tr-TR" dirty="0"/>
              <a:t>Sütun Başlıkları,</a:t>
            </a:r>
          </a:p>
          <a:p>
            <a:pPr lvl="1"/>
            <a:r>
              <a:rPr lang="tr-TR" dirty="0"/>
              <a:t>Dosya Listesi,</a:t>
            </a:r>
          </a:p>
          <a:p>
            <a:pPr lvl="1"/>
            <a:r>
              <a:rPr lang="tr-TR" dirty="0" err="1"/>
              <a:t>Önizleme</a:t>
            </a:r>
            <a:r>
              <a:rPr lang="tr-TR" dirty="0"/>
              <a:t> / Ayrıntılar Bölmesi,</a:t>
            </a:r>
          </a:p>
          <a:p>
            <a:pPr lvl="1"/>
            <a:r>
              <a:rPr lang="tr-TR" dirty="0"/>
              <a:t>Durum Çubuğu vb</a:t>
            </a:r>
            <a:r>
              <a:rPr lang="tr-TR" dirty="0" smtClean="0"/>
              <a:t>.</a:t>
            </a:r>
          </a:p>
          <a:p>
            <a:pPr marL="457200" lvl="1" indent="0">
              <a:buNone/>
            </a:pPr>
            <a:endParaRPr lang="tr-TR" b="1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6550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İşletim Sistemi Temel Kavramlar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smtClean="0"/>
              <a:t>Sürücüler: </a:t>
            </a:r>
          </a:p>
          <a:p>
            <a:r>
              <a:rPr lang="tr-TR" dirty="0" smtClean="0"/>
              <a:t>Depolama birimleri ve bunların bölümleridir.</a:t>
            </a:r>
          </a:p>
          <a:p>
            <a:r>
              <a:rPr lang="tr-TR" dirty="0"/>
              <a:t>S</a:t>
            </a:r>
            <a:r>
              <a:rPr lang="tr-TR" dirty="0" smtClean="0"/>
              <a:t>abit disk, </a:t>
            </a:r>
            <a:r>
              <a:rPr lang="tr-TR" dirty="0"/>
              <a:t>taşınabilir disk, optik </a:t>
            </a:r>
            <a:r>
              <a:rPr lang="tr-TR" dirty="0" smtClean="0"/>
              <a:t>disk, </a:t>
            </a:r>
            <a:r>
              <a:rPr lang="tr-TR" dirty="0"/>
              <a:t>bellek kartı okuyan/işleyen aygıtlar, dijital veri saklanan </a:t>
            </a:r>
            <a:r>
              <a:rPr lang="tr-TR" dirty="0" smtClean="0"/>
              <a:t>aygıtlar(Cep </a:t>
            </a:r>
            <a:r>
              <a:rPr lang="tr-TR" dirty="0"/>
              <a:t>Telefonu, Fotoğraf Makinesi, Video Kamera, MP3 çalar,  Oyun Konsolu) </a:t>
            </a:r>
            <a:r>
              <a:rPr lang="tr-TR" dirty="0" smtClean="0"/>
              <a:t>sürücüdür.</a:t>
            </a:r>
          </a:p>
          <a:p>
            <a:r>
              <a:rPr lang="tr-TR" dirty="0" smtClean="0"/>
              <a:t>A: , B: şeklinde gösterilir. (A’dan Z’ye)</a:t>
            </a:r>
          </a:p>
          <a:p>
            <a:r>
              <a:rPr lang="tr-TR" dirty="0" smtClean="0"/>
              <a:t>A: Birinci disket sürücü (Sabit diski olmayanlarda, disket sürücü ile yazılım yüklenirdi)</a:t>
            </a:r>
          </a:p>
          <a:p>
            <a:r>
              <a:rPr lang="tr-TR" dirty="0" smtClean="0"/>
              <a:t>B: İkinci disket sürücü</a:t>
            </a:r>
          </a:p>
          <a:p>
            <a:r>
              <a:rPr lang="tr-TR" dirty="0" smtClean="0"/>
              <a:t>C: Sabit disk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94151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İşletim Sistemi Temel Kavramlar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smtClean="0"/>
              <a:t>Dosyalar</a:t>
            </a:r>
          </a:p>
          <a:p>
            <a:r>
              <a:rPr lang="tr-TR" dirty="0" smtClean="0"/>
              <a:t>Veri, bilgi ya da komut içeren yapılardır. </a:t>
            </a:r>
          </a:p>
          <a:p>
            <a:r>
              <a:rPr lang="tr-TR" dirty="0" smtClean="0"/>
              <a:t>Farklı simgelerle gösterilir 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0" y="1905000"/>
            <a:ext cx="2506980" cy="341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9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Yazılım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Sistem </a:t>
            </a:r>
            <a:r>
              <a:rPr lang="tr-TR" dirty="0" smtClean="0"/>
              <a:t>Yazılımı (işletim sistemi </a:t>
            </a:r>
            <a:r>
              <a:rPr lang="tr-TR" dirty="0" err="1" smtClean="0"/>
              <a:t>gb</a:t>
            </a:r>
            <a:r>
              <a:rPr lang="tr-TR" dirty="0" smtClean="0"/>
              <a:t>.)</a:t>
            </a:r>
          </a:p>
          <a:p>
            <a:pPr lvl="1"/>
            <a:r>
              <a:rPr lang="tr-TR" dirty="0" smtClean="0"/>
              <a:t>Bilgisayarı yönetmek</a:t>
            </a:r>
          </a:p>
          <a:p>
            <a:pPr lvl="1"/>
            <a:r>
              <a:rPr lang="tr-TR" dirty="0" smtClean="0"/>
              <a:t>Donanımları yönetmek </a:t>
            </a:r>
          </a:p>
          <a:p>
            <a:pPr lvl="1"/>
            <a:r>
              <a:rPr lang="tr-TR" dirty="0" smtClean="0"/>
              <a:t>Bilgisayarın çalışması için gerekli tüm komutlar </a:t>
            </a:r>
          </a:p>
          <a:p>
            <a:pPr lvl="1"/>
            <a:r>
              <a:rPr lang="tr-TR" dirty="0" smtClean="0"/>
              <a:t>Uygulama yazılımlarının çalışma ortamını sağlamak				</a:t>
            </a:r>
          </a:p>
          <a:p>
            <a:pPr lvl="1"/>
            <a:endParaRPr lang="tr-TR" dirty="0"/>
          </a:p>
          <a:p>
            <a:pPr lvl="1"/>
            <a:endParaRPr lang="tr-TR" dirty="0" smtClean="0"/>
          </a:p>
          <a:p>
            <a:r>
              <a:rPr lang="tr-TR" dirty="0"/>
              <a:t>Uygulama Yazılımı</a:t>
            </a:r>
          </a:p>
          <a:p>
            <a:pPr lvl="1"/>
            <a:r>
              <a:rPr lang="tr-TR" dirty="0" smtClean="0"/>
              <a:t>Belirli bir amacı gerçekleştirmek için gereken yazılımlar			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74910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İşletim Sistemi Temel Kavramlar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smtClean="0"/>
              <a:t>Klasörler</a:t>
            </a:r>
          </a:p>
          <a:p>
            <a:r>
              <a:rPr lang="tr-TR" dirty="0" smtClean="0"/>
              <a:t>Farklı dosyaların gruplanması için kullanılan düzenleme yapısıdır.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597" y="3215231"/>
            <a:ext cx="819150" cy="9239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597" y="4548939"/>
            <a:ext cx="866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35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Klasör Türleri (Windows 10)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606731" y="1410789"/>
            <a:ext cx="9897881" cy="4500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smtClean="0"/>
              <a:t>Kök Dizinde Bulunan Klasörler</a:t>
            </a:r>
          </a:p>
          <a:p>
            <a:r>
              <a:rPr lang="tr-TR" dirty="0" smtClean="0"/>
              <a:t>Windows: </a:t>
            </a:r>
            <a:r>
              <a:rPr lang="tr-TR" dirty="0"/>
              <a:t>Windows’a ilişkin dosya ve klasörlerin </a:t>
            </a:r>
            <a:r>
              <a:rPr lang="tr-TR" dirty="0" smtClean="0"/>
              <a:t>bulunduğu klasör</a:t>
            </a:r>
          </a:p>
          <a:p>
            <a:r>
              <a:rPr lang="tr-TR" dirty="0" smtClean="0"/>
              <a:t> </a:t>
            </a:r>
            <a:r>
              <a:rPr lang="tr-TR" dirty="0"/>
              <a:t>Program </a:t>
            </a:r>
            <a:r>
              <a:rPr lang="tr-TR" dirty="0" err="1" smtClean="0"/>
              <a:t>Files</a:t>
            </a:r>
            <a:r>
              <a:rPr lang="tr-TR" dirty="0" smtClean="0"/>
              <a:t>: </a:t>
            </a:r>
            <a:r>
              <a:rPr lang="tr-TR" dirty="0"/>
              <a:t>Bilgisayara kurulan uygulama </a:t>
            </a:r>
            <a:r>
              <a:rPr lang="tr-TR" dirty="0" smtClean="0"/>
              <a:t>program dosyalarının </a:t>
            </a:r>
            <a:r>
              <a:rPr lang="tr-TR" dirty="0"/>
              <a:t>ve </a:t>
            </a:r>
            <a:r>
              <a:rPr lang="tr-TR" dirty="0" smtClean="0"/>
              <a:t>klasörlerinin bulunduğu klasör</a:t>
            </a:r>
          </a:p>
          <a:p>
            <a:r>
              <a:rPr lang="tr-TR" dirty="0" smtClean="0"/>
              <a:t>Kullanıcılar: Kullanıcı </a:t>
            </a:r>
            <a:r>
              <a:rPr lang="tr-TR" dirty="0"/>
              <a:t>ayarları, düzenlemeleri, özel dosyaları ve </a:t>
            </a:r>
            <a:r>
              <a:rPr lang="tr-TR" dirty="0" smtClean="0"/>
              <a:t>klasörlerinin bulunduğu klasör</a:t>
            </a:r>
          </a:p>
          <a:p>
            <a:r>
              <a:rPr lang="tr-TR" b="1" dirty="0"/>
              <a:t>Windows Klasöründe Yer Alan Alt </a:t>
            </a:r>
            <a:r>
              <a:rPr lang="tr-TR" b="1" dirty="0" smtClean="0"/>
              <a:t>Klasörler</a:t>
            </a:r>
          </a:p>
          <a:p>
            <a:r>
              <a:rPr lang="tr-TR" dirty="0" err="1" smtClean="0"/>
              <a:t>Cursors</a:t>
            </a:r>
            <a:r>
              <a:rPr lang="tr-TR" dirty="0" smtClean="0"/>
              <a:t>/ </a:t>
            </a:r>
            <a:r>
              <a:rPr lang="tr-TR" dirty="0" err="1" smtClean="0"/>
              <a:t>Downloaded</a:t>
            </a:r>
            <a:r>
              <a:rPr lang="tr-TR" dirty="0" smtClean="0"/>
              <a:t> </a:t>
            </a:r>
            <a:r>
              <a:rPr lang="tr-TR" dirty="0"/>
              <a:t>Program </a:t>
            </a:r>
            <a:r>
              <a:rPr lang="tr-TR" dirty="0" err="1" smtClean="0"/>
              <a:t>Files</a:t>
            </a:r>
            <a:r>
              <a:rPr lang="tr-TR" dirty="0" smtClean="0"/>
              <a:t>/ </a:t>
            </a:r>
            <a:r>
              <a:rPr lang="tr-TR" dirty="0" err="1" smtClean="0"/>
              <a:t>Fonts</a:t>
            </a:r>
            <a:r>
              <a:rPr lang="tr-TR" dirty="0" smtClean="0"/>
              <a:t>/ Help/ Offline </a:t>
            </a:r>
            <a:r>
              <a:rPr lang="tr-TR" dirty="0"/>
              <a:t>Web </a:t>
            </a:r>
            <a:r>
              <a:rPr lang="tr-TR" dirty="0" err="1" smtClean="0"/>
              <a:t>Pages</a:t>
            </a:r>
            <a:r>
              <a:rPr lang="tr-TR" dirty="0" smtClean="0"/>
              <a:t>/ </a:t>
            </a:r>
            <a:r>
              <a:rPr lang="tr-TR" dirty="0" err="1" smtClean="0"/>
              <a:t>System</a:t>
            </a:r>
            <a:r>
              <a:rPr lang="tr-TR" dirty="0" smtClean="0"/>
              <a:t>/ System32/</a:t>
            </a:r>
            <a:r>
              <a:rPr lang="tr-TR" dirty="0" err="1" smtClean="0"/>
              <a:t>Temp</a:t>
            </a:r>
            <a:r>
              <a:rPr lang="tr-TR" dirty="0" smtClean="0"/>
              <a:t> klasörleri/</a:t>
            </a:r>
            <a:r>
              <a:rPr lang="tr-TR" dirty="0" err="1" smtClean="0"/>
              <a:t>media</a:t>
            </a:r>
            <a:endParaRPr lang="tr-TR" dirty="0"/>
          </a:p>
          <a:p>
            <a:r>
              <a:rPr lang="tr-TR" dirty="0" err="1" smtClean="0"/>
              <a:t>Fonts</a:t>
            </a:r>
            <a:r>
              <a:rPr lang="tr-TR" dirty="0" smtClean="0"/>
              <a:t>: Yüklü yazı tipleri bulunmaktadır.</a:t>
            </a:r>
          </a:p>
          <a:p>
            <a:r>
              <a:rPr lang="tr-TR" dirty="0" smtClean="0"/>
              <a:t>Media: Kayıtlı sesler bulunmaktadır.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23606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Klasör Türleri (Windows 10)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Kullanıcılar (</a:t>
            </a:r>
            <a:r>
              <a:rPr lang="tr-TR" dirty="0" err="1" smtClean="0"/>
              <a:t>Users</a:t>
            </a:r>
            <a:r>
              <a:rPr lang="tr-TR" dirty="0" smtClean="0"/>
              <a:t>)</a:t>
            </a:r>
          </a:p>
          <a:p>
            <a:r>
              <a:rPr lang="tr-TR" dirty="0"/>
              <a:t> </a:t>
            </a:r>
            <a:r>
              <a:rPr lang="tr-TR" dirty="0" smtClean="0"/>
              <a:t>Her </a:t>
            </a:r>
            <a:r>
              <a:rPr lang="tr-TR" dirty="0"/>
              <a:t>kullanıcının kişisel kullanımına sunulan </a:t>
            </a:r>
            <a:r>
              <a:rPr lang="tr-TR" dirty="0" smtClean="0"/>
              <a:t>klasörler bulunmaktadır. </a:t>
            </a:r>
          </a:p>
          <a:p>
            <a:r>
              <a:rPr lang="tr-TR" dirty="0" smtClean="0"/>
              <a:t>Bilgisayarda açılan </a:t>
            </a:r>
            <a:r>
              <a:rPr lang="tr-TR" dirty="0"/>
              <a:t>her kullanıcı için tanımlanan kullanıcının adında ayrı bir klasör açılır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Yetki verilmediğinde </a:t>
            </a:r>
            <a:r>
              <a:rPr lang="tr-TR" dirty="0"/>
              <a:t>kullanıcılar birbirlerinin dosya ve klasörlerine erişemez</a:t>
            </a:r>
            <a:r>
              <a:rPr lang="tr-TR" dirty="0" smtClean="0"/>
              <a:t>.</a:t>
            </a:r>
          </a:p>
          <a:p>
            <a:r>
              <a:rPr lang="tr-TR" dirty="0" smtClean="0"/>
              <a:t>Farklı kullanıcıların ortak </a:t>
            </a:r>
            <a:r>
              <a:rPr lang="tr-TR" dirty="0"/>
              <a:t>kullanacağı dosyalar için </a:t>
            </a:r>
            <a:r>
              <a:rPr lang="tr-TR" b="1" dirty="0" smtClean="0"/>
              <a:t>“</a:t>
            </a:r>
            <a:r>
              <a:rPr lang="tr-TR" dirty="0"/>
              <a:t>Ortak” klasörü yer alır. </a:t>
            </a:r>
            <a:endParaRPr lang="tr-TR" dirty="0" smtClean="0"/>
          </a:p>
          <a:p>
            <a:r>
              <a:rPr lang="tr-TR" dirty="0"/>
              <a:t>Kullanıcıların Alt </a:t>
            </a:r>
            <a:r>
              <a:rPr lang="tr-TR" dirty="0" smtClean="0"/>
              <a:t>klasöründe; Bağlantılar </a:t>
            </a:r>
            <a:r>
              <a:rPr lang="tr-TR" dirty="0"/>
              <a:t>/</a:t>
            </a:r>
            <a:r>
              <a:rPr lang="tr-TR" dirty="0" smtClean="0"/>
              <a:t>Belgeler /İndirilenler /Kaydedilen Oyunlar/Kişiler/Masaüstü/Müzikler /Resimler/Sık Kullanılanlar/Videolar gibi klasörleri </a:t>
            </a:r>
            <a:r>
              <a:rPr lang="tr-TR" dirty="0"/>
              <a:t>yer alır.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25372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Kısayol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Kurulum </a:t>
            </a:r>
            <a:r>
              <a:rPr lang="tr-TR" dirty="0"/>
              <a:t>sırasında </a:t>
            </a:r>
            <a:r>
              <a:rPr lang="tr-TR" dirty="0" smtClean="0"/>
              <a:t>programı </a:t>
            </a:r>
            <a:r>
              <a:rPr lang="tr-TR" dirty="0"/>
              <a:t>tarafından </a:t>
            </a:r>
            <a:endParaRPr lang="tr-TR" dirty="0" smtClean="0"/>
          </a:p>
          <a:p>
            <a:r>
              <a:rPr lang="tr-TR" dirty="0"/>
              <a:t>Kullanıcı tarafından </a:t>
            </a:r>
            <a:r>
              <a:rPr lang="tr-TR" dirty="0" smtClean="0"/>
              <a:t>oluşturulur</a:t>
            </a:r>
            <a:r>
              <a:rPr lang="tr-TR" dirty="0"/>
              <a:t>. </a:t>
            </a:r>
            <a:endParaRPr lang="tr-TR" dirty="0" smtClean="0"/>
          </a:p>
          <a:p>
            <a:r>
              <a:rPr lang="tr-TR" dirty="0" err="1" smtClean="0"/>
              <a:t>Uzantısı:LNK</a:t>
            </a:r>
            <a:endParaRPr lang="tr-TR" dirty="0" smtClean="0"/>
          </a:p>
          <a:p>
            <a:r>
              <a:rPr lang="tr-TR" dirty="0" err="1" smtClean="0"/>
              <a:t>Kısayolu</a:t>
            </a:r>
            <a:r>
              <a:rPr lang="tr-TR" dirty="0" smtClean="0"/>
              <a:t> silmek, gerçek dosyaya zarar vermez</a:t>
            </a:r>
          </a:p>
          <a:p>
            <a:r>
              <a:rPr lang="tr-TR" dirty="0" smtClean="0"/>
              <a:t>Kısa yolu e-maile eklemek, dosyayı eklemez</a:t>
            </a:r>
          </a:p>
        </p:txBody>
      </p:sp>
      <p:pic>
        <p:nvPicPr>
          <p:cNvPr id="4" name="İçerik Yer Tutucus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537" y="2133600"/>
            <a:ext cx="8382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21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adı ve uzantısı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Dosya adları kurum esnasında ya da kullanıcı tarafından verilir.</a:t>
            </a:r>
          </a:p>
          <a:p>
            <a:r>
              <a:rPr lang="tr-TR" dirty="0" smtClean="0"/>
              <a:t>Dosya isimlendirmede bazı özel karakterler kullanılamaz </a:t>
            </a:r>
          </a:p>
          <a:p>
            <a:r>
              <a:rPr lang="tr-TR" dirty="0" smtClean="0"/>
              <a:t>İşletim sistemi  </a:t>
            </a:r>
            <a:r>
              <a:rPr lang="tr-TR" b="1" dirty="0" smtClean="0"/>
              <a:t>\ </a:t>
            </a:r>
            <a:r>
              <a:rPr lang="tr-TR" b="1" dirty="0"/>
              <a:t>/ ? : * " &gt; &lt; |</a:t>
            </a:r>
            <a:r>
              <a:rPr lang="tr-TR" dirty="0"/>
              <a:t>   </a:t>
            </a:r>
            <a:r>
              <a:rPr lang="tr-TR" dirty="0" smtClean="0"/>
              <a:t>karakterlerine farklı anlamlandırdığı için isimlerde </a:t>
            </a:r>
            <a:r>
              <a:rPr lang="tr-TR" dirty="0" err="1" smtClean="0"/>
              <a:t>kullanılamaz.Örneğin</a:t>
            </a:r>
            <a:r>
              <a:rPr lang="tr-TR" dirty="0" smtClean="0"/>
              <a:t>:</a:t>
            </a:r>
          </a:p>
          <a:p>
            <a:pPr lvl="1"/>
            <a:r>
              <a:rPr lang="tr-TR" dirty="0" smtClean="0"/>
              <a:t> </a:t>
            </a:r>
            <a:r>
              <a:rPr lang="tr-TR" dirty="0"/>
              <a:t>\ </a:t>
            </a:r>
            <a:r>
              <a:rPr lang="tr-TR" dirty="0" smtClean="0"/>
              <a:t>simgesi dosya yolu gösteriminde </a:t>
            </a:r>
            <a:endParaRPr lang="tr-TR" dirty="0"/>
          </a:p>
          <a:p>
            <a:pPr lvl="1"/>
            <a:r>
              <a:rPr lang="tr-TR" dirty="0" smtClean="0"/>
              <a:t> </a:t>
            </a:r>
            <a:r>
              <a:rPr lang="tr-TR" dirty="0"/>
              <a:t>: </a:t>
            </a:r>
            <a:r>
              <a:rPr lang="tr-TR" dirty="0" smtClean="0"/>
              <a:t> sürücü tanımlamasında </a:t>
            </a:r>
            <a:endParaRPr lang="tr-TR" dirty="0"/>
          </a:p>
          <a:p>
            <a:pPr lvl="1"/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tr-TR" dirty="0" smtClean="0"/>
              <a:t> ve * dosya</a:t>
            </a:r>
            <a:r>
              <a:rPr lang="tr-TR" dirty="0"/>
              <a:t>, klasör adlarında belirsiz </a:t>
            </a:r>
            <a:r>
              <a:rPr lang="tr-TR" dirty="0" smtClean="0"/>
              <a:t>karakterin belirtmesinde </a:t>
            </a:r>
          </a:p>
          <a:p>
            <a:pPr lvl="1"/>
            <a:r>
              <a:rPr lang="tr-TR" dirty="0"/>
              <a:t>/ ve | </a:t>
            </a:r>
            <a:r>
              <a:rPr lang="tr-TR" dirty="0" smtClean="0"/>
              <a:t>komut </a:t>
            </a:r>
            <a:r>
              <a:rPr lang="tr-TR" dirty="0"/>
              <a:t>sonunda parametre belirtilmesinde </a:t>
            </a:r>
            <a:r>
              <a:rPr lang="tr-TR" dirty="0" smtClean="0"/>
              <a:t>kullanılır. 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46257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Dosya adı ve uzantısı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31121" y="1506583"/>
            <a:ext cx="8915400" cy="3777622"/>
          </a:xfrm>
        </p:spPr>
        <p:txBody>
          <a:bodyPr/>
          <a:lstStyle/>
          <a:p>
            <a:r>
              <a:rPr lang="tr-TR" dirty="0" smtClean="0"/>
              <a:t>Dosya uzantısı ise, programlara ait bir belirteçtir. Kullanıcılar değiştirebilir ya da otomatik belirlenir. </a:t>
            </a:r>
          </a:p>
          <a:p>
            <a:r>
              <a:rPr lang="tr-TR" dirty="0" smtClean="0"/>
              <a:t>. İşareti uzantıyı göstermektedir.</a:t>
            </a:r>
          </a:p>
          <a:p>
            <a:r>
              <a:rPr lang="tr-TR" dirty="0" smtClean="0"/>
              <a:t>Dosya adında birden fazla . var ise, en sondaki uzantıya aittir. </a:t>
            </a:r>
          </a:p>
          <a:p>
            <a:r>
              <a:rPr lang="tr-TR" dirty="0" smtClean="0"/>
              <a:t>Uzantının klasörde görünmesi için: Görünüm şeridi- Göster/Gizle- Dosya adı uzantısı seçilmelidir. 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970" y="3484384"/>
            <a:ext cx="5044879" cy="334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51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uzantısı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Exe</a:t>
            </a:r>
            <a:r>
              <a:rPr lang="tr-TR" dirty="0"/>
              <a:t>, Com, Bat, </a:t>
            </a:r>
            <a:r>
              <a:rPr lang="tr-TR" dirty="0" err="1"/>
              <a:t>Pif</a:t>
            </a:r>
            <a:r>
              <a:rPr lang="tr-TR" dirty="0"/>
              <a:t>, </a:t>
            </a:r>
            <a:r>
              <a:rPr lang="tr-TR" dirty="0" err="1"/>
              <a:t>Scr</a:t>
            </a:r>
            <a:r>
              <a:rPr lang="tr-TR" dirty="0"/>
              <a:t> uzantılı </a:t>
            </a:r>
            <a:r>
              <a:rPr lang="tr-TR" dirty="0" smtClean="0"/>
              <a:t>dosyalardan kaynağı belirsiz olanlar açılmamalıdır. Çünkü Virüsler ve casus yazılım olabilirler. </a:t>
            </a:r>
          </a:p>
          <a:p>
            <a:r>
              <a:rPr lang="tr-TR" dirty="0" smtClean="0"/>
              <a:t>Bu uzantılar bir programla ilişkilendirilmeksizin çalışabilmektedir. </a:t>
            </a:r>
          </a:p>
          <a:p>
            <a:r>
              <a:rPr lang="tr-TR" dirty="0"/>
              <a:t> </a:t>
            </a:r>
            <a:r>
              <a:rPr lang="tr-TR" dirty="0" smtClean="0"/>
              <a:t>belge.txt.exe</a:t>
            </a:r>
            <a:r>
              <a:rPr lang="tr-TR" dirty="0"/>
              <a:t>, </a:t>
            </a:r>
            <a:r>
              <a:rPr lang="tr-TR" dirty="0" smtClean="0"/>
              <a:t>yeniresim.jpg.dat gibi iki uzantısı olduğu görülen pragmaların da virüs içerme ihtimali vardır. </a:t>
            </a:r>
            <a:r>
              <a:rPr lang="tr-TR" dirty="0"/>
              <a:t> </a:t>
            </a:r>
            <a:r>
              <a:rPr lang="tr-TR" dirty="0" smtClean="0"/>
              <a:t>Makro içeren dosyalarda kaynağı belirsiz ise açılmamalıdır.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7658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uzantısı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274801"/>
            <a:ext cx="6471718" cy="322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87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uzantısı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310182"/>
              </p:ext>
            </p:extLst>
          </p:nvPr>
        </p:nvGraphicFramePr>
        <p:xfrm>
          <a:off x="2902721" y="1905000"/>
          <a:ext cx="6593975" cy="33985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6062">
                  <a:extLst>
                    <a:ext uri="{9D8B030D-6E8A-4147-A177-3AD203B41FA5}">
                      <a16:colId xmlns:a16="http://schemas.microsoft.com/office/drawing/2014/main" val="1387810440"/>
                    </a:ext>
                  </a:extLst>
                </a:gridCol>
                <a:gridCol w="2387679">
                  <a:extLst>
                    <a:ext uri="{9D8B030D-6E8A-4147-A177-3AD203B41FA5}">
                      <a16:colId xmlns:a16="http://schemas.microsoft.com/office/drawing/2014/main" val="676253186"/>
                    </a:ext>
                  </a:extLst>
                </a:gridCol>
                <a:gridCol w="2280234">
                  <a:extLst>
                    <a:ext uri="{9D8B030D-6E8A-4147-A177-3AD203B41FA5}">
                      <a16:colId xmlns:a16="http://schemas.microsoft.com/office/drawing/2014/main" val="130995202"/>
                    </a:ext>
                  </a:extLst>
                </a:gridCol>
              </a:tblGrid>
              <a:tr h="234381">
                <a:tc>
                  <a:txBody>
                    <a:bodyPr/>
                    <a:lstStyle/>
                    <a:p>
                      <a:pPr algn="l" fontAlgn="ctr"/>
                      <a:r>
                        <a:rPr lang="tr-TR" sz="900" b="1" u="none" strike="noStrike" dirty="0">
                          <a:effectLst/>
                        </a:rPr>
                        <a:t>dosya uzantısı </a:t>
                      </a:r>
                      <a:endParaRPr lang="tr-TR" sz="9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900" b="1" u="none" strike="noStrike">
                          <a:effectLst/>
                        </a:rPr>
                        <a:t>Dosya Türü</a:t>
                      </a:r>
                      <a:endParaRPr lang="tr-TR" sz="9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900" b="1" u="none" strike="noStrike" dirty="0">
                          <a:effectLst/>
                        </a:rPr>
                        <a:t>Birlikte Çalışan Program</a:t>
                      </a:r>
                      <a:endParaRPr lang="tr-TR" sz="9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6485440"/>
                  </a:ext>
                </a:extLst>
              </a:tr>
              <a:tr h="234381">
                <a:tc>
                  <a:txBody>
                    <a:bodyPr/>
                    <a:lstStyle/>
                    <a:p>
                      <a:pPr algn="l" fontAlgn="ctr"/>
                      <a:r>
                        <a:rPr lang="tr-TR" sz="900" u="none" strike="noStrike">
                          <a:effectLst/>
                        </a:rPr>
                        <a:t>PSD/PDD</a:t>
                      </a:r>
                      <a:endParaRPr lang="tr-TR" sz="9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900" u="none" strike="noStrike">
                          <a:effectLst/>
                        </a:rPr>
                        <a:t>Photoshop Belgesi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900" u="none" strike="noStrike">
                          <a:effectLst/>
                        </a:rPr>
                        <a:t>Resim İşleyen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42137"/>
                  </a:ext>
                </a:extLst>
              </a:tr>
              <a:tr h="234381">
                <a:tc>
                  <a:txBody>
                    <a:bodyPr/>
                    <a:lstStyle/>
                    <a:p>
                      <a:pPr algn="l" fontAlgn="ctr"/>
                      <a:r>
                        <a:rPr lang="tr-TR" sz="900" u="none" strike="noStrike">
                          <a:effectLst/>
                        </a:rPr>
                        <a:t>PDF</a:t>
                      </a:r>
                      <a:endParaRPr lang="tr-TR" sz="9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900" u="none" strike="noStrike">
                          <a:effectLst/>
                        </a:rPr>
                        <a:t>Taşınabilir Belge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900" u="none" strike="noStrike">
                          <a:effectLst/>
                        </a:rPr>
                        <a:t>Okuyucular (Reader vb.)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4455255"/>
                  </a:ext>
                </a:extLst>
              </a:tr>
              <a:tr h="234381">
                <a:tc>
                  <a:txBody>
                    <a:bodyPr/>
                    <a:lstStyle/>
                    <a:p>
                      <a:pPr algn="l" fontAlgn="ctr"/>
                      <a:r>
                        <a:rPr lang="tr-TR" sz="900" u="none" strike="noStrike">
                          <a:effectLst/>
                        </a:rPr>
                        <a:t>XPS</a:t>
                      </a:r>
                      <a:endParaRPr lang="tr-TR" sz="9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900" u="none" strike="noStrike">
                          <a:effectLst/>
                        </a:rPr>
                        <a:t>Taşınabilir Belge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900" u="none" strike="noStrike">
                          <a:effectLst/>
                        </a:rPr>
                        <a:t>Okuyucular (Reader vb.)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1624006"/>
                  </a:ext>
                </a:extLst>
              </a:tr>
              <a:tr h="234381">
                <a:tc>
                  <a:txBody>
                    <a:bodyPr/>
                    <a:lstStyle/>
                    <a:p>
                      <a:pPr algn="l" fontAlgn="ctr"/>
                      <a:r>
                        <a:rPr lang="tr-TR" sz="900" u="none" strike="noStrike" dirty="0">
                          <a:effectLst/>
                        </a:rPr>
                        <a:t>MP3</a:t>
                      </a:r>
                      <a:endParaRPr lang="tr-TR" sz="9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900" u="none" strike="noStrike">
                          <a:effectLst/>
                        </a:rPr>
                        <a:t>MPEG 3 Ses Dosyası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900" u="none" strike="noStrike">
                          <a:effectLst/>
                        </a:rPr>
                        <a:t>Oynatıcılar (Player vb.)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8829606"/>
                  </a:ext>
                </a:extLst>
              </a:tr>
              <a:tr h="234381">
                <a:tc>
                  <a:txBody>
                    <a:bodyPr/>
                    <a:lstStyle/>
                    <a:p>
                      <a:pPr algn="l" fontAlgn="ctr"/>
                      <a:r>
                        <a:rPr lang="tr-TR" sz="900" u="none" strike="noStrike">
                          <a:effectLst/>
                        </a:rPr>
                        <a:t>MP4</a:t>
                      </a:r>
                      <a:endParaRPr lang="tr-TR" sz="9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900" u="none" strike="noStrike">
                          <a:effectLst/>
                        </a:rPr>
                        <a:t>MPEG 4 Medya Dosyası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900" u="none" strike="noStrike">
                          <a:effectLst/>
                        </a:rPr>
                        <a:t>Oynatıcılar (Player vb.)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7247593"/>
                  </a:ext>
                </a:extLst>
              </a:tr>
              <a:tr h="234381">
                <a:tc>
                  <a:txBody>
                    <a:bodyPr/>
                    <a:lstStyle/>
                    <a:p>
                      <a:pPr algn="l" fontAlgn="ctr"/>
                      <a:r>
                        <a:rPr lang="tr-TR" sz="900" u="none" strike="noStrike">
                          <a:effectLst/>
                        </a:rPr>
                        <a:t>WAV</a:t>
                      </a:r>
                      <a:endParaRPr lang="tr-TR" sz="9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900" u="none" strike="noStrike">
                          <a:effectLst/>
                        </a:rPr>
                        <a:t>Ses Dalgası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900" u="none" strike="noStrike">
                          <a:effectLst/>
                        </a:rPr>
                        <a:t>Oynatıcılar (Player vb.)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7656515"/>
                  </a:ext>
                </a:extLst>
              </a:tr>
              <a:tr h="234381">
                <a:tc>
                  <a:txBody>
                    <a:bodyPr/>
                    <a:lstStyle/>
                    <a:p>
                      <a:pPr algn="l" fontAlgn="ctr"/>
                      <a:r>
                        <a:rPr lang="tr-TR" sz="900" u="none" strike="noStrike">
                          <a:effectLst/>
                        </a:rPr>
                        <a:t>WMA</a:t>
                      </a:r>
                      <a:endParaRPr lang="tr-TR" sz="9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900" u="none" strike="noStrike">
                          <a:effectLst/>
                        </a:rPr>
                        <a:t>Windows Ses Dosyası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900" u="none" strike="noStrike">
                          <a:effectLst/>
                        </a:rPr>
                        <a:t>Oynatıcılar (Player vb.)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3634911"/>
                  </a:ext>
                </a:extLst>
              </a:tr>
              <a:tr h="234381">
                <a:tc>
                  <a:txBody>
                    <a:bodyPr/>
                    <a:lstStyle/>
                    <a:p>
                      <a:pPr algn="l" fontAlgn="ctr"/>
                      <a:r>
                        <a:rPr lang="tr-TR" sz="900" u="none" strike="noStrike">
                          <a:effectLst/>
                        </a:rPr>
                        <a:t>AVI</a:t>
                      </a:r>
                      <a:endParaRPr lang="tr-TR" sz="9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u="none" strike="noStrike">
                          <a:effectLst/>
                        </a:rPr>
                        <a:t>Ses ve Video Görüntü Dosyası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900" u="none" strike="noStrike">
                          <a:effectLst/>
                        </a:rPr>
                        <a:t>Oynatıcılar (Player vb.)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7037446"/>
                  </a:ext>
                </a:extLst>
              </a:tr>
              <a:tr h="234381">
                <a:tc>
                  <a:txBody>
                    <a:bodyPr/>
                    <a:lstStyle/>
                    <a:p>
                      <a:pPr algn="l" fontAlgn="ctr"/>
                      <a:r>
                        <a:rPr lang="tr-TR" sz="900" u="none" strike="noStrike">
                          <a:effectLst/>
                        </a:rPr>
                        <a:t>MPG/MPE/MPEG</a:t>
                      </a:r>
                      <a:endParaRPr lang="tr-TR" sz="9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u="none" strike="noStrike">
                          <a:effectLst/>
                        </a:rPr>
                        <a:t>Ses ve Video Görüntü Dosyası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900" u="none" strike="noStrike">
                          <a:effectLst/>
                        </a:rPr>
                        <a:t>Oynatıcılar (Player vb.)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1119825"/>
                  </a:ext>
                </a:extLst>
              </a:tr>
              <a:tr h="234381">
                <a:tc>
                  <a:txBody>
                    <a:bodyPr/>
                    <a:lstStyle/>
                    <a:p>
                      <a:pPr algn="l" fontAlgn="ctr"/>
                      <a:r>
                        <a:rPr lang="tr-TR" sz="900" u="none" strike="noStrike">
                          <a:effectLst/>
                        </a:rPr>
                        <a:t>MKV</a:t>
                      </a:r>
                      <a:endParaRPr lang="tr-TR" sz="9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u="none" strike="noStrike">
                          <a:effectLst/>
                        </a:rPr>
                        <a:t>Ses ve Video Görüntü Dosyası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900" u="none" strike="noStrike">
                          <a:effectLst/>
                        </a:rPr>
                        <a:t>Oynatıcılar (Player vb.)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220910"/>
                  </a:ext>
                </a:extLst>
              </a:tr>
              <a:tr h="351571">
                <a:tc>
                  <a:txBody>
                    <a:bodyPr/>
                    <a:lstStyle/>
                    <a:p>
                      <a:pPr algn="l" fontAlgn="ctr"/>
                      <a:r>
                        <a:rPr lang="tr-TR" sz="900" u="none" strike="noStrike">
                          <a:effectLst/>
                        </a:rPr>
                        <a:t>FLV</a:t>
                      </a:r>
                      <a:endParaRPr lang="tr-TR" sz="9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900" u="none" strike="noStrike">
                          <a:effectLst/>
                        </a:rPr>
                        <a:t>Flash Ses ve Video Görüntü Dosyası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900" u="none" strike="noStrike">
                          <a:effectLst/>
                        </a:rPr>
                        <a:t>Oynatıcılar (Player vb.)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3185094"/>
                  </a:ext>
                </a:extLst>
              </a:tr>
              <a:tr h="234381">
                <a:tc>
                  <a:txBody>
                    <a:bodyPr/>
                    <a:lstStyle/>
                    <a:p>
                      <a:pPr algn="l" fontAlgn="ctr"/>
                      <a:r>
                        <a:rPr lang="tr-TR" sz="900" u="none" strike="noStrike">
                          <a:effectLst/>
                        </a:rPr>
                        <a:t>RAR/RA1/RA2</a:t>
                      </a:r>
                      <a:endParaRPr lang="tr-TR" sz="9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900" u="none" strike="noStrike">
                          <a:effectLst/>
                        </a:rPr>
                        <a:t>Sıkıştırılmış Dosya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900" u="none" strike="noStrike">
                          <a:effectLst/>
                        </a:rPr>
                        <a:t>Sıkıştırma (Winzip, Winrar)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7587750"/>
                  </a:ext>
                </a:extLst>
              </a:tr>
              <a:tr h="234381">
                <a:tc>
                  <a:txBody>
                    <a:bodyPr/>
                    <a:lstStyle/>
                    <a:p>
                      <a:pPr algn="l" fontAlgn="ctr"/>
                      <a:r>
                        <a:rPr lang="tr-TR" sz="900" u="none" strike="noStrike">
                          <a:effectLst/>
                        </a:rPr>
                        <a:t>ZIP</a:t>
                      </a:r>
                      <a:endParaRPr lang="tr-TR" sz="9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900" u="none" strike="noStrike">
                          <a:effectLst/>
                        </a:rPr>
                        <a:t>Sıkıştırılmış Dosya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900" u="none" strike="noStrike" dirty="0">
                          <a:effectLst/>
                        </a:rPr>
                        <a:t>Sıkıştırma (</a:t>
                      </a:r>
                      <a:r>
                        <a:rPr lang="tr-TR" sz="900" u="none" strike="noStrike" dirty="0" err="1">
                          <a:effectLst/>
                        </a:rPr>
                        <a:t>Winzip</a:t>
                      </a:r>
                      <a:r>
                        <a:rPr lang="tr-TR" sz="900" u="none" strike="noStrike" dirty="0">
                          <a:effectLst/>
                        </a:rPr>
                        <a:t>, </a:t>
                      </a:r>
                      <a:r>
                        <a:rPr lang="tr-TR" sz="900" u="none" strike="noStrike" dirty="0" err="1">
                          <a:effectLst/>
                        </a:rPr>
                        <a:t>Winrar</a:t>
                      </a:r>
                      <a:r>
                        <a:rPr lang="tr-TR" sz="900" u="none" strike="noStrike" dirty="0">
                          <a:effectLst/>
                        </a:rPr>
                        <a:t>)</a:t>
                      </a:r>
                      <a:endParaRPr lang="tr-TR" sz="9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6744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624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uzantısı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R</a:t>
            </a:r>
            <a:r>
              <a:rPr lang="tr-TR" dirty="0" smtClean="0"/>
              <a:t>esim dosyası</a:t>
            </a:r>
            <a:r>
              <a:rPr lang="tr-TR" b="1" dirty="0" smtClean="0"/>
              <a:t>:</a:t>
            </a:r>
            <a:r>
              <a:rPr lang="tr-TR" dirty="0"/>
              <a:t> </a:t>
            </a:r>
            <a:r>
              <a:rPr lang="tr-TR" dirty="0" err="1"/>
              <a:t>jpg</a:t>
            </a:r>
            <a:r>
              <a:rPr lang="tr-TR" dirty="0"/>
              <a:t>, </a:t>
            </a:r>
            <a:r>
              <a:rPr lang="tr-TR" dirty="0" err="1"/>
              <a:t>bmp</a:t>
            </a:r>
            <a:r>
              <a:rPr lang="tr-TR" dirty="0"/>
              <a:t>, </a:t>
            </a:r>
            <a:r>
              <a:rPr lang="tr-TR" dirty="0" err="1"/>
              <a:t>png</a:t>
            </a:r>
            <a:r>
              <a:rPr lang="tr-TR" dirty="0"/>
              <a:t>, </a:t>
            </a:r>
            <a:r>
              <a:rPr lang="tr-TR" dirty="0" err="1"/>
              <a:t>gif</a:t>
            </a:r>
            <a:r>
              <a:rPr lang="tr-TR" dirty="0"/>
              <a:t> </a:t>
            </a:r>
            <a:endParaRPr lang="tr-TR" dirty="0" smtClean="0"/>
          </a:p>
          <a:p>
            <a:r>
              <a:rPr lang="tr-TR" dirty="0" smtClean="0"/>
              <a:t>Word dosyası: </a:t>
            </a:r>
            <a:r>
              <a:rPr lang="tr-TR" dirty="0" err="1" smtClean="0"/>
              <a:t>doc</a:t>
            </a:r>
            <a:r>
              <a:rPr lang="tr-TR" dirty="0"/>
              <a:t>, </a:t>
            </a:r>
            <a:r>
              <a:rPr lang="tr-TR" dirty="0" err="1"/>
              <a:t>d</a:t>
            </a:r>
            <a:r>
              <a:rPr lang="tr-TR" dirty="0" err="1" smtClean="0"/>
              <a:t>ocx</a:t>
            </a:r>
            <a:r>
              <a:rPr lang="tr-TR" dirty="0"/>
              <a:t>, </a:t>
            </a:r>
            <a:r>
              <a:rPr lang="tr-TR" dirty="0" err="1"/>
              <a:t>d</a:t>
            </a:r>
            <a:r>
              <a:rPr lang="tr-TR" dirty="0" err="1" smtClean="0"/>
              <a:t>ot</a:t>
            </a:r>
            <a:r>
              <a:rPr lang="tr-TR" dirty="0"/>
              <a:t>, </a:t>
            </a:r>
            <a:r>
              <a:rPr lang="tr-TR" dirty="0" err="1"/>
              <a:t>d</a:t>
            </a:r>
            <a:r>
              <a:rPr lang="tr-TR" dirty="0" err="1" smtClean="0"/>
              <a:t>otx</a:t>
            </a:r>
            <a:r>
              <a:rPr lang="tr-TR" dirty="0" smtClean="0"/>
              <a:t> </a:t>
            </a:r>
            <a:r>
              <a:rPr lang="tr-TR" dirty="0"/>
              <a:t>vb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dirty="0"/>
              <a:t>Excel </a:t>
            </a:r>
            <a:r>
              <a:rPr lang="tr-TR" dirty="0" smtClean="0"/>
              <a:t>dosyası: </a:t>
            </a:r>
            <a:r>
              <a:rPr lang="tr-TR" dirty="0" err="1" smtClean="0"/>
              <a:t>xls</a:t>
            </a:r>
            <a:r>
              <a:rPr lang="tr-TR" dirty="0"/>
              <a:t>, </a:t>
            </a:r>
            <a:r>
              <a:rPr lang="tr-TR" dirty="0" err="1"/>
              <a:t>x</a:t>
            </a:r>
            <a:r>
              <a:rPr lang="tr-TR" dirty="0" err="1" smtClean="0"/>
              <a:t>lsx</a:t>
            </a:r>
            <a:r>
              <a:rPr lang="tr-TR" dirty="0"/>
              <a:t>, </a:t>
            </a:r>
            <a:r>
              <a:rPr lang="tr-TR" dirty="0" err="1"/>
              <a:t>x</a:t>
            </a:r>
            <a:r>
              <a:rPr lang="tr-TR" dirty="0" err="1" smtClean="0"/>
              <a:t>lt</a:t>
            </a:r>
            <a:r>
              <a:rPr lang="tr-TR" dirty="0"/>
              <a:t>, </a:t>
            </a:r>
            <a:r>
              <a:rPr lang="tr-TR" dirty="0" err="1"/>
              <a:t>x</a:t>
            </a:r>
            <a:r>
              <a:rPr lang="tr-TR" dirty="0" err="1" smtClean="0"/>
              <a:t>ltx</a:t>
            </a:r>
            <a:r>
              <a:rPr lang="tr-TR" dirty="0" smtClean="0"/>
              <a:t> </a:t>
            </a:r>
            <a:r>
              <a:rPr lang="tr-TR" dirty="0"/>
              <a:t>vb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dirty="0" err="1"/>
              <a:t>Powerpoint</a:t>
            </a:r>
            <a:r>
              <a:rPr lang="tr-TR" dirty="0"/>
              <a:t> </a:t>
            </a:r>
            <a:r>
              <a:rPr lang="tr-TR" dirty="0" smtClean="0"/>
              <a:t>dosyası: </a:t>
            </a:r>
            <a:r>
              <a:rPr lang="tr-TR" dirty="0" err="1" smtClean="0"/>
              <a:t>pps</a:t>
            </a:r>
            <a:r>
              <a:rPr lang="tr-TR" dirty="0"/>
              <a:t>, </a:t>
            </a:r>
            <a:r>
              <a:rPr lang="tr-TR" dirty="0" err="1"/>
              <a:t>p</a:t>
            </a:r>
            <a:r>
              <a:rPr lang="tr-TR" dirty="0" err="1" smtClean="0"/>
              <a:t>psx</a:t>
            </a:r>
            <a:r>
              <a:rPr lang="tr-TR" dirty="0"/>
              <a:t>, </a:t>
            </a:r>
            <a:r>
              <a:rPr lang="tr-TR" dirty="0" err="1"/>
              <a:t>p</a:t>
            </a:r>
            <a:r>
              <a:rPr lang="tr-TR" dirty="0" err="1" smtClean="0"/>
              <a:t>pt</a:t>
            </a:r>
            <a:r>
              <a:rPr lang="tr-TR" dirty="0"/>
              <a:t>, </a:t>
            </a:r>
            <a:r>
              <a:rPr lang="tr-TR" dirty="0" err="1"/>
              <a:t>p</a:t>
            </a:r>
            <a:r>
              <a:rPr lang="tr-TR" dirty="0" err="1" smtClean="0"/>
              <a:t>ptx</a:t>
            </a:r>
            <a:r>
              <a:rPr lang="tr-TR" dirty="0"/>
              <a:t>, </a:t>
            </a:r>
            <a:r>
              <a:rPr lang="tr-TR" dirty="0" smtClean="0"/>
              <a:t>pot</a:t>
            </a:r>
            <a:r>
              <a:rPr lang="tr-TR" dirty="0"/>
              <a:t>, </a:t>
            </a:r>
            <a:r>
              <a:rPr lang="tr-TR" dirty="0" err="1"/>
              <a:t>p</a:t>
            </a:r>
            <a:r>
              <a:rPr lang="tr-TR" dirty="0" err="1" smtClean="0"/>
              <a:t>otx</a:t>
            </a:r>
            <a:r>
              <a:rPr lang="tr-TR" dirty="0" smtClean="0"/>
              <a:t> </a:t>
            </a:r>
            <a:r>
              <a:rPr lang="tr-TR" dirty="0"/>
              <a:t>vb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dirty="0"/>
              <a:t>Not </a:t>
            </a:r>
            <a:r>
              <a:rPr lang="tr-TR" dirty="0" smtClean="0"/>
              <a:t>Defteri: </a:t>
            </a:r>
            <a:r>
              <a:rPr lang="tr-TR" dirty="0" err="1" smtClean="0"/>
              <a:t>txt</a:t>
            </a:r>
            <a:r>
              <a:rPr lang="tr-TR" dirty="0" smtClean="0"/>
              <a:t> </a:t>
            </a:r>
            <a:r>
              <a:rPr lang="tr-TR" dirty="0"/>
              <a:t>vb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dirty="0" err="1" smtClean="0"/>
              <a:t>Wordpad</a:t>
            </a:r>
            <a:r>
              <a:rPr lang="tr-TR" dirty="0" smtClean="0"/>
              <a:t>: </a:t>
            </a:r>
            <a:r>
              <a:rPr lang="tr-TR" dirty="0" err="1" smtClean="0"/>
              <a:t>rtf</a:t>
            </a:r>
            <a:r>
              <a:rPr lang="tr-TR" dirty="0" smtClean="0"/>
              <a:t> </a:t>
            </a:r>
            <a:r>
              <a:rPr lang="tr-TR" dirty="0"/>
              <a:t>vb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dirty="0" smtClean="0"/>
              <a:t>Reader: </a:t>
            </a:r>
            <a:r>
              <a:rPr lang="tr-TR" dirty="0" err="1" smtClean="0"/>
              <a:t>pdf</a:t>
            </a:r>
            <a:r>
              <a:rPr lang="tr-TR" dirty="0"/>
              <a:t>, </a:t>
            </a:r>
            <a:r>
              <a:rPr lang="tr-TR" dirty="0" err="1"/>
              <a:t>x</a:t>
            </a:r>
            <a:r>
              <a:rPr lang="tr-TR" dirty="0" err="1" smtClean="0"/>
              <a:t>ps</a:t>
            </a:r>
            <a:r>
              <a:rPr lang="tr-TR" dirty="0" smtClean="0"/>
              <a:t> vb.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84874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İşletim Sistemi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858" y="2747269"/>
            <a:ext cx="2409825" cy="1895475"/>
          </a:xfrm>
          <a:prstGeom prst="rect">
            <a:avLst/>
          </a:prstGeom>
        </p:spPr>
      </p:pic>
      <p:sp>
        <p:nvSpPr>
          <p:cNvPr id="6" name="AutoShape 2" descr="kÃ¼tÃ¼phane ile ilgili gÃ¶rsel sonu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887" y="2747269"/>
            <a:ext cx="3321282" cy="1859918"/>
          </a:xfrm>
          <a:prstGeom prst="rect">
            <a:avLst/>
          </a:prstGeom>
        </p:spPr>
      </p:pic>
      <p:sp>
        <p:nvSpPr>
          <p:cNvPr id="8" name="İçerik Yer Tutucusu 7"/>
          <p:cNvSpPr>
            <a:spLocks noGrp="1"/>
          </p:cNvSpPr>
          <p:nvPr>
            <p:ph idx="1"/>
          </p:nvPr>
        </p:nvSpPr>
        <p:spPr>
          <a:xfrm>
            <a:off x="2589212" y="2216727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		Kitap Yığını									Kütüphane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25245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yolu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Dosya yolu: Sürücü</a:t>
            </a:r>
            <a:r>
              <a:rPr lang="tr-TR" dirty="0"/>
              <a:t>, klasörler, dosyanın adı ve uzantısından oluşan </a:t>
            </a:r>
            <a:r>
              <a:rPr lang="tr-TR" dirty="0" smtClean="0"/>
              <a:t>adres</a:t>
            </a:r>
            <a:endParaRPr lang="tr-TR" dirty="0"/>
          </a:p>
          <a:p>
            <a:r>
              <a:rPr lang="tr-TR" dirty="0" smtClean="0"/>
              <a:t>Örnek</a:t>
            </a:r>
            <a:r>
              <a:rPr lang="tr-TR" dirty="0"/>
              <a:t>: C:\</a:t>
            </a:r>
            <a:r>
              <a:rPr lang="tr-TR" dirty="0" smtClean="0"/>
              <a:t>Windows\System32\as-IN</a:t>
            </a:r>
          </a:p>
          <a:p>
            <a:r>
              <a:rPr lang="tr-TR" b="1" dirty="0"/>
              <a:t>C</a:t>
            </a:r>
            <a:r>
              <a:rPr lang="tr-TR" dirty="0"/>
              <a:t> sürücüsünde Windows klasörünün içinde System32 klasöründe bir </a:t>
            </a:r>
            <a:r>
              <a:rPr lang="tr-TR" dirty="0" smtClean="0"/>
              <a:t>dosya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Dosya Yolu: C:\Windows\System32\calc.exe</a:t>
            </a:r>
            <a:endParaRPr lang="tr-TR" dirty="0" smtClean="0"/>
          </a:p>
          <a:p>
            <a:r>
              <a:rPr lang="tr-TR" dirty="0" smtClean="0"/>
              <a:t>Windows 10 dosya yolu 260 karaktere kadar olabilir.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92754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Başlat Menüsü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Başlat menüsü simgesi</a:t>
            </a:r>
          </a:p>
          <a:p>
            <a:r>
              <a:rPr lang="tr-TR" dirty="0"/>
              <a:t>Uygulamalar, ayarlar, </a:t>
            </a:r>
            <a:r>
              <a:rPr lang="tr-TR" dirty="0" smtClean="0"/>
              <a:t>dosyalar bulunur</a:t>
            </a:r>
          </a:p>
          <a:p>
            <a:r>
              <a:rPr lang="tr-TR" dirty="0" smtClean="0"/>
              <a:t>Ayarlar/Kişiselleştirme/Başlat yolu ile düzenlemeler yapılabilir.</a:t>
            </a:r>
          </a:p>
          <a:p>
            <a:r>
              <a:rPr lang="tr-TR" dirty="0" smtClean="0"/>
              <a:t>Uygulamaları başlata sabitlemek için </a:t>
            </a:r>
            <a:r>
              <a:rPr lang="tr-TR" dirty="0"/>
              <a:t>S</a:t>
            </a:r>
            <a:r>
              <a:rPr lang="tr-TR" dirty="0" smtClean="0"/>
              <a:t>eç/Başlata sabitle ya da sürükle bırak</a:t>
            </a:r>
          </a:p>
          <a:p>
            <a:r>
              <a:rPr lang="tr-TR" dirty="0" smtClean="0"/>
              <a:t>Başlat ekranı boyutlandırılabilir.</a:t>
            </a:r>
          </a:p>
          <a:p>
            <a:r>
              <a:rPr lang="tr-TR" dirty="0" smtClean="0"/>
              <a:t>Arama yapılabilir</a:t>
            </a:r>
          </a:p>
          <a:p>
            <a:r>
              <a:rPr lang="tr-TR" dirty="0" smtClean="0"/>
              <a:t>Uygulamalar arasında görev görünümü ile hızlı geçiş yapılabilir 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009" y="2133600"/>
            <a:ext cx="419100" cy="3619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082" y="4264602"/>
            <a:ext cx="447675" cy="3238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3656" y="4672621"/>
            <a:ext cx="4000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67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Masaüstü Kullanımı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Ekranda bulunan çalışmaların düzenlemesinde ek sanal alanlar oluşturulabilir.</a:t>
            </a:r>
          </a:p>
          <a:p>
            <a:r>
              <a:rPr lang="tr-TR" dirty="0" smtClean="0"/>
              <a:t>Örneğin;</a:t>
            </a:r>
          </a:p>
          <a:p>
            <a:r>
              <a:rPr lang="tr-TR" dirty="0" smtClean="0"/>
              <a:t> </a:t>
            </a:r>
            <a:r>
              <a:rPr lang="tr-TR" dirty="0"/>
              <a:t>E</a:t>
            </a:r>
            <a:r>
              <a:rPr lang="tr-TR" dirty="0" smtClean="0"/>
              <a:t>xcel dosyası, hesap makinası gibi uygulamaların bulunduğu bir masaüstü</a:t>
            </a:r>
          </a:p>
          <a:p>
            <a:r>
              <a:rPr lang="tr-TR" dirty="0" smtClean="0"/>
              <a:t>Çalışma yaptığınız bir Word dosyası, bir internet sayfasının açık olduğu başka bir masaüstü oluşturulabilir. </a:t>
            </a:r>
            <a:endParaRPr lang="tr-TR" dirty="0"/>
          </a:p>
          <a:p>
            <a:r>
              <a:rPr lang="tr-TR" dirty="0" smtClean="0"/>
              <a:t>Bu iki masaüstü arasında geçiş sağlanabilir.</a:t>
            </a:r>
          </a:p>
          <a:p>
            <a:r>
              <a:rPr lang="tr-TR" dirty="0" smtClean="0"/>
              <a:t>Start +</a:t>
            </a:r>
            <a:r>
              <a:rPr lang="tr-TR" dirty="0" err="1" smtClean="0"/>
              <a:t>Tab</a:t>
            </a:r>
            <a:r>
              <a:rPr lang="tr-TR" dirty="0" smtClean="0"/>
              <a:t> tuşu kullanılır.                    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								     +						veya 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973" y="4843376"/>
            <a:ext cx="889463" cy="83387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922" y="4781897"/>
            <a:ext cx="1295400" cy="8953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5724" y="5065048"/>
            <a:ext cx="4000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45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Yeni Tarayıcı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Edge</a:t>
            </a:r>
            <a:r>
              <a:rPr lang="tr-TR" dirty="0" smtClean="0"/>
              <a:t>; </a:t>
            </a:r>
            <a:r>
              <a:rPr lang="tr-TR" dirty="0" err="1" smtClean="0"/>
              <a:t>Microsoftun</a:t>
            </a:r>
            <a:r>
              <a:rPr lang="tr-TR" dirty="0" smtClean="0"/>
              <a:t> yeni tarayıcısı</a:t>
            </a:r>
          </a:p>
          <a:p>
            <a:r>
              <a:rPr lang="tr-TR" dirty="0" smtClean="0"/>
              <a:t>Web sayfalarında not alma ve paylaşım yapma imkanı</a:t>
            </a:r>
          </a:p>
          <a:p>
            <a:r>
              <a:rPr lang="tr-TR" dirty="0" smtClean="0"/>
              <a:t>Diğer araçlar/Not ekle menüsü</a:t>
            </a:r>
          </a:p>
          <a:p>
            <a:r>
              <a:rPr lang="tr-TR" dirty="0" smtClean="0"/>
              <a:t>Okuma listesi oluşturma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86896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Sürücüde yer açma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Depolama alanınızda az yer kaldıysa neler yapılabilir:</a:t>
            </a:r>
          </a:p>
          <a:p>
            <a:r>
              <a:rPr lang="tr-TR" dirty="0" smtClean="0"/>
              <a:t>Geçici dosyaları silme</a:t>
            </a:r>
          </a:p>
          <a:p>
            <a:pPr lvl="1"/>
            <a:r>
              <a:rPr lang="tr-TR" dirty="0" smtClean="0"/>
              <a:t>uygulamaların </a:t>
            </a:r>
            <a:r>
              <a:rPr lang="tr-TR" dirty="0"/>
              <a:t>yüklenmesine ve daha hızlı çalışmasına yardımcı olmak üzere </a:t>
            </a:r>
            <a:r>
              <a:rPr lang="tr-TR" dirty="0" smtClean="0"/>
              <a:t>kullanılmakta olan ve artık kullanılmayan dosyalardır.</a:t>
            </a:r>
          </a:p>
          <a:p>
            <a:pPr lvl="1"/>
            <a:r>
              <a:rPr lang="tr-TR" dirty="0" smtClean="0"/>
              <a:t>Başlat/ Ayarlar/Sistem/Depolama/Bu Bilgisayar/ Geçici Dosyaları sil</a:t>
            </a:r>
          </a:p>
          <a:p>
            <a:r>
              <a:rPr lang="tr-TR" dirty="0" smtClean="0"/>
              <a:t>İndirilen dosyaları silme</a:t>
            </a:r>
          </a:p>
          <a:p>
            <a:pPr lvl="1"/>
            <a:r>
              <a:rPr lang="tr-TR" dirty="0" smtClean="0"/>
              <a:t>Başlat/ Ayarlar/Sistem/Depolama/Bu Bilgisayar/Geçici dosyalar/ İndirilenler</a:t>
            </a:r>
          </a:p>
          <a:p>
            <a:r>
              <a:rPr lang="tr-TR" dirty="0" smtClean="0"/>
              <a:t>Geri Dönüşüm kutusunu boşalt</a:t>
            </a:r>
          </a:p>
          <a:p>
            <a:pPr lvl="1"/>
            <a:r>
              <a:rPr lang="tr-TR" dirty="0"/>
              <a:t>Başlat</a:t>
            </a:r>
            <a:r>
              <a:rPr lang="tr-TR"/>
              <a:t>/ </a:t>
            </a:r>
            <a:r>
              <a:rPr lang="tr-TR" smtClean="0"/>
              <a:t>Ayarlar/Sistem/Depolama/Bu </a:t>
            </a:r>
            <a:r>
              <a:rPr lang="tr-TR" dirty="0" smtClean="0"/>
              <a:t>bilgisayar/Geçici dosyalar/Geri Dönüşüm kutusunu boşalt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5828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Teşekkürler….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2842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İşletim Sistemi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urallar silsilesi: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Bilgisayarın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açılmasını, kapanmasını, çalışma ilkelerini, gerek duyulan donanımların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Anakart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Merkezi İşlem Birimi, Bellek, Giriş/Çıkış Birimlerinin) ve yazılımların yönetilmesini, istenen dosyaların saklanmasını, gerek duyulduğunda erişilmesini, kopyalanmasını, silinmesini, değiştirilmesini ve benzeri birçok komutun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verilmesi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Kütüphaneyi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işleten bu sistem, bilgisayar için düşünüldüğünde 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“İşletim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Sistemi”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karşılık gelmektedir.</a:t>
            </a:r>
          </a:p>
        </p:txBody>
      </p:sp>
    </p:spTree>
    <p:extLst>
      <p:ext uri="{BB962C8B-B14F-4D97-AF65-F5344CB8AC3E}">
        <p14:creationId xmlns:p14="http://schemas.microsoft.com/office/powerpoint/2010/main" val="112711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İşletim Sistemi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İşletim sistemleri sayesinde bilgisayara komutlar verebilir ve istediğimiz işleri yaptırabiliriz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İşletim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sistemi kurulu olmayan bir bilgisayar hiçbir iş yapmayacaktır. Diğer tüm programlar işletim sistemi üzerine kurularak çalışabilirler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Bilgisayar sistemlerinin doğru çalışmasını sağlayan, bilgisayarla kullanıcı arasında iletişimi sağlayan arka plandaki karmaşık ve uzun işlemlerden kullanıcıyı arındırarak işlemlerin kısa sürede gerçekleşmesini sağlayan yazılım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2720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İşletim Sistemi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Tüm işletim sistemlerinde bulunan temel özellikler</a:t>
            </a:r>
          </a:p>
          <a:p>
            <a:pPr lvl="1"/>
            <a:r>
              <a:rPr lang="tr-TR" dirty="0" smtClean="0"/>
              <a:t>İşlem yönetimi (CPU’nun işlemlere yönlendirilmesi, işlem sırası)</a:t>
            </a:r>
          </a:p>
          <a:p>
            <a:pPr lvl="1"/>
            <a:r>
              <a:rPr lang="tr-TR" dirty="0" smtClean="0"/>
              <a:t>Dosya yönetimi(dosya yapısı kontrolü, dosya erişimi, okuma, yazma)</a:t>
            </a:r>
          </a:p>
          <a:p>
            <a:pPr lvl="1"/>
            <a:r>
              <a:rPr lang="tr-TR" dirty="0" smtClean="0"/>
              <a:t>Bellek yönetimi (bellek ayırma, bellek boşaltma, boş ve dolu bellek alanları)</a:t>
            </a:r>
          </a:p>
          <a:p>
            <a:pPr lvl="1"/>
            <a:r>
              <a:rPr lang="tr-TR" dirty="0" smtClean="0"/>
              <a:t>Giriş-Çıkış Birimi yönetimi (Bilgisayar ve G/Ç birimleri arasında iletişim)</a:t>
            </a:r>
          </a:p>
          <a:p>
            <a:pPr lvl="1"/>
            <a:r>
              <a:rPr lang="tr-TR" dirty="0" smtClean="0"/>
              <a:t>Grafik-</a:t>
            </a:r>
            <a:r>
              <a:rPr lang="tr-TR" dirty="0" err="1" smtClean="0"/>
              <a:t>arayüz</a:t>
            </a:r>
            <a:r>
              <a:rPr lang="tr-TR" dirty="0" smtClean="0"/>
              <a:t> yönetimi (Kullanıcının etkileşimine izin verme)</a:t>
            </a:r>
          </a:p>
          <a:p>
            <a:pPr lvl="1"/>
            <a:endParaRPr lang="tr-TR" dirty="0" smtClean="0"/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44541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İşletim Sistemi</a:t>
            </a:r>
            <a:endParaRPr lang="tr-TR" dirty="0"/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738913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7571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Çekirdek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Görevleri: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kaynaklarının yönetilmesi, 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azılım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donanım iletişimi, 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ygulama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yazılımlarının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yönetimi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erektiğinde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komutları sıralamak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 yazılım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 da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işlem için işlemci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bellek gibi kaynaklardan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kadar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kullanılacağının belirlenmesi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95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Dosya Yönetim Sistemi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Görevleri 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Verilerin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sakladığımız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dosyaların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 da program dosyalarının diske yazılması,  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Dosyaların türlerine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göre sınıflandırılması, 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Dosyaların çalıştırılması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lasörlerin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oluşturulması, 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Klasörlerin değiştirilmesi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704621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845</TotalTime>
  <Words>1627</Words>
  <Application>Microsoft Office PowerPoint</Application>
  <PresentationFormat>Geniş ekran</PresentationFormat>
  <Paragraphs>268</Paragraphs>
  <Slides>35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35</vt:i4>
      </vt:variant>
    </vt:vector>
  </HeadingPairs>
  <TitlesOfParts>
    <vt:vector size="41" baseType="lpstr">
      <vt:lpstr>Arial</vt:lpstr>
      <vt:lpstr>Century Gothic</vt:lpstr>
      <vt:lpstr>Times New Roman</vt:lpstr>
      <vt:lpstr>Verdana</vt:lpstr>
      <vt:lpstr>Wingdings 3</vt:lpstr>
      <vt:lpstr>Duman</vt:lpstr>
      <vt:lpstr>Bilişim Teknolojileri ve Uygulamaları İşletim Sistemi</vt:lpstr>
      <vt:lpstr>Yazılım</vt:lpstr>
      <vt:lpstr>İşletim Sistemi</vt:lpstr>
      <vt:lpstr>İşletim Sistemi</vt:lpstr>
      <vt:lpstr>İşletim Sistemi</vt:lpstr>
      <vt:lpstr>İşletim Sistemi</vt:lpstr>
      <vt:lpstr>İşletim Sistemi</vt:lpstr>
      <vt:lpstr>Çekirdek</vt:lpstr>
      <vt:lpstr>Dosya Yönetim Sistemi</vt:lpstr>
      <vt:lpstr>Kabuk  </vt:lpstr>
      <vt:lpstr>Ne zaman?</vt:lpstr>
      <vt:lpstr>Sınıflandırma</vt:lpstr>
      <vt:lpstr>Kullanım amaçlarına göre işletim sistemleri  </vt:lpstr>
      <vt:lpstr>Kullanım amaçlarına göre işletim sistemleri  </vt:lpstr>
      <vt:lpstr>Lisanslama türlerine göre işletim sistemleri  </vt:lpstr>
      <vt:lpstr>Açık Kaynak Kodlu İşletim Sistemleri</vt:lpstr>
      <vt:lpstr>İşletim Sistemi Temel Kavramlar</vt:lpstr>
      <vt:lpstr>İşletim Sistemi Temel Kavramlar</vt:lpstr>
      <vt:lpstr>İşletim Sistemi Temel Kavramlar</vt:lpstr>
      <vt:lpstr>İşletim Sistemi Temel Kavramlar</vt:lpstr>
      <vt:lpstr>Klasör Türleri (Windows 10)</vt:lpstr>
      <vt:lpstr>Klasör Türleri (Windows 10)</vt:lpstr>
      <vt:lpstr>Kısayol</vt:lpstr>
      <vt:lpstr>Dosya adı ve uzantısı</vt:lpstr>
      <vt:lpstr>Dosya adı ve uzantısı</vt:lpstr>
      <vt:lpstr>Dosya uzantısı</vt:lpstr>
      <vt:lpstr>Dosya uzantısı</vt:lpstr>
      <vt:lpstr>Dosya uzantısı</vt:lpstr>
      <vt:lpstr>Dosya uzantısı </vt:lpstr>
      <vt:lpstr>Dosya yolu</vt:lpstr>
      <vt:lpstr>Başlat Menüsü</vt:lpstr>
      <vt:lpstr>Sanal Masaüstü Kullanımı</vt:lpstr>
      <vt:lpstr>Yeni Tarayıcı</vt:lpstr>
      <vt:lpstr>Sürücüde yer açma</vt:lpstr>
      <vt:lpstr>Teşekkürler….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Temel Bilgi Teknolojileri Kullanımı</dc:title>
  <dc:creator>betül özaydın</dc:creator>
  <cp:lastModifiedBy>Betül Özaydın Özkara</cp:lastModifiedBy>
  <cp:revision>61</cp:revision>
  <dcterms:created xsi:type="dcterms:W3CDTF">2019-09-23T12:20:21Z</dcterms:created>
  <dcterms:modified xsi:type="dcterms:W3CDTF">2020-11-03T20:46:11Z</dcterms:modified>
</cp:coreProperties>
</file>