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5" r:id="rId4"/>
    <p:sldId id="277" r:id="rId5"/>
    <p:sldId id="276" r:id="rId6"/>
    <p:sldId id="278" r:id="rId7"/>
    <p:sldId id="27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58" r:id="rId19"/>
    <p:sldId id="259" r:id="rId20"/>
    <p:sldId id="271" r:id="rId21"/>
    <p:sldId id="272" r:id="rId22"/>
    <p:sldId id="273" r:id="rId23"/>
    <p:sldId id="274" r:id="rId24"/>
    <p:sldId id="280" r:id="rId25"/>
    <p:sldId id="281" r:id="rId26"/>
    <p:sldId id="282" r:id="rId27"/>
    <p:sldId id="284" r:id="rId28"/>
    <p:sldId id="283" r:id="rId29"/>
    <p:sldId id="285" r:id="rId30"/>
    <p:sldId id="287" r:id="rId31"/>
    <p:sldId id="286" r:id="rId32"/>
    <p:sldId id="263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6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17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32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31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41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88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3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6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86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2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74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54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6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0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35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2499-F026-4B90-A8B7-DE5FBBBB9261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290E5B-4BD6-4DAF-BE27-9E80352B60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sparta.edu.t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" TargetMode="External"/><Relationship Id="rId2" Type="http://schemas.openxmlformats.org/officeDocument/2006/relationships/hyperlink" Target="http://web.karabuk.edu.tr/ahmetcinkara/ders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sz="4000" dirty="0" smtClean="0"/>
              <a:t>Bilişim Teknolojileri ve Uygulamaları</a:t>
            </a:r>
            <a:br>
              <a:rPr lang="tr-TR" sz="4000" dirty="0" smtClean="0"/>
            </a:br>
            <a:r>
              <a:rPr lang="tr-TR" sz="4000" dirty="0" smtClean="0"/>
              <a:t>İnternet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Betül Özaydın Özkara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58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 Protokolleri</a:t>
            </a:r>
            <a:endParaRPr lang="tr-TR" dirty="0"/>
          </a:p>
        </p:txBody>
      </p:sp>
      <p:pic>
        <p:nvPicPr>
          <p:cNvPr id="4" name="4 İçerik Yer Tutucusu" descr="Ag-Protokolleri-ve-Ag-Guvenligi_img_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8377" y="2643603"/>
            <a:ext cx="5939943" cy="2247279"/>
          </a:xfrm>
        </p:spPr>
      </p:pic>
    </p:spTree>
    <p:extLst>
      <p:ext uri="{BB962C8B-B14F-4D97-AF65-F5344CB8AC3E}">
        <p14:creationId xmlns:p14="http://schemas.microsoft.com/office/powerpoint/2010/main" val="423522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 Protokolleri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FTP </a:t>
            </a:r>
            <a:r>
              <a:rPr lang="tr-TR" b="1" dirty="0"/>
              <a:t>(File Transfer Protocol): </a:t>
            </a:r>
            <a:endParaRPr lang="tr-TR" b="1" dirty="0" smtClean="0"/>
          </a:p>
          <a:p>
            <a:pPr lvl="1"/>
            <a:r>
              <a:rPr lang="tr-TR" dirty="0" smtClean="0"/>
              <a:t>İnternette dosyaların bilgisayarlar </a:t>
            </a:r>
            <a:r>
              <a:rPr lang="tr-TR" dirty="0"/>
              <a:t>arasında taşınmasından </a:t>
            </a:r>
            <a:r>
              <a:rPr lang="tr-TR" dirty="0" smtClean="0"/>
              <a:t>sorumlu protokolüdür</a:t>
            </a:r>
            <a:r>
              <a:rPr lang="tr-TR" dirty="0"/>
              <a:t>.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b="1" dirty="0" smtClean="0"/>
              <a:t>HTTP </a:t>
            </a:r>
            <a:r>
              <a:rPr lang="tr-TR" dirty="0" smtClean="0"/>
              <a:t>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/>
              <a:t>Text</a:t>
            </a:r>
            <a:r>
              <a:rPr lang="tr-TR" dirty="0"/>
              <a:t> Transfer </a:t>
            </a:r>
            <a:r>
              <a:rPr lang="tr-TR" dirty="0" smtClean="0"/>
              <a:t>Protocol)</a:t>
            </a:r>
          </a:p>
          <a:p>
            <a:pPr lvl="1"/>
            <a:r>
              <a:rPr lang="tr-TR" dirty="0"/>
              <a:t>W</a:t>
            </a:r>
            <a:r>
              <a:rPr lang="tr-TR" dirty="0" smtClean="0"/>
              <a:t>eb </a:t>
            </a:r>
            <a:r>
              <a:rPr lang="tr-TR" dirty="0"/>
              <a:t>sitelerinin bulunduğu sunucu </a:t>
            </a:r>
            <a:r>
              <a:rPr lang="tr-TR" dirty="0" smtClean="0"/>
              <a:t>bilgisayarlar </a:t>
            </a:r>
            <a:r>
              <a:rPr lang="tr-TR" dirty="0"/>
              <a:t>ile kullanıcı bilgisayarları arasında bilgilerin nasıl aktarılacağına dair kurallar ve yöntemleri </a:t>
            </a:r>
            <a:r>
              <a:rPr lang="tr-TR" dirty="0" smtClean="0"/>
              <a:t>düzenleyen iletişim protokolüdür.</a:t>
            </a:r>
          </a:p>
          <a:p>
            <a:pPr lvl="1"/>
            <a:r>
              <a:rPr lang="tr-TR" dirty="0" smtClean="0"/>
              <a:t>Metin, resim</a:t>
            </a:r>
            <a:r>
              <a:rPr lang="tr-TR" dirty="0"/>
              <a:t>, video veya animasyon </a:t>
            </a:r>
            <a:r>
              <a:rPr lang="tr-TR" dirty="0" smtClean="0"/>
              <a:t>verilerinin tamamının transferi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039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 Protokolleri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(Simple Mail Transfer Protocol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Elektronik postanın gönderileceği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adrese nasıl gönderileceğini 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belirleyen protokoldür.</a:t>
            </a:r>
          </a:p>
          <a:p>
            <a:r>
              <a:rPr lang="tr-TR" b="1" dirty="0" smtClean="0"/>
              <a:t>POP3 (</a:t>
            </a:r>
            <a:r>
              <a:rPr lang="tr-TR" b="1" dirty="0"/>
              <a:t>Post Office Protocol 3)</a:t>
            </a:r>
            <a:endParaRPr lang="tr-TR" alt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Alıcı elektronik postayı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okumak istediğinde 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bilgisayarına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indirmek için 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arka planda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POP3 protokolü kullanılır. </a:t>
            </a:r>
            <a:endParaRPr lang="tr-TR" alt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(Domain Name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 adı sistemi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istemcilerin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kayıtlarının tutulduğu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internet sitesine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erişmek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istenildiğinde,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sayesinde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IP’nin hangi bilgisayara ait olduğu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belirlenir ve erişim sağlanır.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 adlarını, IP adreslerine dönüştürürler.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3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 Protokolleri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TCP </a:t>
            </a:r>
            <a:r>
              <a:rPr lang="tr-TR" dirty="0" smtClean="0"/>
              <a:t>(</a:t>
            </a:r>
            <a:r>
              <a:rPr lang="tr-TR" b="1" dirty="0" err="1" smtClean="0"/>
              <a:t>Transmission</a:t>
            </a:r>
            <a:r>
              <a:rPr lang="tr-TR" b="1" dirty="0" smtClean="0"/>
              <a:t> </a:t>
            </a:r>
            <a:r>
              <a:rPr lang="tr-TR" b="1" dirty="0"/>
              <a:t>Control Protocol</a:t>
            </a:r>
            <a:r>
              <a:rPr lang="tr-TR" b="1" dirty="0" smtClean="0"/>
              <a:t>):</a:t>
            </a:r>
          </a:p>
          <a:p>
            <a:pPr lvl="1"/>
            <a:r>
              <a:rPr lang="tr-TR" dirty="0"/>
              <a:t>İletişim Kontrol </a:t>
            </a:r>
            <a:r>
              <a:rPr lang="tr-TR" dirty="0" smtClean="0"/>
              <a:t>Protokolü</a:t>
            </a:r>
          </a:p>
          <a:p>
            <a:pPr lvl="1"/>
            <a:r>
              <a:rPr lang="tr-TR" dirty="0" smtClean="0"/>
              <a:t>İnternette verilerin </a:t>
            </a:r>
            <a:r>
              <a:rPr lang="tr-TR" dirty="0"/>
              <a:t>kontrollü, güvenli ve kayıpsız </a:t>
            </a:r>
            <a:r>
              <a:rPr lang="tr-TR" dirty="0" smtClean="0"/>
              <a:t>gönderimi için kullanılan protokol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lvl="1"/>
            <a:r>
              <a:rPr lang="tr-TR" altLang="tr-TR" dirty="0" smtClean="0">
                <a:latin typeface="Arial" panose="020B0604020202020204" pitchFamily="34" charset="0"/>
              </a:rPr>
              <a:t>bir </a:t>
            </a:r>
            <a:r>
              <a:rPr lang="tr-TR" altLang="tr-TR" dirty="0">
                <a:latin typeface="Arial" panose="020B0604020202020204" pitchFamily="34" charset="0"/>
              </a:rPr>
              <a:t>üst katmandan gelen </a:t>
            </a:r>
            <a:r>
              <a:rPr lang="tr-TR" altLang="tr-TR" dirty="0" smtClean="0">
                <a:latin typeface="Arial" panose="020B0604020202020204" pitchFamily="34" charset="0"/>
              </a:rPr>
              <a:t>veriyi paketleyip </a:t>
            </a:r>
            <a:r>
              <a:rPr lang="tr-TR" altLang="tr-TR" dirty="0">
                <a:latin typeface="Arial" panose="020B0604020202020204" pitchFamily="34" charset="0"/>
              </a:rPr>
              <a:t>bir alt katmana gönderir. </a:t>
            </a:r>
            <a:r>
              <a:rPr lang="tr-TR" altLang="tr-TR" dirty="0" smtClean="0">
                <a:latin typeface="Arial" panose="020B0604020202020204" pitchFamily="34" charset="0"/>
              </a:rPr>
              <a:t>Mevcut veri </a:t>
            </a:r>
            <a:r>
              <a:rPr lang="tr-TR" altLang="tr-TR" dirty="0">
                <a:latin typeface="Arial" panose="020B0604020202020204" pitchFamily="34" charset="0"/>
              </a:rPr>
              <a:t>bir seferde gönderilmeyecek kadar uzunsa, alt katmana </a:t>
            </a:r>
            <a:r>
              <a:rPr lang="tr-TR" altLang="tr-TR" dirty="0" smtClean="0">
                <a:latin typeface="Arial" panose="020B0604020202020204" pitchFamily="34" charset="0"/>
              </a:rPr>
              <a:t>gönderilmeden </a:t>
            </a:r>
            <a:r>
              <a:rPr lang="tr-TR" altLang="tr-TR" dirty="0">
                <a:latin typeface="Arial" panose="020B0604020202020204" pitchFamily="34" charset="0"/>
              </a:rPr>
              <a:t>önce parçalara ayrılır. Her birine sıra numarası verilir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r>
              <a:rPr lang="tr-TR" b="1" dirty="0"/>
              <a:t>UDP(User </a:t>
            </a:r>
            <a:r>
              <a:rPr lang="tr-TR" b="1" dirty="0" err="1"/>
              <a:t>Datagram</a:t>
            </a:r>
            <a:r>
              <a:rPr lang="tr-TR" b="1" dirty="0"/>
              <a:t> </a:t>
            </a:r>
            <a:r>
              <a:rPr lang="tr-TR" b="1" dirty="0" smtClean="0"/>
              <a:t>Protocol):</a:t>
            </a:r>
          </a:p>
          <a:p>
            <a:pPr lvl="1"/>
            <a:r>
              <a:rPr lang="tr-TR" dirty="0" smtClean="0"/>
              <a:t>İletişimde kullanılan bir diğer protokoldür.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kaybının olmayacağı düşünülen </a:t>
            </a:r>
            <a:r>
              <a:rPr lang="tr-TR" dirty="0" smtClean="0"/>
              <a:t>küçük dosyalarda </a:t>
            </a:r>
            <a:r>
              <a:rPr lang="tr-TR" dirty="0"/>
              <a:t>kullanılan taşıma protokolüdür. </a:t>
            </a:r>
            <a:endParaRPr lang="tr-TR" dirty="0" smtClean="0"/>
          </a:p>
          <a:p>
            <a:pPr lvl="1"/>
            <a:r>
              <a:rPr lang="tr-TR" dirty="0" smtClean="0"/>
              <a:t>Kısa </a:t>
            </a:r>
            <a:r>
              <a:rPr lang="tr-TR" dirty="0"/>
              <a:t>mesafe </a:t>
            </a:r>
            <a:r>
              <a:rPr lang="tr-TR" dirty="0" smtClean="0"/>
              <a:t>iletimlerde, gerçek zamanlı uygulamalarda da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3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 Protokolleri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IP(Internet </a:t>
            </a:r>
            <a:r>
              <a:rPr lang="tr-TR" b="1" dirty="0" smtClean="0"/>
              <a:t>Protocol)</a:t>
            </a:r>
          </a:p>
          <a:p>
            <a:pPr lvl="1"/>
            <a:r>
              <a:rPr lang="tr-TR" dirty="0" smtClean="0"/>
              <a:t>İnternete bağlı olan her </a:t>
            </a:r>
            <a:r>
              <a:rPr lang="tr-TR" dirty="0"/>
              <a:t>bilgisayarın sahip olduğu kimlik </a:t>
            </a:r>
            <a:r>
              <a:rPr lang="tr-TR" dirty="0" smtClean="0"/>
              <a:t>numarası</a:t>
            </a:r>
          </a:p>
          <a:p>
            <a:pPr lvl="1"/>
            <a:r>
              <a:rPr lang="tr-TR" altLang="tr-TR" dirty="0" smtClean="0"/>
              <a:t>Bir </a:t>
            </a:r>
            <a:r>
              <a:rPr lang="tr-TR" altLang="tr-TR" dirty="0"/>
              <a:t>bilgisayardan farklı bir ağdaki bilgisayara ileti </a:t>
            </a:r>
            <a:r>
              <a:rPr lang="tr-TR" altLang="tr-TR" dirty="0" smtClean="0"/>
              <a:t>gönderileceğinde, verinin </a:t>
            </a:r>
            <a:r>
              <a:rPr lang="tr-TR" altLang="tr-TR" dirty="0"/>
              <a:t>ağlar arasında yönlendirilerek yerine ulaşmasını </a:t>
            </a:r>
            <a:r>
              <a:rPr lang="tr-TR" altLang="tr-TR" dirty="0" smtClean="0"/>
              <a:t>sağlar.</a:t>
            </a:r>
          </a:p>
          <a:p>
            <a:pPr lvl="1"/>
            <a:r>
              <a:rPr lang="tr-TR" altLang="tr-TR" dirty="0"/>
              <a:t>Internet üzerindeki tüm bilgisayarlar </a:t>
            </a:r>
            <a:r>
              <a:rPr lang="tr-TR" altLang="tr-TR" dirty="0" smtClean="0"/>
              <a:t>IP </a:t>
            </a:r>
            <a:r>
              <a:rPr lang="tr-TR" altLang="tr-TR" dirty="0" err="1" smtClean="0"/>
              <a:t>adresilerini</a:t>
            </a:r>
            <a:r>
              <a:rPr lang="tr-TR" altLang="tr-TR" dirty="0" smtClean="0"/>
              <a:t> bulur</a:t>
            </a:r>
            <a:r>
              <a:rPr lang="tr-TR" altLang="tr-TR" dirty="0"/>
              <a:t>. Yani bir sitenin IP adresini biliyorsanız, Web tarayıcınıza bu adresi yazarak da bağlanabilirsiniz</a:t>
            </a:r>
            <a:r>
              <a:rPr lang="tr-TR" altLang="tr-TR" dirty="0" smtClean="0"/>
              <a:t>.</a:t>
            </a:r>
          </a:p>
          <a:p>
            <a:r>
              <a:rPr lang="tr-TR" dirty="0" smtClean="0"/>
              <a:t>IPv4; 32 bit ; </a:t>
            </a:r>
            <a:r>
              <a:rPr lang="tr-TR" dirty="0"/>
              <a:t> </a:t>
            </a:r>
            <a:r>
              <a:rPr lang="tr-TR" dirty="0" smtClean="0"/>
              <a:t>alabileceği adres sayısı: 2</a:t>
            </a:r>
            <a:r>
              <a:rPr lang="tr-TR" baseline="30000" dirty="0" smtClean="0"/>
              <a:t>32 </a:t>
            </a:r>
            <a:endParaRPr lang="tr-TR" dirty="0"/>
          </a:p>
          <a:p>
            <a:r>
              <a:rPr lang="tr-TR" dirty="0" smtClean="0"/>
              <a:t>IPv6;128 bit;</a:t>
            </a:r>
            <a:r>
              <a:rPr lang="tr-TR" dirty="0"/>
              <a:t> alabileceği adres sayısı: </a:t>
            </a:r>
            <a:r>
              <a:rPr lang="tr-TR" dirty="0" smtClean="0"/>
              <a:t>2</a:t>
            </a:r>
            <a:r>
              <a:rPr lang="tr-TR" baseline="30000" dirty="0" smtClean="0"/>
              <a:t>128</a:t>
            </a: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311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 Protokolleri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IPv4 adres </a:t>
            </a:r>
          </a:p>
          <a:p>
            <a:pPr lvl="1"/>
            <a:r>
              <a:rPr lang="tr-TR" dirty="0" smtClean="0"/>
              <a:t>192.140.181.210</a:t>
            </a:r>
          </a:p>
          <a:p>
            <a:pPr lvl="1"/>
            <a:r>
              <a:rPr lang="tr-TR" dirty="0" smtClean="0"/>
              <a:t>Her bir sayı 0-255 arasında değer alabilir.</a:t>
            </a:r>
          </a:p>
          <a:p>
            <a:pPr lvl="1"/>
            <a:r>
              <a:rPr lang="tr-TR" dirty="0" smtClean="0"/>
              <a:t>Bilgisayarınızın IP’sini belirlemek </a:t>
            </a:r>
          </a:p>
          <a:p>
            <a:pPr lvl="2"/>
            <a:r>
              <a:rPr lang="tr-TR" dirty="0" err="1"/>
              <a:t>c</a:t>
            </a:r>
            <a:r>
              <a:rPr lang="tr-TR" dirty="0" err="1" smtClean="0"/>
              <a:t>md</a:t>
            </a:r>
            <a:endParaRPr lang="tr-TR" dirty="0" smtClean="0"/>
          </a:p>
          <a:p>
            <a:pPr lvl="2"/>
            <a:r>
              <a:rPr lang="tr-TR" dirty="0" err="1" smtClean="0"/>
              <a:t>ipconfig</a:t>
            </a:r>
            <a:endParaRPr lang="tr-TR" dirty="0" smtClean="0"/>
          </a:p>
          <a:p>
            <a:pPr lvl="1"/>
            <a:r>
              <a:rPr lang="tr-TR" dirty="0" smtClean="0"/>
              <a:t>Bir web sayfasının IP adresini belirlemek</a:t>
            </a:r>
          </a:p>
          <a:p>
            <a:pPr lvl="2"/>
            <a:r>
              <a:rPr lang="tr-TR" dirty="0" err="1"/>
              <a:t>c</a:t>
            </a:r>
            <a:r>
              <a:rPr lang="tr-TR" dirty="0" err="1" smtClean="0"/>
              <a:t>md</a:t>
            </a:r>
            <a:endParaRPr lang="tr-TR" dirty="0" smtClean="0"/>
          </a:p>
          <a:p>
            <a:pPr lvl="2"/>
            <a:r>
              <a:rPr lang="tr-TR" dirty="0" err="1" smtClean="0"/>
              <a:t>ping</a:t>
            </a:r>
            <a:r>
              <a:rPr lang="tr-TR" dirty="0" smtClean="0"/>
              <a:t> www.isparta.edu.tr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50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Alan Adı ve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URL (</a:t>
            </a:r>
            <a:r>
              <a:rPr lang="tr-TR" dirty="0" err="1"/>
              <a:t>Uniform</a:t>
            </a:r>
            <a:r>
              <a:rPr lang="tr-TR" dirty="0"/>
              <a:t> Resource </a:t>
            </a:r>
            <a:r>
              <a:rPr lang="tr-TR" dirty="0" err="1" smtClean="0"/>
              <a:t>Locator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Standart Kaynak </a:t>
            </a:r>
            <a:r>
              <a:rPr lang="tr-TR" dirty="0" smtClean="0"/>
              <a:t>Bulucu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web sitesine erişmek için </a:t>
            </a:r>
            <a:r>
              <a:rPr lang="tr-TR" dirty="0" smtClean="0"/>
              <a:t>yazılan adrestir.</a:t>
            </a:r>
          </a:p>
          <a:p>
            <a:pPr lvl="1"/>
            <a:r>
              <a:rPr lang="tr-TR" dirty="0" smtClean="0">
                <a:hlinkClick r:id="rId2"/>
              </a:rPr>
              <a:t>www.isparta.edu.tr</a:t>
            </a:r>
            <a:endParaRPr lang="tr-TR" dirty="0" smtClean="0"/>
          </a:p>
          <a:p>
            <a:pPr lvl="1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10" y="3696046"/>
            <a:ext cx="5114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Alan Adı ve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Kurum kodu</a:t>
            </a:r>
          </a:p>
          <a:p>
            <a:pPr lvl="1"/>
            <a:r>
              <a:rPr lang="tr-TR" dirty="0" smtClean="0"/>
              <a:t>edu </a:t>
            </a:r>
            <a:r>
              <a:rPr lang="tr-TR" dirty="0"/>
              <a:t>: Üniversite </a:t>
            </a:r>
            <a:r>
              <a:rPr lang="tr-TR" dirty="0" smtClean="0"/>
              <a:t>düzeyindeki </a:t>
            </a:r>
            <a:r>
              <a:rPr lang="tr-TR" dirty="0"/>
              <a:t>eğitim </a:t>
            </a:r>
            <a:r>
              <a:rPr lang="tr-TR" dirty="0" smtClean="0"/>
              <a:t>kurumlarını</a:t>
            </a:r>
          </a:p>
          <a:p>
            <a:pPr lvl="1"/>
            <a:r>
              <a:rPr lang="tr-TR" dirty="0"/>
              <a:t>com : Ticari </a:t>
            </a:r>
            <a:r>
              <a:rPr lang="tr-TR" dirty="0" smtClean="0"/>
              <a:t>kuruluşlar</a:t>
            </a:r>
          </a:p>
          <a:p>
            <a:pPr lvl="1"/>
            <a:r>
              <a:rPr lang="tr-TR" dirty="0"/>
              <a:t>gov : Hükümete bağlı kurumlar</a:t>
            </a:r>
          </a:p>
          <a:p>
            <a:pPr lvl="1"/>
            <a:r>
              <a:rPr lang="tr-TR" dirty="0"/>
              <a:t>mil : Askeri kurumları </a:t>
            </a:r>
          </a:p>
          <a:p>
            <a:pPr lvl="1"/>
            <a:r>
              <a:rPr lang="tr-TR" dirty="0" smtClean="0"/>
              <a:t>org </a:t>
            </a:r>
            <a:r>
              <a:rPr lang="tr-TR" dirty="0"/>
              <a:t>: Ticari olmayan, hükümete de bağlı </a:t>
            </a:r>
            <a:r>
              <a:rPr lang="tr-TR" dirty="0" smtClean="0"/>
              <a:t>bulunmayan kurumlar</a:t>
            </a:r>
          </a:p>
          <a:p>
            <a:pPr lvl="1"/>
            <a:r>
              <a:rPr lang="tr-TR" dirty="0" smtClean="0"/>
              <a:t>net </a:t>
            </a:r>
            <a:r>
              <a:rPr lang="tr-TR" dirty="0"/>
              <a:t>: Internet omurgası işlevini üstlenen ağları gösterir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 smtClean="0"/>
              <a:t>k12</a:t>
            </a:r>
            <a:r>
              <a:rPr lang="tr-TR" dirty="0"/>
              <a:t>: Ortaöğretim düzeyinde eğitim kurumlarını gösterir.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79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 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smtClean="0"/>
              <a:t>Web (www)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aracılığı ile ulaşılan,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internet’te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yayınlanan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metin ve grafiklerden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oluşan sayfalar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Özel olarak şekillendirilmiş dosyaların tutulduğu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sunucularından oluşan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bir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</a:p>
          <a:p>
            <a:r>
              <a:rPr lang="tr-TR" dirty="0" smtClean="0"/>
              <a:t>Web sunucu bilgisayarlarda </a:t>
            </a:r>
            <a:r>
              <a:rPr lang="tr-TR" dirty="0"/>
              <a:t>kayıtlı milyarlarca Web sitesi ve bu Web siteleri içerisinde bulunan dosyadan oluşan bir </a:t>
            </a:r>
            <a:r>
              <a:rPr lang="tr-TR" dirty="0" smtClean="0"/>
              <a:t>bütünün adıdır.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 mantığına dayanır.</a:t>
            </a:r>
          </a:p>
          <a:p>
            <a:r>
              <a:rPr lang="tr-TR" dirty="0" smtClean="0"/>
              <a:t>Web sitelerinin </a:t>
            </a:r>
            <a:r>
              <a:rPr lang="tr-TR" dirty="0"/>
              <a:t>www ile </a:t>
            </a:r>
            <a:r>
              <a:rPr lang="tr-TR" dirty="0" smtClean="0"/>
              <a:t>başlayan adresleri bulunmaktadır.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/>
              <a:t>Bir adreslere bağlanan kullanıcı; çok sayıda resim</a:t>
            </a:r>
            <a:r>
              <a:rPr lang="tr-TR" dirty="0"/>
              <a:t>, video ve metinden </a:t>
            </a:r>
            <a:r>
              <a:rPr lang="tr-TR" dirty="0" smtClean="0"/>
              <a:t>oluşan sayfaya ulaşırken sunucu </a:t>
            </a:r>
            <a:r>
              <a:rPr lang="tr-TR" dirty="0"/>
              <a:t>adı verilen bilgisayarlara </a:t>
            </a:r>
            <a:r>
              <a:rPr lang="tr-TR" dirty="0" smtClean="0"/>
              <a:t>kaydedilen verilere erişir.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 </a:t>
            </a:r>
            <a:r>
              <a:rPr lang="tr-TR" dirty="0" err="1"/>
              <a:t>Wide</a:t>
            </a:r>
            <a:r>
              <a:rPr lang="tr-TR" dirty="0"/>
              <a:t> Web (www)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www sayfalarına erişebilmek için bir gerekenler:</a:t>
            </a:r>
          </a:p>
          <a:p>
            <a:pPr lvl="1"/>
            <a:r>
              <a:rPr lang="tr-TR" dirty="0"/>
              <a:t>bilgisayar </a:t>
            </a:r>
          </a:p>
          <a:p>
            <a:pPr lvl="1"/>
            <a:r>
              <a:rPr lang="tr-TR" dirty="0"/>
              <a:t>internet bağlantısı </a:t>
            </a:r>
          </a:p>
          <a:p>
            <a:pPr lvl="1"/>
            <a:r>
              <a:rPr lang="tr-TR" dirty="0"/>
              <a:t>web tarayıcı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7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 ağı</a:t>
            </a:r>
          </a:p>
          <a:p>
            <a:r>
              <a:rPr lang="tr-TR" dirty="0" smtClean="0"/>
              <a:t>Bilgi iletişim ağı</a:t>
            </a:r>
          </a:p>
          <a:p>
            <a:r>
              <a:rPr lang="tr-TR" dirty="0" smtClean="0"/>
              <a:t>Bilgilerin paylaşılabilmesi için birbiriyle bağlantılı ağ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475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Tarayıcı (Browser)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52749" y="2133600"/>
            <a:ext cx="9251863" cy="3777622"/>
          </a:xfrm>
        </p:spPr>
        <p:txBody>
          <a:bodyPr/>
          <a:lstStyle/>
          <a:p>
            <a:r>
              <a:rPr lang="tr-TR" dirty="0" smtClean="0"/>
              <a:t>Sunucu </a:t>
            </a:r>
            <a:r>
              <a:rPr lang="tr-TR" dirty="0"/>
              <a:t>bilgisayar üzerinde bulunan Web sitelerine </a:t>
            </a:r>
            <a:r>
              <a:rPr lang="tr-TR" dirty="0" smtClean="0"/>
              <a:t>ulaşmayı </a:t>
            </a:r>
            <a:r>
              <a:rPr lang="tr-TR" dirty="0"/>
              <a:t>sağlayan </a:t>
            </a:r>
            <a:r>
              <a:rPr lang="tr-TR" dirty="0" smtClean="0"/>
              <a:t>yazılımlar</a:t>
            </a:r>
          </a:p>
          <a:p>
            <a:r>
              <a:rPr lang="tr-TR" dirty="0" smtClean="0"/>
              <a:t>WWW </a:t>
            </a:r>
            <a:r>
              <a:rPr lang="tr-TR" dirty="0"/>
              <a:t>üzerindeki bir HTML sayfasına HTTP protokolüyle </a:t>
            </a:r>
            <a:r>
              <a:rPr lang="tr-TR" dirty="0" smtClean="0"/>
              <a:t>ulaşmayı </a:t>
            </a:r>
            <a:r>
              <a:rPr lang="tr-TR" dirty="0"/>
              <a:t>sağlayan </a:t>
            </a:r>
            <a:r>
              <a:rPr lang="tr-TR" dirty="0" smtClean="0"/>
              <a:t>yazılım</a:t>
            </a:r>
          </a:p>
          <a:p>
            <a:r>
              <a:rPr lang="tr-TR" dirty="0" smtClean="0"/>
              <a:t>Web sayfaları HTML (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Language) </a:t>
            </a:r>
            <a:r>
              <a:rPr lang="tr-TR" dirty="0" smtClean="0"/>
              <a:t>ile hazırlanmaktadır.</a:t>
            </a:r>
          </a:p>
          <a:p>
            <a:r>
              <a:rPr lang="tr-TR" dirty="0" smtClean="0"/>
              <a:t>Tarayıcılar bu kodları bizim anlayacağımız halde sunar.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58" y="4034843"/>
            <a:ext cx="3108960" cy="164777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13" y="4321633"/>
            <a:ext cx="2610255" cy="19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Browser Tercihi-TR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58" y="2032643"/>
            <a:ext cx="6199908" cy="40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Browser </a:t>
            </a:r>
            <a:r>
              <a:rPr lang="tr-TR" dirty="0" smtClean="0"/>
              <a:t>Tercihi-Dünya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43793"/>
            <a:ext cx="6779232" cy="42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 İnternet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ep </a:t>
            </a:r>
            <a:r>
              <a:rPr lang="tr-TR" dirty="0"/>
              <a:t>telefonu, akıllı telefon, tablet </a:t>
            </a:r>
            <a:r>
              <a:rPr lang="tr-TR" dirty="0" smtClean="0"/>
              <a:t>gibi </a:t>
            </a:r>
            <a:r>
              <a:rPr lang="tr-TR" dirty="0"/>
              <a:t>mobil </a:t>
            </a:r>
            <a:r>
              <a:rPr lang="tr-TR" dirty="0" smtClean="0"/>
              <a:t>cihazlar üzerinden çalışır</a:t>
            </a:r>
          </a:p>
          <a:p>
            <a:r>
              <a:rPr lang="tr-TR" dirty="0" smtClean="0"/>
              <a:t>Radyo </a:t>
            </a:r>
            <a:r>
              <a:rPr lang="tr-TR" dirty="0"/>
              <a:t>frekans sinyalleri ile </a:t>
            </a:r>
            <a:r>
              <a:rPr lang="tr-TR" dirty="0" smtClean="0"/>
              <a:t>çalışır, </a:t>
            </a:r>
            <a:r>
              <a:rPr lang="tr-TR" dirty="0"/>
              <a:t>veri iletişimini </a:t>
            </a:r>
            <a:r>
              <a:rPr lang="tr-TR" dirty="0" smtClean="0"/>
              <a:t>sağlar</a:t>
            </a:r>
          </a:p>
          <a:p>
            <a:r>
              <a:rPr lang="tr-TR" dirty="0" smtClean="0"/>
              <a:t>Gelişim Süreci</a:t>
            </a:r>
          </a:p>
          <a:p>
            <a:pPr lvl="1"/>
            <a:r>
              <a:rPr lang="tr-TR" dirty="0"/>
              <a:t>1G = analog (9.6 </a:t>
            </a:r>
            <a:r>
              <a:rPr lang="tr-TR" dirty="0" err="1"/>
              <a:t>Kbps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2G </a:t>
            </a:r>
            <a:r>
              <a:rPr lang="tr-TR" dirty="0"/>
              <a:t>= </a:t>
            </a:r>
            <a:r>
              <a:rPr lang="tr-TR" dirty="0" err="1"/>
              <a:t>digital</a:t>
            </a:r>
            <a:r>
              <a:rPr lang="tr-TR" dirty="0"/>
              <a:t>, ses (28,8 </a:t>
            </a:r>
            <a:r>
              <a:rPr lang="tr-TR" dirty="0" err="1"/>
              <a:t>Kbps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2.5G </a:t>
            </a:r>
            <a:r>
              <a:rPr lang="tr-TR" dirty="0"/>
              <a:t>= veri eklendi (GPRS) (115 </a:t>
            </a:r>
            <a:r>
              <a:rPr lang="tr-TR" dirty="0" err="1"/>
              <a:t>Kbps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2.75G </a:t>
            </a:r>
            <a:r>
              <a:rPr lang="tr-TR" dirty="0"/>
              <a:t>= daha hızlı veri (EDGE) (384 </a:t>
            </a:r>
            <a:r>
              <a:rPr lang="tr-TR" dirty="0" err="1"/>
              <a:t>Kbps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3G </a:t>
            </a:r>
            <a:r>
              <a:rPr lang="tr-TR" dirty="0"/>
              <a:t>= Sayısal ve paketli veri aktarma (WCDMA, </a:t>
            </a:r>
            <a:r>
              <a:rPr lang="tr-TR" dirty="0" err="1"/>
              <a:t>EvDO</a:t>
            </a:r>
            <a:r>
              <a:rPr lang="tr-TR" dirty="0"/>
              <a:t>) (28 </a:t>
            </a:r>
            <a:r>
              <a:rPr lang="tr-TR" dirty="0" err="1"/>
              <a:t>Mbps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4G </a:t>
            </a:r>
            <a:r>
              <a:rPr lang="tr-TR" dirty="0"/>
              <a:t>= LTE kablosuz (</a:t>
            </a:r>
            <a:r>
              <a:rPr lang="tr-TR" dirty="0" err="1"/>
              <a:t>wireless</a:t>
            </a:r>
            <a:r>
              <a:rPr lang="tr-TR" dirty="0"/>
              <a:t>) ve daha geniş bant veri aktarımı (100 </a:t>
            </a:r>
            <a:r>
              <a:rPr lang="tr-TR" dirty="0" err="1"/>
              <a:t>Mbps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5G </a:t>
            </a:r>
            <a:r>
              <a:rPr lang="tr-TR" dirty="0"/>
              <a:t>= henüz tanımlı değil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102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Motoru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İçerik erişimi sağlayan yapılardır.</a:t>
            </a:r>
          </a:p>
          <a:p>
            <a:pPr lvl="1"/>
            <a:r>
              <a:rPr lang="tr-TR" dirty="0"/>
              <a:t>Web robotu: Web siteleri arasındaki </a:t>
            </a:r>
            <a:r>
              <a:rPr lang="tr-TR" dirty="0" smtClean="0"/>
              <a:t>bağlantıları ve URL adreslerini </a:t>
            </a:r>
            <a:r>
              <a:rPr lang="tr-TR" dirty="0"/>
              <a:t>kullanarak </a:t>
            </a:r>
            <a:r>
              <a:rPr lang="tr-TR" dirty="0" smtClean="0"/>
              <a:t>İnternette bulunan </a:t>
            </a:r>
            <a:r>
              <a:rPr lang="tr-TR" dirty="0"/>
              <a:t>web sitelerini otomatik olarak gezer ve </a:t>
            </a:r>
            <a:r>
              <a:rPr lang="tr-TR" dirty="0" smtClean="0"/>
              <a:t>sayfa </a:t>
            </a:r>
            <a:r>
              <a:rPr lang="tr-TR" dirty="0"/>
              <a:t>içeriklerini saklar. </a:t>
            </a:r>
            <a:endParaRPr lang="tr-TR" dirty="0" smtClean="0"/>
          </a:p>
          <a:p>
            <a:pPr lvl="1"/>
            <a:r>
              <a:rPr lang="tr-TR" dirty="0"/>
              <a:t>Arama indeksi: </a:t>
            </a:r>
            <a:r>
              <a:rPr lang="tr-TR" dirty="0" smtClean="0"/>
              <a:t>web robotunun sakladığı içeriği arama </a:t>
            </a:r>
            <a:r>
              <a:rPr lang="tr-TR" dirty="0"/>
              <a:t>indeksleri biçiminde </a:t>
            </a:r>
            <a:r>
              <a:rPr lang="tr-TR" dirty="0" smtClean="0"/>
              <a:t>saklayarak </a:t>
            </a:r>
            <a:r>
              <a:rPr lang="tr-TR" dirty="0"/>
              <a:t>hızlı bir </a:t>
            </a:r>
            <a:r>
              <a:rPr lang="tr-TR" dirty="0" smtClean="0"/>
              <a:t>şekilde ulaşılabilir yapar.</a:t>
            </a:r>
          </a:p>
          <a:p>
            <a:pPr lvl="1"/>
            <a:r>
              <a:rPr lang="tr-TR" dirty="0" smtClean="0"/>
              <a:t>Kullanıcı ara birimi</a:t>
            </a:r>
            <a:r>
              <a:rPr lang="tr-TR" dirty="0"/>
              <a:t>: </a:t>
            </a:r>
            <a:r>
              <a:rPr lang="tr-TR" dirty="0" smtClean="0"/>
              <a:t>kullanıcıların anahtar </a:t>
            </a:r>
            <a:r>
              <a:rPr lang="tr-TR" dirty="0"/>
              <a:t>kelimeler ve arama operatörleriyle </a:t>
            </a:r>
            <a:r>
              <a:rPr lang="tr-TR" dirty="0" smtClean="0"/>
              <a:t>arama indekslerinde arama yapmalarını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236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Kriterleri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Belirli bir sözcüğün arama </a:t>
            </a:r>
            <a:r>
              <a:rPr lang="tr-TR" dirty="0"/>
              <a:t>dışı tutulması: </a:t>
            </a:r>
            <a:r>
              <a:rPr lang="tr-TR" dirty="0" smtClean="0"/>
              <a:t>belirlenen </a:t>
            </a:r>
            <a:r>
              <a:rPr lang="tr-TR" dirty="0"/>
              <a:t>kelimenin </a:t>
            </a:r>
            <a:r>
              <a:rPr lang="tr-TR" dirty="0" smtClean="0"/>
              <a:t>önüne – işareti eklemek</a:t>
            </a:r>
          </a:p>
          <a:p>
            <a:pPr lvl="1"/>
            <a:r>
              <a:rPr lang="tr-TR" dirty="0" smtClean="0"/>
              <a:t>Çiçek –papatya (görüntülerde arat) papatya dışındaki çiçeklerin resmini göster</a:t>
            </a:r>
          </a:p>
          <a:p>
            <a:r>
              <a:rPr lang="tr-TR" dirty="0" smtClean="0"/>
              <a:t>Belirli bir sözcüğün aramaya dahil edilmesi: </a:t>
            </a:r>
            <a:r>
              <a:rPr lang="tr-TR" dirty="0"/>
              <a:t>belirlenen kelimenin önüne </a:t>
            </a:r>
            <a:r>
              <a:rPr lang="tr-TR" dirty="0" smtClean="0"/>
              <a:t>+ işareti eklemek</a:t>
            </a:r>
          </a:p>
          <a:p>
            <a:pPr lvl="1"/>
            <a:r>
              <a:rPr lang="tr-TR" dirty="0" smtClean="0"/>
              <a:t>Eğitim + üniversite yapılan aramada hem eğitim hem de üniversite geçen sayfalara erişim sağla</a:t>
            </a:r>
          </a:p>
          <a:p>
            <a:r>
              <a:rPr lang="tr-TR" dirty="0"/>
              <a:t>Tam olarak belirtilen kelimenin aranması: Tırnak (“) işareti içine yazmak</a:t>
            </a:r>
          </a:p>
          <a:p>
            <a:pPr lvl="1"/>
            <a:r>
              <a:rPr lang="tr-TR" dirty="0"/>
              <a:t>“ Uzaktan Eğitim“ sadece uzaktan eğitim ifadesinin geçtiği sayfaları göster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826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Arama Kriterleri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 tipini belirlemek: </a:t>
            </a:r>
            <a:r>
              <a:rPr lang="tr-TR" dirty="0" err="1"/>
              <a:t>filetype</a:t>
            </a:r>
            <a:r>
              <a:rPr lang="tr-TR" dirty="0"/>
              <a:t>: ifadesine istenilen dosya türünü yazmak</a:t>
            </a:r>
          </a:p>
          <a:p>
            <a:pPr lvl="1"/>
            <a:r>
              <a:rPr lang="tr-TR" sz="1800" dirty="0"/>
              <a:t>üniversite </a:t>
            </a:r>
            <a:r>
              <a:rPr lang="tr-TR" sz="1800" dirty="0" err="1"/>
              <a:t>filetype:pdf</a:t>
            </a:r>
            <a:r>
              <a:rPr lang="tr-TR" sz="1800" dirty="0"/>
              <a:t> üniversite ile ilgili yapılan tüm aramalarda </a:t>
            </a:r>
            <a:r>
              <a:rPr lang="tr-TR" sz="1800" dirty="0" err="1"/>
              <a:t>pdf</a:t>
            </a:r>
            <a:r>
              <a:rPr lang="tr-TR" sz="1800" dirty="0"/>
              <a:t> dosya türüne ait sonuçları listele</a:t>
            </a:r>
          </a:p>
          <a:p>
            <a:r>
              <a:rPr lang="tr-TR" sz="2000" dirty="0" smtClean="0"/>
              <a:t>Belirli bir sitenin içinde arama yapma: kelimeyi belirttikten sonra site: ile </a:t>
            </a:r>
            <a:r>
              <a:rPr lang="tr-TR" sz="2000" dirty="0" err="1" smtClean="0"/>
              <a:t>arancak</a:t>
            </a:r>
            <a:r>
              <a:rPr lang="tr-TR" sz="2000" dirty="0" smtClean="0"/>
              <a:t> siteyi yazmak</a:t>
            </a:r>
          </a:p>
          <a:p>
            <a:pPr lvl="1"/>
            <a:r>
              <a:rPr lang="tr-TR" sz="1800" dirty="0"/>
              <a:t>"akademik takvim" </a:t>
            </a:r>
            <a:r>
              <a:rPr lang="tr-TR" sz="1800" dirty="0" err="1" smtClean="0"/>
              <a:t>site:isparta.edu.tr</a:t>
            </a:r>
            <a:r>
              <a:rPr lang="tr-TR" sz="1800" dirty="0" smtClean="0"/>
              <a:t>  akademik takvim aramasını sadece isparta.edu.tr adresi içinde gerçekleştir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629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Arama Motoru </a:t>
            </a:r>
            <a:r>
              <a:rPr lang="tr-TR" dirty="0" smtClean="0"/>
              <a:t>Tercihi-TR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849" y="1702524"/>
            <a:ext cx="7183734" cy="45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Motoru Tercihi- Dünya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1541"/>
            <a:ext cx="7372350" cy="47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 Güvenliği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Virüsleri bulaştığı </a:t>
            </a:r>
            <a:r>
              <a:rPr lang="tr-TR" dirty="0"/>
              <a:t>bilgisayarda kendilerini bilgisayar sahibinin haberi ve izni olmadan kopyalayarak </a:t>
            </a:r>
            <a:r>
              <a:rPr lang="tr-TR" dirty="0" smtClean="0"/>
              <a:t>çoğaltmaktadır. </a:t>
            </a:r>
          </a:p>
          <a:p>
            <a:r>
              <a:rPr lang="tr-TR" dirty="0"/>
              <a:t>Zararlı Yazılımlar (</a:t>
            </a:r>
            <a:r>
              <a:rPr lang="tr-TR" dirty="0" err="1"/>
              <a:t>Malware</a:t>
            </a:r>
            <a:r>
              <a:rPr lang="tr-TR" dirty="0"/>
              <a:t>):  </a:t>
            </a:r>
          </a:p>
          <a:p>
            <a:pPr lvl="1"/>
            <a:r>
              <a:rPr lang="tr-TR" dirty="0" smtClean="0"/>
              <a:t>sisteme sızar ve 	 </a:t>
            </a:r>
            <a:r>
              <a:rPr lang="tr-TR" dirty="0"/>
              <a:t>zarar </a:t>
            </a:r>
            <a:r>
              <a:rPr lang="tr-TR" dirty="0" smtClean="0"/>
              <a:t>verir.</a:t>
            </a:r>
          </a:p>
          <a:p>
            <a:pPr lvl="1"/>
            <a:r>
              <a:rPr lang="tr-TR" dirty="0" smtClean="0"/>
              <a:t>Virüsün aktif hale gelmesi ve çoğalarak zarar veresi için, kullanıcı tarafından kodun çalıştırılması ve belleğe yazılması gerekir. Bunun için ise masum görünen dosyaların içinde yer alır. </a:t>
            </a:r>
          </a:p>
          <a:p>
            <a:r>
              <a:rPr lang="tr-TR" dirty="0" err="1" smtClean="0"/>
              <a:t>Adware</a:t>
            </a:r>
            <a:r>
              <a:rPr lang="tr-TR" dirty="0" smtClean="0"/>
              <a:t> (Reklam Yazılımı):</a:t>
            </a:r>
          </a:p>
          <a:p>
            <a:pPr lvl="1"/>
            <a:r>
              <a:rPr lang="tr-TR" dirty="0" smtClean="0"/>
              <a:t>Uygulama </a:t>
            </a:r>
            <a:r>
              <a:rPr lang="tr-TR" dirty="0"/>
              <a:t>ile birlikte gelen ve </a:t>
            </a:r>
            <a:r>
              <a:rPr lang="tr-TR" dirty="0" smtClean="0"/>
              <a:t>çalıştırıldığında </a:t>
            </a:r>
            <a:r>
              <a:rPr lang="tr-TR" dirty="0"/>
              <a:t>otomatik olarak bir reklam penceresi açan bir </a:t>
            </a:r>
            <a:r>
              <a:rPr lang="tr-TR" dirty="0" smtClean="0"/>
              <a:t>yazılım türüdür. </a:t>
            </a:r>
          </a:p>
          <a:p>
            <a:pPr lvl="1"/>
            <a:r>
              <a:rPr lang="tr-TR" dirty="0" smtClean="0"/>
              <a:t>Çalıştırıldığında kullanıcının bilgisayar kullanımı ve internet kullanımı ile ilgilini davranışlarını kayıt eder, ek program yükleyebilir ve tarayıcı seçeneklerini değiştirir.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2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İnternetin Tarihçesi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737360"/>
            <a:ext cx="8915400" cy="4173862"/>
          </a:xfrm>
        </p:spPr>
        <p:txBody>
          <a:bodyPr>
            <a:normAutofit/>
          </a:bodyPr>
          <a:lstStyle/>
          <a:p>
            <a:r>
              <a:rPr lang="tr-TR" dirty="0" smtClean="0"/>
              <a:t>Ortaya çıkısı; </a:t>
            </a:r>
            <a:r>
              <a:rPr lang="tr-TR" dirty="0"/>
              <a:t>DARPA </a:t>
            </a:r>
            <a:endParaRPr lang="tr-TR" dirty="0" smtClean="0"/>
          </a:p>
          <a:p>
            <a:pPr lvl="1"/>
            <a:r>
              <a:rPr lang="tr-TR" dirty="0" smtClean="0"/>
              <a:t>Amerikan </a:t>
            </a:r>
            <a:r>
              <a:rPr lang="tr-TR" dirty="0"/>
              <a:t>Federal Hükümeti Savunma Bakanlığı'nın araştırma ve geliştirme kolu olan </a:t>
            </a:r>
            <a:r>
              <a:rPr lang="tr-TR" dirty="0" smtClean="0"/>
              <a:t>DARPA </a:t>
            </a:r>
            <a:r>
              <a:rPr lang="tr-TR" dirty="0"/>
              <a:t>- </a:t>
            </a:r>
            <a:r>
              <a:rPr lang="tr-TR" dirty="0" err="1"/>
              <a:t>Defense</a:t>
            </a:r>
            <a:r>
              <a:rPr lang="tr-TR" dirty="0"/>
              <a:t> Advanced </a:t>
            </a:r>
            <a:r>
              <a:rPr lang="tr-TR" dirty="0" err="1"/>
              <a:t>Research</a:t>
            </a:r>
            <a:r>
              <a:rPr lang="tr-TR" dirty="0"/>
              <a:t> Project </a:t>
            </a:r>
            <a:r>
              <a:rPr lang="tr-TR" dirty="0" err="1" smtClean="0"/>
              <a:t>Agency</a:t>
            </a:r>
            <a:r>
              <a:rPr lang="tr-TR" dirty="0" smtClean="0"/>
              <a:t> </a:t>
            </a:r>
            <a:r>
              <a:rPr lang="tr-TR" dirty="0"/>
              <a:t>dayanır. </a:t>
            </a:r>
            <a:endParaRPr lang="tr-TR" dirty="0" smtClean="0"/>
          </a:p>
          <a:p>
            <a:pPr lvl="1"/>
            <a:r>
              <a:rPr lang="tr-TR" dirty="0" smtClean="0"/>
              <a:t>1969 yılında </a:t>
            </a:r>
            <a:r>
              <a:rPr lang="tr-TR" dirty="0"/>
              <a:t>Savunma Bakanlığı ARPANET adında paket anahtarlamalı bir ağ tasarlamaya </a:t>
            </a:r>
            <a:r>
              <a:rPr lang="tr-TR" dirty="0" smtClean="0"/>
              <a:t>başlar.</a:t>
            </a:r>
          </a:p>
          <a:p>
            <a:pPr lvl="1"/>
            <a:r>
              <a:rPr lang="tr-TR" dirty="0"/>
              <a:t>ARPANET çerçevesinde ilk bağlantı 1969 yılında dört merkezle </a:t>
            </a:r>
            <a:r>
              <a:rPr lang="tr-TR" dirty="0" smtClean="0"/>
              <a:t>yapıldı.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5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E-posta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Gönderen (</a:t>
            </a:r>
            <a:r>
              <a:rPr lang="tr-TR" dirty="0" err="1" smtClean="0"/>
              <a:t>From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Alıcı (</a:t>
            </a:r>
            <a:r>
              <a:rPr lang="tr-TR" dirty="0" err="1" smtClean="0"/>
              <a:t>To</a:t>
            </a:r>
            <a:r>
              <a:rPr lang="tr-TR" dirty="0" smtClean="0"/>
              <a:t>)</a:t>
            </a:r>
          </a:p>
          <a:p>
            <a:r>
              <a:rPr lang="tr-TR" dirty="0" smtClean="0"/>
              <a:t>Konu (</a:t>
            </a:r>
            <a:r>
              <a:rPr lang="tr-TR" dirty="0" err="1" smtClean="0"/>
              <a:t>Subject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İleti Gövdesi (Body)</a:t>
            </a:r>
          </a:p>
          <a:p>
            <a:r>
              <a:rPr lang="tr-TR" dirty="0" smtClean="0"/>
              <a:t>Karbon Kopya (CC) Bilgilendirme amacıyla gönderilen</a:t>
            </a:r>
          </a:p>
          <a:p>
            <a:r>
              <a:rPr lang="tr-TR" dirty="0" smtClean="0"/>
              <a:t>Gizli Karbon Kopya (BCC): İletide görülmeyen alıcılar</a:t>
            </a:r>
          </a:p>
          <a:p>
            <a:r>
              <a:rPr lang="tr-TR" dirty="0" smtClean="0"/>
              <a:t>Yanıtla (</a:t>
            </a:r>
            <a:r>
              <a:rPr lang="tr-TR" dirty="0" err="1" smtClean="0"/>
              <a:t>Reply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Herkesi Yanıtla (</a:t>
            </a:r>
            <a:r>
              <a:rPr lang="tr-TR" dirty="0" err="1" smtClean="0"/>
              <a:t>Reply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)</a:t>
            </a:r>
          </a:p>
          <a:p>
            <a:r>
              <a:rPr lang="tr-TR" dirty="0" smtClean="0"/>
              <a:t>Yönlendirme (</a:t>
            </a:r>
            <a:r>
              <a:rPr lang="tr-TR" dirty="0" err="1" smtClean="0"/>
              <a:t>Forward</a:t>
            </a:r>
            <a:r>
              <a:rPr lang="tr-TR" dirty="0" smtClean="0"/>
              <a:t>)</a:t>
            </a:r>
          </a:p>
          <a:p>
            <a:r>
              <a:rPr lang="tr-TR" dirty="0" smtClean="0"/>
              <a:t>Ek (</a:t>
            </a:r>
            <a:r>
              <a:rPr lang="tr-TR" dirty="0" err="1" smtClean="0"/>
              <a:t>Attachment</a:t>
            </a:r>
            <a:r>
              <a:rPr lang="tr-TR" dirty="0" smtClean="0"/>
              <a:t>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015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1154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89212" y="715550"/>
            <a:ext cx="8911687" cy="1280890"/>
          </a:xfrm>
        </p:spPr>
        <p:txBody>
          <a:bodyPr/>
          <a:lstStyle/>
          <a:p>
            <a:r>
              <a:rPr lang="tr-TR" dirty="0" smtClean="0"/>
              <a:t>Faydalanılan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web.karabuk.edu.tr/ahmetcinkara/dersler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https://gs.statcounter.com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 smtClean="0"/>
              <a:t>Fırat, M. Özdamar Keskin N.,(2015).</a:t>
            </a:r>
            <a:r>
              <a:rPr lang="tr-TR" smtClean="0"/>
              <a:t>İnternet teknolojileri</a:t>
            </a:r>
            <a:r>
              <a:rPr lang="tr-TR" dirty="0" smtClean="0"/>
              <a:t>. </a:t>
            </a:r>
            <a:r>
              <a:rPr lang="tr-TR" dirty="0" err="1" smtClean="0"/>
              <a:t>V.Yüzer</a:t>
            </a:r>
            <a:r>
              <a:rPr lang="tr-TR" dirty="0" smtClean="0"/>
              <a:t>, </a:t>
            </a:r>
            <a:r>
              <a:rPr lang="tr-TR" dirty="0" err="1" smtClean="0"/>
              <a:t>M.Y.Okur</a:t>
            </a:r>
            <a:r>
              <a:rPr lang="tr-TR" dirty="0"/>
              <a:t> (</a:t>
            </a:r>
            <a:r>
              <a:rPr lang="tr-TR" dirty="0" err="1"/>
              <a:t>Eds</a:t>
            </a:r>
            <a:r>
              <a:rPr lang="tr-TR" dirty="0" smtClean="0"/>
              <a:t>). </a:t>
            </a:r>
            <a:r>
              <a:rPr lang="tr-TR" i="1" dirty="0"/>
              <a:t>Temel Bilgi </a:t>
            </a:r>
            <a:r>
              <a:rPr lang="tr-TR" i="1" dirty="0" smtClean="0"/>
              <a:t>Teknolojileri-I</a:t>
            </a:r>
            <a:r>
              <a:rPr lang="tr-TR" dirty="0" smtClean="0"/>
              <a:t> içinde (s: 90-113), Anadolu Üniversitesi. </a:t>
            </a:r>
          </a:p>
          <a:p>
            <a:r>
              <a:rPr lang="tr-TR" dirty="0" smtClean="0"/>
              <a:t>Şeni, E.T. (2012).İnternet’in etkin kullanımı ve internet güvenliği. Ö</a:t>
            </a:r>
            <a:r>
              <a:rPr lang="tr-TR" dirty="0"/>
              <a:t>. </a:t>
            </a:r>
            <a:r>
              <a:rPr lang="tr-TR" dirty="0" smtClean="0"/>
              <a:t>Yılmazel (</a:t>
            </a:r>
            <a:r>
              <a:rPr lang="tr-TR" dirty="0" err="1" smtClean="0"/>
              <a:t>Ed</a:t>
            </a:r>
            <a:r>
              <a:rPr lang="tr-TR" dirty="0" smtClean="0"/>
              <a:t>).</a:t>
            </a:r>
            <a:r>
              <a:rPr lang="tr-TR" i="1" dirty="0"/>
              <a:t> Temel Bilgi Teknolojileri-I</a:t>
            </a:r>
            <a:r>
              <a:rPr lang="tr-TR" dirty="0"/>
              <a:t> </a:t>
            </a:r>
            <a:r>
              <a:rPr lang="tr-TR" dirty="0" smtClean="0"/>
              <a:t>içinde(s:148-169), </a:t>
            </a:r>
            <a:r>
              <a:rPr lang="tr-TR" dirty="0"/>
              <a:t>Anadolu Üniversitesi.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4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İnternetin Tarihçesi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1972 yılında ilk e-mail sistemi </a:t>
            </a:r>
            <a:r>
              <a:rPr lang="tr-TR" dirty="0" err="1"/>
              <a:t>Roy</a:t>
            </a:r>
            <a:r>
              <a:rPr lang="tr-TR" dirty="0"/>
              <a:t> </a:t>
            </a:r>
            <a:r>
              <a:rPr lang="tr-TR" dirty="0" err="1"/>
              <a:t>Tomlinson</a:t>
            </a:r>
            <a:r>
              <a:rPr lang="tr-TR" dirty="0"/>
              <a:t> tarafından ARPANET için geliştirildi.</a:t>
            </a:r>
          </a:p>
          <a:p>
            <a:pPr lvl="1"/>
            <a:r>
              <a:rPr lang="tr-TR" dirty="0"/>
              <a:t>1973’e gelindiğinde dosya paylaşımlarını gerçekleştirmek için FTP protokolü geliştirildi.</a:t>
            </a:r>
          </a:p>
          <a:p>
            <a:pPr lvl="1"/>
            <a:r>
              <a:rPr lang="tr-TR" dirty="0"/>
              <a:t>1983 yılında TCP ve IP, </a:t>
            </a:r>
            <a:r>
              <a:rPr lang="tr-TR" dirty="0" err="1"/>
              <a:t>ARPANET’te</a:t>
            </a:r>
            <a:r>
              <a:rPr lang="tr-TR" dirty="0"/>
              <a:t> kullanılmaya başlandı.</a:t>
            </a:r>
          </a:p>
          <a:p>
            <a:pPr lvl="1"/>
            <a:r>
              <a:rPr lang="tr-TR" dirty="0"/>
              <a:t>1989 yılında Tim </a:t>
            </a:r>
            <a:r>
              <a:rPr lang="tr-TR" dirty="0" err="1"/>
              <a:t>Berners</a:t>
            </a:r>
            <a:r>
              <a:rPr lang="tr-TR" dirty="0"/>
              <a:t> Lee html işaretleme dilini geliştirdi ve ilk web sunucusunu oluşturdu.</a:t>
            </a:r>
          </a:p>
          <a:p>
            <a:pPr lvl="1"/>
            <a:r>
              <a:rPr lang="tr-TR" dirty="0"/>
              <a:t>30 Nisan 1993 tarihinde WWW teknolojisi telifsiz olarak isteyen herkesin kullanımına açıldı.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54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Türkiye’de İnternet Tarihçesi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1986 </a:t>
            </a:r>
            <a:r>
              <a:rPr lang="tr-TR" dirty="0"/>
              <a:t>yılında TÜVEKA (Türkiye Üniversiteler ve Araştırma Kurumları Ağı) geniş alan ağına </a:t>
            </a:r>
            <a:r>
              <a:rPr lang="tr-TR" dirty="0" smtClean="0"/>
              <a:t>bağlandı.</a:t>
            </a:r>
          </a:p>
          <a:p>
            <a:r>
              <a:rPr lang="tr-TR" dirty="0" smtClean="0"/>
              <a:t>1987 yılında bu </a:t>
            </a:r>
            <a:r>
              <a:rPr lang="tr-TR" dirty="0"/>
              <a:t>ağa EARN (</a:t>
            </a:r>
            <a:r>
              <a:rPr lang="tr-TR" dirty="0" err="1"/>
              <a:t>Eurepean</a:t>
            </a:r>
            <a:r>
              <a:rPr lang="tr-TR" dirty="0"/>
              <a:t> </a:t>
            </a: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Network –Avrupa Akademik Araştırma Ağı) ve BITNET (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Time Network) ağı dâhil oldu. BITNET, </a:t>
            </a:r>
            <a:r>
              <a:rPr lang="tr-TR" dirty="0" err="1"/>
              <a:t>internet’ten</a:t>
            </a:r>
            <a:r>
              <a:rPr lang="tr-TR" dirty="0"/>
              <a:t> ayrı olarak sadece eğitim kurumlarına özel bir ağ teknolojisiydi</a:t>
            </a:r>
            <a:r>
              <a:rPr lang="tr-TR" dirty="0" smtClean="0"/>
              <a:t>.</a:t>
            </a:r>
          </a:p>
          <a:p>
            <a:r>
              <a:rPr lang="tr-TR" dirty="0" smtClean="0"/>
              <a:t>1991 </a:t>
            </a:r>
            <a:r>
              <a:rPr lang="tr-TR" dirty="0"/>
              <a:t>yılında ODTÜ ve </a:t>
            </a:r>
            <a:r>
              <a:rPr lang="tr-TR" dirty="0" smtClean="0"/>
              <a:t>TÜBİTAK </a:t>
            </a:r>
            <a:r>
              <a:rPr lang="tr-TR" dirty="0"/>
              <a:t>ortak </a:t>
            </a:r>
            <a:r>
              <a:rPr lang="tr-TR" dirty="0" smtClean="0"/>
              <a:t>çalışması </a:t>
            </a:r>
            <a:r>
              <a:rPr lang="tr-TR" dirty="0"/>
              <a:t>ile İnternet bağlantısını ülke içinde sağlamak ve yaymak üzere Türkiye Internet Proje Grubu (TR-NET) kuruldu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Türkiye’de İnternet Tarihçesi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12 Nisan 1993’de </a:t>
            </a:r>
            <a:r>
              <a:rPr lang="tr-TR" dirty="0"/>
              <a:t>Türkiye’de ilk İnternet bağlantısı </a:t>
            </a:r>
            <a:endParaRPr lang="tr-TR" b="1" dirty="0"/>
          </a:p>
          <a:p>
            <a:pPr lvl="1"/>
            <a:r>
              <a:rPr lang="tr-TR" dirty="0"/>
              <a:t>PTT’den sağlanan 64 </a:t>
            </a:r>
            <a:r>
              <a:rPr lang="tr-TR" dirty="0" err="1"/>
              <a:t>Kbps</a:t>
            </a:r>
            <a:r>
              <a:rPr lang="tr-TR" dirty="0"/>
              <a:t> kapasiteli kiralık hat </a:t>
            </a:r>
          </a:p>
          <a:p>
            <a:pPr lvl="1"/>
            <a:r>
              <a:rPr lang="tr-TR" dirty="0"/>
              <a:t>ODTÜ Bilgi İşlem Daire Başkanlığında yer alan yönlendiriciler üzerinden </a:t>
            </a:r>
          </a:p>
          <a:p>
            <a:pPr lvl="1"/>
            <a:r>
              <a:rPr lang="tr-TR" dirty="0"/>
              <a:t>TCP/IP protokolü kullanılarak </a:t>
            </a:r>
          </a:p>
          <a:p>
            <a:pPr lvl="1"/>
            <a:r>
              <a:rPr lang="tr-TR" dirty="0"/>
              <a:t>ABD Washington </a:t>
            </a:r>
            <a:r>
              <a:rPr lang="tr-TR" dirty="0" err="1"/>
              <a:t>NSFNet</a:t>
            </a:r>
            <a:r>
              <a:rPr lang="tr-TR" dirty="0"/>
              <a:t> geniş alan ağına bağlanıldı.</a:t>
            </a:r>
          </a:p>
          <a:p>
            <a:r>
              <a:rPr lang="tr-TR" dirty="0"/>
              <a:t>1996 </a:t>
            </a:r>
            <a:r>
              <a:rPr lang="tr-TR" dirty="0" smtClean="0"/>
              <a:t>yılında </a:t>
            </a:r>
            <a:r>
              <a:rPr lang="tr-TR" dirty="0"/>
              <a:t>Ulusal Akademik Ağ (ULAKNET</a:t>
            </a:r>
            <a:r>
              <a:rPr lang="tr-TR" dirty="0" smtClean="0"/>
              <a:t>) kuruldu. </a:t>
            </a:r>
          </a:p>
          <a:p>
            <a:pPr lvl="1"/>
            <a:r>
              <a:rPr lang="tr-TR" dirty="0" smtClean="0"/>
              <a:t>TÜBİTAK</a:t>
            </a:r>
            <a:r>
              <a:rPr lang="tr-TR" dirty="0"/>
              <a:t>, Askerî Okullar, Harp Akademileri, Polis Akademileri, Türk Tarih Kurumu, Millî Kütüphane, YÖK, ÖSYM, Türkiye Atom Enerjisi Kurumu ve Türk Silahlı Kuvvetleri’nin Ar-Ge birimlerinden oluşan toplam 176 birime </a:t>
            </a:r>
            <a:r>
              <a:rPr lang="tr-TR" dirty="0" smtClean="0"/>
              <a:t>hizmet vermeye başladı.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197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Türkiye’de İnternet Tarihçesi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1996 yılında TÜBİTAK’a bağlı bir enstitü olarak ULAKBİM kuruldu. </a:t>
            </a:r>
            <a:endParaRPr lang="tr-TR" dirty="0" smtClean="0"/>
          </a:p>
          <a:p>
            <a:pPr lvl="1"/>
            <a:r>
              <a:rPr lang="tr-TR" dirty="0" smtClean="0"/>
              <a:t>ULAKBİM</a:t>
            </a:r>
            <a:r>
              <a:rPr lang="tr-TR" dirty="0"/>
              <a:t>, </a:t>
            </a:r>
            <a:r>
              <a:rPr lang="tr-TR" dirty="0" err="1"/>
              <a:t>TÜVAKA’nın</a:t>
            </a:r>
            <a:r>
              <a:rPr lang="tr-TR" dirty="0"/>
              <a:t> işlerini üstlenerek ülke genelinde üniversitelere yönelik İnternet altyapısını kurmak ve geliştirmek için görevlendirildi. </a:t>
            </a:r>
            <a:endParaRPr lang="tr-TR" dirty="0" smtClean="0"/>
          </a:p>
          <a:p>
            <a:r>
              <a:rPr lang="tr-TR" dirty="0"/>
              <a:t>14 Şubat 1997 tarihinde </a:t>
            </a:r>
            <a:r>
              <a:rPr lang="tr-TR" dirty="0" err="1"/>
              <a:t>ULAKNET’in</a:t>
            </a:r>
            <a:r>
              <a:rPr lang="tr-TR" dirty="0"/>
              <a:t> ilk ulusal </a:t>
            </a:r>
            <a:r>
              <a:rPr lang="tr-TR" dirty="0" smtClean="0"/>
              <a:t>bağlantısı </a:t>
            </a:r>
            <a:r>
              <a:rPr lang="tr-TR" dirty="0"/>
              <a:t>Ege </a:t>
            </a:r>
            <a:r>
              <a:rPr lang="tr-TR" dirty="0" smtClean="0"/>
              <a:t>Üniversitesi ile</a:t>
            </a:r>
          </a:p>
          <a:p>
            <a:r>
              <a:rPr lang="tr-TR" dirty="0" smtClean="0"/>
              <a:t>Ekim 1997 ULAKNET 39 üniversiteyi internete bağladı</a:t>
            </a:r>
          </a:p>
          <a:p>
            <a:r>
              <a:rPr lang="tr-TR" dirty="0"/>
              <a:t>TURNET: İnternetin ticari kuruluşlara ve halka ulaşmasını sağlayan proje </a:t>
            </a:r>
            <a:r>
              <a:rPr lang="tr-TR" dirty="0" smtClean="0"/>
              <a:t>(Tük Telekom)</a:t>
            </a:r>
          </a:p>
          <a:p>
            <a:r>
              <a:rPr lang="tr-TR" dirty="0" smtClean="0"/>
              <a:t> 1997 servis sağlayıcı sayısı 80</a:t>
            </a:r>
          </a:p>
          <a:p>
            <a:r>
              <a:rPr lang="tr-TR" dirty="0"/>
              <a:t>1998 İnternet kullanıcılarının sayısı 230.000 </a:t>
            </a:r>
            <a:endParaRPr lang="tr-TR" dirty="0" smtClean="0"/>
          </a:p>
          <a:p>
            <a:r>
              <a:rPr lang="tr-TR" dirty="0" smtClean="0"/>
              <a:t>2020 yılında 83,88 milyon nüfusta 62,7 milyon kişi internet kullanılıyor.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607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Protokol</a:t>
            </a:r>
          </a:p>
          <a:p>
            <a:pPr lvl="1"/>
            <a:r>
              <a:rPr lang="tr-TR" dirty="0" smtClean="0"/>
              <a:t>FTP</a:t>
            </a:r>
          </a:p>
          <a:p>
            <a:pPr lvl="1"/>
            <a:r>
              <a:rPr lang="tr-TR" dirty="0" smtClean="0"/>
              <a:t>HTTP</a:t>
            </a:r>
          </a:p>
          <a:p>
            <a:pPr lvl="1"/>
            <a:r>
              <a:rPr lang="tr-TR" dirty="0" smtClean="0"/>
              <a:t>SMTP</a:t>
            </a:r>
          </a:p>
          <a:p>
            <a:pPr lvl="1"/>
            <a:r>
              <a:rPr lang="tr-TR" dirty="0" smtClean="0"/>
              <a:t>DNS</a:t>
            </a:r>
          </a:p>
          <a:p>
            <a:pPr lvl="1"/>
            <a:r>
              <a:rPr lang="tr-TR" dirty="0" smtClean="0"/>
              <a:t>TCP</a:t>
            </a:r>
          </a:p>
          <a:p>
            <a:pPr lvl="1"/>
            <a:r>
              <a:rPr lang="tr-TR" dirty="0" smtClean="0"/>
              <a:t>UDP</a:t>
            </a:r>
          </a:p>
          <a:p>
            <a:pPr lvl="1"/>
            <a:r>
              <a:rPr lang="tr-TR" dirty="0" smtClean="0"/>
              <a:t>IP</a:t>
            </a:r>
          </a:p>
          <a:p>
            <a:r>
              <a:rPr lang="tr-TR" dirty="0" smtClean="0"/>
              <a:t>www</a:t>
            </a:r>
          </a:p>
          <a:p>
            <a:r>
              <a:rPr lang="tr-TR" dirty="0" smtClean="0"/>
              <a:t>URL</a:t>
            </a:r>
          </a:p>
          <a:p>
            <a:r>
              <a:rPr lang="tr-TR" dirty="0" smtClean="0"/>
              <a:t>Browser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02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İnternetteki farklı sistemlerin birbiriyle ortak dili kullanarak anlaşması gerekir.</a:t>
            </a:r>
          </a:p>
          <a:p>
            <a:r>
              <a:rPr lang="tr-TR" dirty="0" smtClean="0"/>
              <a:t>Anlaşmanın gerçekleştirilmesi için uygulaması gereken kurallara protokol denir.</a:t>
            </a:r>
          </a:p>
          <a:p>
            <a:r>
              <a:rPr lang="tr-TR" dirty="0" smtClean="0"/>
              <a:t>Ağ Protokolleri: </a:t>
            </a:r>
          </a:p>
          <a:p>
            <a:pPr lvl="1"/>
            <a:r>
              <a:rPr lang="tr-TR" altLang="tr-TR" dirty="0" smtClean="0">
                <a:latin typeface="Arial" panose="020B0604020202020204" pitchFamily="34" charset="0"/>
              </a:rPr>
              <a:t>Bir ağa </a:t>
            </a:r>
            <a:r>
              <a:rPr lang="tr-TR" altLang="tr-TR" dirty="0">
                <a:latin typeface="Arial" panose="020B0604020202020204" pitchFamily="34" charset="0"/>
              </a:rPr>
              <a:t>bağlı bilgisayarların birbirleriyle haberleşmekte </a:t>
            </a:r>
            <a:r>
              <a:rPr lang="tr-TR" altLang="tr-TR" dirty="0" smtClean="0">
                <a:latin typeface="Arial" panose="020B0604020202020204" pitchFamily="34" charset="0"/>
              </a:rPr>
              <a:t>kullandıkları diller. </a:t>
            </a:r>
          </a:p>
          <a:p>
            <a:pPr lvl="1"/>
            <a:r>
              <a:rPr lang="tr-TR" altLang="tr-TR" dirty="0">
                <a:latin typeface="Arial" panose="020B0604020202020204" pitchFamily="34" charset="0"/>
              </a:rPr>
              <a:t>İnternet ağ mimarisi katmanlı yapıdadır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tr-TR" altLang="tr-TR" dirty="0">
                <a:latin typeface="Arial" panose="020B0604020202020204" pitchFamily="34" charset="0"/>
              </a:rPr>
              <a:t>Her katmanda yapılacak görevler protokoller tarafından paylaşılmıştır.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381387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1527</Words>
  <Application>Microsoft Office PowerPoint</Application>
  <PresentationFormat>Geniş ekran</PresentationFormat>
  <Paragraphs>189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 3</vt:lpstr>
      <vt:lpstr>Duman</vt:lpstr>
      <vt:lpstr>Bilişim Teknolojileri ve Uygulamaları İnternet</vt:lpstr>
      <vt:lpstr>İnternet nedir?</vt:lpstr>
      <vt:lpstr>İnternetin Tarihçesi </vt:lpstr>
      <vt:lpstr>İnternetin Tarihçesi</vt:lpstr>
      <vt:lpstr>Türkiye’de İnternet Tarihçesi</vt:lpstr>
      <vt:lpstr>Türkiye’de İnternet Tarihçesi</vt:lpstr>
      <vt:lpstr>Türkiye’de İnternet Tarihçesi</vt:lpstr>
      <vt:lpstr>Temel Kavramlar</vt:lpstr>
      <vt:lpstr>Protokol</vt:lpstr>
      <vt:lpstr>Ağ Protokolleri</vt:lpstr>
      <vt:lpstr>Ağ Protokolleri</vt:lpstr>
      <vt:lpstr>Ağ Protokolleri</vt:lpstr>
      <vt:lpstr>Ağ Protokolleri</vt:lpstr>
      <vt:lpstr>Ağ Protokolleri</vt:lpstr>
      <vt:lpstr>Ağ Protokolleri</vt:lpstr>
      <vt:lpstr>Alan Adı ve Yapısı</vt:lpstr>
      <vt:lpstr>Alan Adı ve Yapısı</vt:lpstr>
      <vt:lpstr>Word Wide Web (www)</vt:lpstr>
      <vt:lpstr>Word Wide Web (www)</vt:lpstr>
      <vt:lpstr>Web Tarayıcı (Browser)</vt:lpstr>
      <vt:lpstr>Browser Tercihi-TR</vt:lpstr>
      <vt:lpstr>Browser Tercihi-Dünya </vt:lpstr>
      <vt:lpstr>Mobil İnternet </vt:lpstr>
      <vt:lpstr>Arama Motoru</vt:lpstr>
      <vt:lpstr>Arama Kriterleri</vt:lpstr>
      <vt:lpstr>Arama Kriterleri</vt:lpstr>
      <vt:lpstr>Arama Motoru Tercihi-TR</vt:lpstr>
      <vt:lpstr>Arama Motoru Tercihi- Dünya</vt:lpstr>
      <vt:lpstr>İnternet Güvenliği</vt:lpstr>
      <vt:lpstr>E-posta</vt:lpstr>
      <vt:lpstr>Teşekkürler…</vt:lpstr>
      <vt:lpstr>Faydalanılan 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Bilişim Teknolojileri Kullanımı İnternet</dc:title>
  <dc:creator>Betül Özaydın Özkara</dc:creator>
  <cp:lastModifiedBy>Betül Özaydın Özkara</cp:lastModifiedBy>
  <cp:revision>50</cp:revision>
  <dcterms:created xsi:type="dcterms:W3CDTF">2020-11-02T08:01:43Z</dcterms:created>
  <dcterms:modified xsi:type="dcterms:W3CDTF">2020-11-03T20:45:26Z</dcterms:modified>
</cp:coreProperties>
</file>