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74" r:id="rId1"/>
  </p:sldMasterIdLst>
  <p:sldIdLst>
    <p:sldId id="256" r:id="rId2"/>
    <p:sldId id="257" r:id="rId3"/>
    <p:sldId id="261" r:id="rId4"/>
    <p:sldId id="262" r:id="rId5"/>
    <p:sldId id="264" r:id="rId6"/>
    <p:sldId id="265" r:id="rId7"/>
    <p:sldId id="263" r:id="rId8"/>
    <p:sldId id="26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20" autoAdjust="0"/>
    <p:restoredTop sz="94660"/>
  </p:normalViewPr>
  <p:slideViewPr>
    <p:cSldViewPr snapToGrid="0">
      <p:cViewPr varScale="1">
        <p:scale>
          <a:sx n="85" d="100"/>
          <a:sy n="85" d="100"/>
        </p:scale>
        <p:origin x="61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8314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2285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5429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2626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8082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4063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8929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1526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047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8451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t>2/15/2022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236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5399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9919063" cy="2933482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Политика информационной безопасности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76424" y="3892730"/>
            <a:ext cx="8791575" cy="1365069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Ю</a:t>
            </a:r>
            <a:r>
              <a:rPr lang="ru-RU" dirty="0"/>
              <a:t>р</a:t>
            </a:r>
            <a:r>
              <a:rPr lang="ru-RU" dirty="0">
                <a:solidFill>
                  <a:schemeClr val="tx1"/>
                </a:solidFill>
              </a:rPr>
              <a:t>идическая компания</a:t>
            </a:r>
          </a:p>
        </p:txBody>
      </p:sp>
    </p:spTree>
    <p:extLst>
      <p:ext uri="{BB962C8B-B14F-4D97-AF65-F5344CB8AC3E}">
        <p14:creationId xmlns:p14="http://schemas.microsoft.com/office/powerpoint/2010/main" val="2034238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/>
              <a:t>Цель и задачи информационной безопасности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2" y="1706880"/>
            <a:ext cx="10171021" cy="46765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Целью информационной безопасности является разработка политики информационной безопасности для компании. Задачами для информационной безопасности являются обеспечение конфиденциальности, целостности доступности, подлинности</a:t>
            </a:r>
            <a:r>
              <a:rPr lang="en-US" dirty="0"/>
              <a:t> </a:t>
            </a:r>
            <a:r>
              <a:rPr lang="ru-RU" dirty="0"/>
              <a:t>информации.</a:t>
            </a:r>
            <a:endParaRPr lang="ru-RU" b="1" dirty="0"/>
          </a:p>
          <a:p>
            <a:pPr marL="0" indent="0">
              <a:buNone/>
            </a:pPr>
            <a:r>
              <a:rPr lang="ru-RU" b="1" dirty="0"/>
              <a:t>Целостность информации </a:t>
            </a:r>
            <a:r>
              <a:rPr lang="ru-RU" dirty="0"/>
              <a:t>-это отсутствие неправомочных искажений, добавлений или уничтожения информации. </a:t>
            </a:r>
          </a:p>
          <a:p>
            <a:pPr marL="0" indent="0">
              <a:buNone/>
            </a:pPr>
            <a:r>
              <a:rPr lang="ru-RU" b="1" dirty="0"/>
              <a:t>Доступность</a:t>
            </a:r>
            <a:r>
              <a:rPr lang="ru-RU" dirty="0"/>
              <a:t> – это обеспечение своевременного и надежного доступа к информации и информационным сервисам. </a:t>
            </a:r>
            <a:r>
              <a:rPr lang="ru-RU" b="1" dirty="0"/>
              <a:t>Подлинность информации </a:t>
            </a:r>
            <a:r>
              <a:rPr lang="ru-RU" dirty="0"/>
              <a:t>-возможность однозначно идентифицировать автора/источник информации. Подлинность электронных данных часто удостоверяется таким средством, как электронно-цифровая подпись.</a:t>
            </a:r>
          </a:p>
          <a:p>
            <a:pPr marL="0" indent="0">
              <a:buNone/>
            </a:pPr>
            <a:r>
              <a:rPr lang="ru-RU" b="1" dirty="0"/>
              <a:t>Конфиденциальность информации- </a:t>
            </a:r>
            <a:r>
              <a:rPr lang="ru-RU" dirty="0"/>
              <a:t>это состояние доступности информации только авторизованным пользователям, процессам и устройствам.</a:t>
            </a:r>
          </a:p>
        </p:txBody>
      </p:sp>
    </p:spTree>
    <p:extLst>
      <p:ext uri="{BB962C8B-B14F-4D97-AF65-F5344CB8AC3E}">
        <p14:creationId xmlns:p14="http://schemas.microsoft.com/office/powerpoint/2010/main" val="3939393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57519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Угрозы, которым может подвергнуться компания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1866581"/>
            <a:ext cx="4269261" cy="180269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3" y="3927567"/>
            <a:ext cx="4327570" cy="126758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8F51927-9501-437A-B0F2-989C27FBF4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4551" y="1897377"/>
            <a:ext cx="2947707" cy="4060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895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93074" y="862149"/>
            <a:ext cx="9836920" cy="809897"/>
          </a:xfrm>
        </p:spPr>
        <p:txBody>
          <a:bodyPr>
            <a:normAutofit/>
          </a:bodyPr>
          <a:lstStyle/>
          <a:p>
            <a:r>
              <a:rPr lang="ru-RU" dirty="0"/>
              <a:t>Меры по предотвращению угроз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32114" y="1776549"/>
            <a:ext cx="10232571" cy="4685210"/>
          </a:xfrm>
        </p:spPr>
        <p:txBody>
          <a:bodyPr>
            <a:normAutofit fontScale="70000" lnSpcReduction="20000"/>
          </a:bodyPr>
          <a:lstStyle/>
          <a:p>
            <a:pPr lvl="0"/>
            <a:r>
              <a:rPr lang="ru-RU" dirty="0"/>
              <a:t>Аутентификация пользователей.</a:t>
            </a:r>
          </a:p>
          <a:p>
            <a:r>
              <a:rPr lang="ru-RU" dirty="0"/>
              <a:t>Защита пароля.</a:t>
            </a:r>
          </a:p>
          <a:p>
            <a:r>
              <a:rPr lang="ru-RU" dirty="0"/>
              <a:t>Процедуры авторизации.</a:t>
            </a:r>
          </a:p>
          <a:p>
            <a:r>
              <a:rPr lang="ru-RU" dirty="0"/>
              <a:t>Предосторожности при работе.</a:t>
            </a:r>
          </a:p>
          <a:p>
            <a:r>
              <a:rPr lang="ru-RU" dirty="0"/>
              <a:t>Физическая безопасность.</a:t>
            </a:r>
          </a:p>
          <a:p>
            <a:r>
              <a:rPr lang="ru-RU" dirty="0"/>
              <a:t>Защита носителей информации (исходных документов, лент, картриджей, дисков, распечаток).</a:t>
            </a:r>
          </a:p>
          <a:p>
            <a:r>
              <a:rPr lang="ru-RU" dirty="0"/>
              <a:t>Выбор надежного оборудования.</a:t>
            </a:r>
          </a:p>
          <a:p>
            <a:r>
              <a:rPr lang="ru-RU" dirty="0"/>
              <a:t>Источники бесперебойного питания.</a:t>
            </a:r>
          </a:p>
          <a:p>
            <a:r>
              <a:rPr lang="ru-RU" dirty="0"/>
              <a:t>Разработка адекватных планов обеспечения непрерывной работы и восстановления.</a:t>
            </a:r>
          </a:p>
          <a:p>
            <a:r>
              <a:rPr lang="ru-RU" dirty="0"/>
              <a:t>Резервное копирование.</a:t>
            </a:r>
          </a:p>
          <a:p>
            <a:r>
              <a:rPr lang="ru-RU" dirty="0"/>
              <a:t>Дублирование, мультиплексирование и резервирование офисов.</a:t>
            </a:r>
          </a:p>
          <a:p>
            <a:r>
              <a:rPr lang="ru-RU" dirty="0"/>
              <a:t>Резервирование каналов связи.</a:t>
            </a:r>
          </a:p>
          <a:p>
            <a:r>
              <a:rPr lang="ru-RU" dirty="0"/>
              <a:t>Защита данных от перехвата.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5285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Меры по предотвращению угроз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числе организационных мер обеспечения информационной безопасности можно назвать следующие: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установление различных степеней допуска сотрудников к сведениям, содержащим коммерческую тайну;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ограничение круга лиц, имеющих допуск к конфиденциальной информации компании;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организация порядка использования материальных носителей, установление контроля над копированием и сканированием документов, ограничение доступа сотрудников к внешней электронной почте;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проведение периодических проверок соблюдения регламентов;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привлечение специалистов для проведения тренингов по защите информации;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проведение мероприятий по созданию режима коммерческой тайны;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внесение в договоры компании с клиентами норм, касающихся обязательств соблюдения последними режима коммерческой тайны в отношении переданной им информации;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привлечение к ответственности лиц, виновных в разглашении информации.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9383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Меры по предотвращению угроз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ru-RU" dirty="0"/>
              <a:t>Технические меры безопасности включают (но не ограничены ими):</a:t>
            </a:r>
          </a:p>
          <a:p>
            <a:pPr lvl="0"/>
            <a:r>
              <a:rPr lang="ru-RU" dirty="0"/>
              <a:t>регистрацию, проверку пользователя при помощи </a:t>
            </a:r>
            <a:r>
              <a:rPr lang="ru-RU" dirty="0" err="1"/>
              <a:t>капчи</a:t>
            </a:r>
            <a:r>
              <a:rPr lang="ru-RU" dirty="0"/>
              <a:t>;</a:t>
            </a:r>
          </a:p>
          <a:p>
            <a:pPr lvl="0"/>
            <a:r>
              <a:rPr lang="ru-RU" dirty="0"/>
              <a:t>построение периметра безопасности защищаемых объектов;</a:t>
            </a:r>
          </a:p>
          <a:p>
            <a:pPr lvl="0"/>
            <a:r>
              <a:rPr lang="ru-RU" dirty="0"/>
              <a:t>организацию круглосуточной охраны охраняемых объектов, в том числе с использованием технических средств безопасности;</a:t>
            </a:r>
          </a:p>
          <a:p>
            <a:pPr lvl="0"/>
            <a:r>
              <a:rPr lang="ru-RU" dirty="0"/>
              <a:t>организацию противопожарной безопасности складов;</a:t>
            </a:r>
          </a:p>
          <a:p>
            <a:pPr lvl="0"/>
            <a:r>
              <a:rPr lang="ru-RU" dirty="0"/>
              <a:t>использование лицензионного программного обеспечения и сертифицированных средств защиты информации;</a:t>
            </a:r>
          </a:p>
          <a:p>
            <a:pPr lvl="0"/>
            <a:r>
              <a:rPr lang="ru-RU" dirty="0"/>
              <a:t>применение комплексной антивирусной защиты;</a:t>
            </a:r>
          </a:p>
          <a:p>
            <a:pPr lvl="0"/>
            <a:r>
              <a:rPr lang="ru-RU" dirty="0"/>
              <a:t>использование специальных комплексов ИК (как защита электронных информационных ресурсов, так и защита от утечки по электромагнитным и акустическим каналам);</a:t>
            </a:r>
          </a:p>
          <a:p>
            <a:pPr lvl="0"/>
            <a:r>
              <a:rPr lang="ru-RU" dirty="0"/>
              <a:t>обеспечение регулярного резервного копирования информации;</a:t>
            </a:r>
          </a:p>
          <a:p>
            <a:pPr lvl="0"/>
            <a:r>
              <a:rPr lang="ru-RU" dirty="0"/>
              <a:t>контроль за правами и действиями пользователей, в первую очередь, привилегированных;</a:t>
            </a:r>
          </a:p>
          <a:p>
            <a:pPr lvl="0"/>
            <a:r>
              <a:rPr lang="ru-RU" dirty="0"/>
              <a:t>применение систем криптографической защиты информации;</a:t>
            </a:r>
          </a:p>
          <a:p>
            <a:pPr lvl="0"/>
            <a:r>
              <a:rPr lang="ru-RU" dirty="0"/>
              <a:t>обеспечение безотказной работы аппаратных средств;</a:t>
            </a:r>
          </a:p>
          <a:p>
            <a:pPr lvl="0"/>
            <a:r>
              <a:rPr lang="ru-RU" dirty="0"/>
              <a:t>мониторинг состояния критичных элементов информационной системы.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5887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ИТОГИ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Конечный результат создания политики безопасности должен быть задокументирован с указанием всех проделанных действий, материальных затрат и дальнейших рекомендаций по совершенствованию. Важно, чтобы систему можно было легко модифицировать после подключения новых вычислительных ресурсов. </a:t>
            </a:r>
          </a:p>
        </p:txBody>
      </p:sp>
    </p:spTree>
    <p:extLst>
      <p:ext uri="{BB962C8B-B14F-4D97-AF65-F5344CB8AC3E}">
        <p14:creationId xmlns:p14="http://schemas.microsoft.com/office/powerpoint/2010/main" val="2454324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0457" y="1645919"/>
            <a:ext cx="10058400" cy="1136469"/>
          </a:xfrm>
        </p:spPr>
        <p:txBody>
          <a:bodyPr>
            <a:noAutofit/>
          </a:bodyPr>
          <a:lstStyle/>
          <a:p>
            <a:r>
              <a:rPr lang="ru-RU" sz="6600" dirty="0"/>
              <a:t>СПАСИБО ЗА ВНИМАНИЕ</a:t>
            </a:r>
            <a:br>
              <a:rPr lang="ru-RU" sz="6600" dirty="0"/>
            </a:br>
            <a:endParaRPr lang="ru-RU" sz="6600" dirty="0"/>
          </a:p>
        </p:txBody>
      </p:sp>
    </p:spTree>
    <p:extLst>
      <p:ext uri="{BB962C8B-B14F-4D97-AF65-F5344CB8AC3E}">
        <p14:creationId xmlns:p14="http://schemas.microsoft.com/office/powerpoint/2010/main" val="4119959792"/>
      </p:ext>
    </p:extLst>
  </p:cSld>
  <p:clrMapOvr>
    <a:masterClrMapping/>
  </p:clrMapOvr>
</p:sld>
</file>

<file path=ppt/theme/theme1.xml><?xml version="1.0" encoding="utf-8"?>
<a:theme xmlns:a="http://schemas.openxmlformats.org/drawingml/2006/main" name="Галерея">
  <a:themeElements>
    <a:clrScheme name="Галерея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Галерея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алерея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283</TotalTime>
  <Words>454</Words>
  <Application>Microsoft Office PowerPoint</Application>
  <PresentationFormat>Широкоэкранный</PresentationFormat>
  <Paragraphs>49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Gill Sans MT</vt:lpstr>
      <vt:lpstr>Times New Roman</vt:lpstr>
      <vt:lpstr>Галерея</vt:lpstr>
      <vt:lpstr>Политика информационной безопасности</vt:lpstr>
      <vt:lpstr>Цель и задачи информационной безопасности</vt:lpstr>
      <vt:lpstr>Угрозы, которым может подвергнуться компания</vt:lpstr>
      <vt:lpstr>Меры по предотвращению угроз</vt:lpstr>
      <vt:lpstr>Меры по предотвращению угроз</vt:lpstr>
      <vt:lpstr>Меры по предотвращению угроз</vt:lpstr>
      <vt:lpstr>ИТОГИ</vt:lpstr>
      <vt:lpstr>СПАСИБО ЗА ВНИМАНИЕ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Политика информационной безопасности</dc:title>
  <dc:creator>Валентин Дубалеко</dc:creator>
  <cp:lastModifiedBy>l1 mb</cp:lastModifiedBy>
  <cp:revision>14</cp:revision>
  <dcterms:created xsi:type="dcterms:W3CDTF">2020-02-25T16:56:08Z</dcterms:created>
  <dcterms:modified xsi:type="dcterms:W3CDTF">2022-02-15T04:48:13Z</dcterms:modified>
</cp:coreProperties>
</file>