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8229600"/>
  <p:notesSz cx="8229600" cy="146304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oppins Light" panose="00000400000000000000" pitchFamily="2" charset="0"/>
      <p:regular r:id="rId8"/>
    </p:embeddedFont>
    <p:embeddedFont>
      <p:font typeface="Roboto Light" panose="02000000000000000000" pitchFamily="2" charset="0"/>
      <p:regular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76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8899" y="564833"/>
            <a:ext cx="13489470" cy="64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4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Система защиты информации «Страж NT»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11280" y="4044923"/>
            <a:ext cx="269581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«Страж NT» Версия 2.5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3292729" y="1717595"/>
            <a:ext cx="578093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Наименование средства защиты информации:</a:t>
            </a:r>
            <a:br>
              <a:rPr lang="ru-RU" sz="200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</a:br>
            <a:endParaRPr lang="en-US" sz="2000" b="1" dirty="0"/>
          </a:p>
        </p:txBody>
      </p:sp>
      <p:sp>
        <p:nvSpPr>
          <p:cNvPr id="6" name="Text 3"/>
          <p:cNvSpPr/>
          <p:nvPr/>
        </p:nvSpPr>
        <p:spPr>
          <a:xfrm>
            <a:off x="3305175" y="1976476"/>
            <a:ext cx="6345793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Система защиты информации от несанкционированного 
доступа «Страж NT» (версия 2.5)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3305175" y="2769947"/>
            <a:ext cx="5276117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Poppins Light" panose="00000400000000000000" pitchFamily="2" charset="0"/>
                <a:ea typeface="Roboto Light" pitchFamily="34" charset="-122"/>
                <a:cs typeface="Poppins Light" panose="00000400000000000000" pitchFamily="2" charset="0"/>
              </a:rPr>
              <a:t>Наименование производителя/заявителя:</a:t>
            </a:r>
            <a:endParaRPr lang="en-US" sz="20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305175" y="3020628"/>
            <a:ext cx="6345793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ООО «Центр безопасных информационных технологий» (ООО «ЦБИ»)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18899" y="4788098"/>
            <a:ext cx="13192601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Комплексная защита от несанкционированного доступа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8899" y="5578673"/>
            <a:ext cx="462082" cy="462082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04875" y="5655588"/>
            <a:ext cx="9001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386364" y="5578673"/>
            <a:ext cx="256758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Функции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1386364" y="6022896"/>
            <a:ext cx="3593187" cy="1643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Идентификация, аутентификация, разграничение доступа, контроль целостности, регистрация событий, маркировка документов, учет носителей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5184934" y="5578673"/>
            <a:ext cx="462082" cy="462082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5327809" y="5655588"/>
            <a:ext cx="176212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5852398" y="5578673"/>
            <a:ext cx="256758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Соответствие</a:t>
            </a:r>
            <a:endParaRPr lang="en-US" sz="2000" dirty="0"/>
          </a:p>
        </p:txBody>
      </p:sp>
      <p:sp>
        <p:nvSpPr>
          <p:cNvPr id="17" name="Text 14"/>
          <p:cNvSpPr/>
          <p:nvPr/>
        </p:nvSpPr>
        <p:spPr>
          <a:xfrm>
            <a:off x="5749647" y="5987107"/>
            <a:ext cx="3593187" cy="2093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Система обеспечивает защиту</a:t>
            </a:r>
            <a:r>
              <a:rPr lang="en-US" sz="1600" dirty="0">
                <a:solidFill>
                  <a:srgbClr val="F8FA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solidFill>
                  <a:srgbClr val="F8FA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информации</a:t>
            </a:r>
            <a:r>
              <a:rPr lang="en-US" sz="1600" dirty="0">
                <a:solidFill>
                  <a:srgbClr val="F8FA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в соответствии с </a:t>
            </a:r>
            <a:br>
              <a:rPr lang="en-US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требованиями</a:t>
            </a:r>
            <a:r>
              <a:rPr lang="en-US" sz="1600" dirty="0">
                <a:solidFill>
                  <a:srgbClr val="F8FAF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классов защищенности </a:t>
            </a:r>
            <a:br>
              <a:rPr lang="en-US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ЗА, 2А и 1Б, установленными </a:t>
            </a:r>
            <a:br>
              <a:rPr lang="en-US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руководящими документами </a:t>
            </a:r>
            <a:br>
              <a:rPr lang="en-US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ru-RU" sz="1600" b="0" i="0" dirty="0">
                <a:solidFill>
                  <a:srgbClr val="F8FAF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Гостехкомиссии России.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9650968" y="5578673"/>
            <a:ext cx="462082" cy="462082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791819" y="5655588"/>
            <a:ext cx="180261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10318433" y="5578673"/>
            <a:ext cx="2567583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Стоимость</a:t>
            </a:r>
            <a:endParaRPr lang="en-US" sz="2000" dirty="0"/>
          </a:p>
        </p:txBody>
      </p:sp>
      <p:sp>
        <p:nvSpPr>
          <p:cNvPr id="21" name="Text 18"/>
          <p:cNvSpPr/>
          <p:nvPr/>
        </p:nvSpPr>
        <p:spPr>
          <a:xfrm>
            <a:off x="10318433" y="6022896"/>
            <a:ext cx="3593187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От 10 000 рублей за лицензию</a:t>
            </a:r>
            <a:endParaRPr lang="en-US" sz="16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4255995-F6DA-4CD6-8816-2F74E207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697425"/>
            <a:ext cx="2124916" cy="2092475"/>
          </a:xfrm>
          <a:prstGeom prst="rect">
            <a:avLst/>
          </a:prstGeom>
        </p:spPr>
      </p:pic>
      <p:sp>
        <p:nvSpPr>
          <p:cNvPr id="24" name="Text 4">
            <a:extLst>
              <a:ext uri="{FF2B5EF4-FFF2-40B4-BE49-F238E27FC236}">
                <a16:creationId xmlns:a16="http://schemas.microsoft.com/office/drawing/2014/main" id="{2110623F-0B20-41F5-BC4D-826FD4172CAF}"/>
              </a:ext>
            </a:extLst>
          </p:cNvPr>
          <p:cNvSpPr/>
          <p:nvPr/>
        </p:nvSpPr>
        <p:spPr>
          <a:xfrm>
            <a:off x="10811421" y="2046864"/>
            <a:ext cx="291410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Макаревич Сергей Витальевич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699B140F-60A8-49DC-A99D-9F268D558C89}"/>
              </a:ext>
            </a:extLst>
          </p:cNvPr>
          <p:cNvSpPr/>
          <p:nvPr/>
        </p:nvSpPr>
        <p:spPr>
          <a:xfrm>
            <a:off x="10811420" y="1707838"/>
            <a:ext cx="2695951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2000" b="1" dirty="0">
                <a:solidFill>
                  <a:schemeClr val="bg1"/>
                </a:solidFill>
                <a:cs typeface="Poppins Light" panose="00000400000000000000" pitchFamily="2" charset="0"/>
              </a:rPr>
              <a:t>ФИО</a:t>
            </a:r>
            <a:r>
              <a:rPr lang="en-US" sz="2000" b="1" dirty="0">
                <a:solidFill>
                  <a:schemeClr val="bg1"/>
                </a:solidFill>
                <a:cs typeface="Poppins Light" panose="00000400000000000000" pitchFamily="2" charset="0"/>
              </a:rPr>
              <a:t> </a:t>
            </a:r>
            <a:r>
              <a:rPr lang="ru-RU" sz="2000" b="1" dirty="0">
                <a:solidFill>
                  <a:schemeClr val="bg1"/>
                </a:solidFill>
                <a:cs typeface="Poppins Light" panose="00000400000000000000" pitchFamily="2" charset="0"/>
              </a:rPr>
              <a:t>докладчика</a:t>
            </a:r>
            <a:r>
              <a:rPr lang="en-US" sz="20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7F510B8-5FC0-4B37-94F1-1B9E7292C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060" y="7431260"/>
            <a:ext cx="2695951" cy="762106"/>
          </a:xfrm>
          <a:prstGeom prst="rect">
            <a:avLst/>
          </a:prstGeom>
        </p:spPr>
      </p:pic>
      <p:sp>
        <p:nvSpPr>
          <p:cNvPr id="28" name="Text 4">
            <a:extLst>
              <a:ext uri="{FF2B5EF4-FFF2-40B4-BE49-F238E27FC236}">
                <a16:creationId xmlns:a16="http://schemas.microsoft.com/office/drawing/2014/main" id="{5CF982E3-B208-481F-8FE0-EDBDC011DCF9}"/>
              </a:ext>
            </a:extLst>
          </p:cNvPr>
          <p:cNvSpPr/>
          <p:nvPr/>
        </p:nvSpPr>
        <p:spPr>
          <a:xfrm>
            <a:off x="10811421" y="3004365"/>
            <a:ext cx="291410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1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БИСО-02-23</a:t>
            </a:r>
            <a:endParaRPr lang="en-US" sz="16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3E5AC60A-1818-482A-9EF2-6A2E3E05E6E5}"/>
              </a:ext>
            </a:extLst>
          </p:cNvPr>
          <p:cNvSpPr/>
          <p:nvPr/>
        </p:nvSpPr>
        <p:spPr>
          <a:xfrm>
            <a:off x="10811420" y="2665339"/>
            <a:ext cx="2695951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ru-RU" sz="20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Номер группы</a:t>
            </a:r>
            <a:r>
              <a:rPr lang="en-US" sz="20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</Words>
  <Application>Microsoft Office PowerPoint</Application>
  <PresentationFormat>Произвольный</PresentationFormat>
  <Paragraphs>21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Roboto Light</vt:lpstr>
      <vt:lpstr>Arial</vt:lpstr>
      <vt:lpstr>Poppins Light</vt:lpstr>
      <vt:lpstr>Calibri</vt:lpstr>
      <vt:lpstr>Office Theme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Сергей Макаревич</cp:lastModifiedBy>
  <cp:revision>3</cp:revision>
  <dcterms:created xsi:type="dcterms:W3CDTF">2025-02-28T17:39:40Z</dcterms:created>
  <dcterms:modified xsi:type="dcterms:W3CDTF">2025-02-28T17:53:05Z</dcterms:modified>
</cp:coreProperties>
</file>