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9" r:id="rId10"/>
    <p:sldId id="267" r:id="rId11"/>
    <p:sldId id="265" r:id="rId12"/>
  </p:sldIdLst>
  <p:sldSz cx="14630400" cy="8229600"/>
  <p:notesSz cx="8229600" cy="14630400"/>
  <p:embeddedFontLst>
    <p:embeddedFont>
      <p:font typeface="Montserrat Black" panose="020B0604020202020204" charset="-52"/>
      <p:regular r:id="rId15"/>
    </p:embeddedFont>
    <p:embeddedFont>
      <p:font typeface="Inconsolata" panose="020B060402020202020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E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vc cv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4FE1B-4EF6-4D45-A5B5-B484D04E6762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655DA-40A9-4883-916F-96976C90F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39737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678975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93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16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9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writ.ru/doc/espd/19.104-78.pdf" TargetMode="External"/><Relationship Id="rId7" Type="http://schemas.openxmlformats.org/officeDocument/2006/relationships/hyperlink" Target="https://rosgosts.ru/file/gost/35/080/gost_r_iso!mek_14764-2002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writ.ru/doc/espd/19.106-78.pdf" TargetMode="External"/><Relationship Id="rId5" Type="http://schemas.openxmlformats.org/officeDocument/2006/relationships/hyperlink" Target="https://www.swrit.ru/doc/espd/19.505-79.pdf" TargetMode="External"/><Relationship Id="rId4" Type="http://schemas.openxmlformats.org/officeDocument/2006/relationships/hyperlink" Target="https://gostbank.metaltorg.ru/data/7323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108002"/>
            <a:ext cx="7556421" cy="124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GYMO: </a:t>
            </a:r>
            <a:r>
              <a:rPr lang="ru-RU" sz="3900" b="1" dirty="0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Современная</a:t>
            </a:r>
            <a:r>
              <a:rPr lang="en-US" sz="3900" b="1" dirty="0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 </a:t>
            </a:r>
            <a:r>
              <a:rPr lang="en-US" sz="39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Платформа для Фитнеса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6280189" y="3485724"/>
            <a:ext cx="7556421" cy="19052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endParaRPr lang="en-US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865395" y="7697972"/>
            <a:ext cx="1669312" cy="425302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 0"/>
          <p:cNvSpPr/>
          <p:nvPr/>
        </p:nvSpPr>
        <p:spPr>
          <a:xfrm>
            <a:off x="6280190" y="7164731"/>
            <a:ext cx="3963405" cy="5332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ru-RU" sz="24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Ерешко Эдуард, 22919</a:t>
            </a:r>
            <a:r>
              <a:rPr lang="en-US" sz="24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/1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190" y="4114800"/>
            <a:ext cx="2353307" cy="23533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30400" y="7827248"/>
            <a:ext cx="9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2D6267C-8232-4F7E-AEC6-9F080C23ED4D}" type="slidenum">
              <a:rPr lang="ru-RU" sz="2000" b="1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pPr algn="ctr"/>
              <a:t>1</a:t>
            </a:fld>
            <a:endParaRPr lang="ru-RU" sz="2000" b="1" dirty="0">
              <a:solidFill>
                <a:srgbClr val="151617"/>
              </a:solidFill>
              <a:latin typeface="Montserrat Black" pitchFamily="34" charset="0"/>
              <a:ea typeface="Montserrat Black" pitchFamily="34" charset="-122"/>
              <a:cs typeface="Montserrat Black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99505"/>
            <a:ext cx="7045881" cy="4031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800" b="1" dirty="0" err="1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Оценочные</a:t>
            </a:r>
            <a:r>
              <a:rPr lang="en-US" sz="2800" b="1" dirty="0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 </a:t>
            </a:r>
            <a:r>
              <a:rPr lang="en-US" sz="2800" b="1" dirty="0" err="1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Элементы</a:t>
            </a:r>
            <a:r>
              <a:rPr lang="en-US" sz="2800" b="1" dirty="0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 и </a:t>
            </a:r>
            <a:r>
              <a:rPr lang="en-US" sz="2800" b="1" dirty="0" err="1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Тестирование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793790" y="1525072"/>
            <a:ext cx="2031325" cy="201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20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Оценочные Элементы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793790" y="1886307"/>
            <a:ext cx="6364129" cy="5855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1600"/>
              </a:lnSpc>
              <a:buSzPct val="100000"/>
              <a:buChar char="•"/>
            </a:pPr>
            <a:r>
              <a:rPr lang="en-US" sz="1600" b="1" dirty="0" err="1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Надёжность</a:t>
            </a: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(ГОСТ Р МЭК 62628-2021</a:t>
            </a:r>
            <a:r>
              <a:rPr lang="en-US" sz="160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)</a:t>
            </a:r>
            <a:r>
              <a:rPr lang="en-US" sz="1600" b="1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:</a:t>
            </a:r>
            <a:r>
              <a:rPr lang="en-US" sz="160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</a:t>
            </a:r>
            <a:r>
              <a:rPr lang="en-US" sz="1600" dirty="0" err="1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функци</a:t>
            </a:r>
            <a:r>
              <a:rPr lang="ru-RU" sz="160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я</a:t>
            </a:r>
            <a:r>
              <a:rPr lang="en-US" sz="160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</a:t>
            </a:r>
            <a:r>
              <a:rPr lang="en-US" sz="1600" dirty="0" err="1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резервного</a:t>
            </a:r>
            <a:r>
              <a:rPr lang="en-US" sz="160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</a:t>
            </a:r>
            <a:r>
              <a:rPr lang="en-US" sz="1600" dirty="0" err="1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копирования</a:t>
            </a:r>
            <a:r>
              <a:rPr lang="en-US" sz="160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,</a:t>
            </a:r>
            <a:r>
              <a:rPr lang="ru-RU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</a:t>
            </a:r>
            <a:r>
              <a:rPr lang="ru-RU" sz="160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способность </a:t>
            </a:r>
            <a:r>
              <a:rPr lang="ru-RU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сайта сохранять ограниченную работоспособность при отказе отдельных модулей </a:t>
            </a:r>
            <a:r>
              <a:rPr lang="ru-RU" sz="160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ПО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93790" y="2613761"/>
            <a:ext cx="6364129" cy="7223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1600"/>
              </a:lnSpc>
              <a:buSzPct val="100000"/>
              <a:buChar char="•"/>
            </a:pPr>
            <a:r>
              <a:rPr lang="en-US" sz="1600" b="1" dirty="0" err="1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Переносимость</a:t>
            </a:r>
            <a:r>
              <a:rPr lang="ru-RU" sz="1600" b="1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</a:t>
            </a: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(ГОСТ Р ИСО/МЭК 19941-2021</a:t>
            </a:r>
            <a:r>
              <a:rPr lang="en-US" sz="160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)</a:t>
            </a:r>
            <a:r>
              <a:rPr lang="en-US" sz="1600" b="1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:</a:t>
            </a:r>
            <a:r>
              <a:rPr lang="en-US" sz="160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</a:t>
            </a: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Функционирование на разных платформах и </a:t>
            </a:r>
            <a:r>
              <a:rPr lang="en-US" sz="1600" dirty="0" err="1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браузерах</a:t>
            </a:r>
            <a:r>
              <a:rPr lang="ru-RU" sz="160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, в России и странах СНГ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793769" y="3472968"/>
            <a:ext cx="6364129" cy="6418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1600"/>
              </a:lnSpc>
              <a:buSzPct val="100000"/>
              <a:buChar char="•"/>
            </a:pPr>
            <a:r>
              <a:rPr lang="en-US" sz="1600" b="1" dirty="0" err="1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Удобство</a:t>
            </a:r>
            <a:r>
              <a:rPr lang="en-US" sz="16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</a:t>
            </a:r>
            <a:r>
              <a:rPr lang="en-US" sz="1600" b="1" dirty="0" err="1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использования</a:t>
            </a: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(ГОСТ Р 52872-2019)</a:t>
            </a:r>
            <a:r>
              <a:rPr lang="en-US" sz="1600" b="1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:</a:t>
            </a:r>
            <a:r>
              <a:rPr lang="en-US" sz="160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</a:t>
            </a:r>
            <a:r>
              <a:rPr lang="ru-RU" sz="160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р</a:t>
            </a:r>
            <a:r>
              <a:rPr lang="en-US" sz="1600" dirty="0" err="1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аздел</a:t>
            </a:r>
            <a:r>
              <a:rPr lang="en-US" sz="160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</a:t>
            </a: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Q&amp;A, </a:t>
            </a:r>
            <a:r>
              <a:rPr lang="ru-RU" sz="160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функции </a:t>
            </a:r>
            <a:r>
              <a:rPr lang="ru-RU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отмены отправки формы и редактирование отправленных </a:t>
            </a:r>
            <a:r>
              <a:rPr lang="ru-RU" sz="160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форм</a:t>
            </a:r>
            <a:r>
              <a:rPr lang="en-US" sz="160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.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793768" y="4245411"/>
            <a:ext cx="6364129" cy="3980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00"/>
              </a:lnSpc>
              <a:buSzPct val="100000"/>
              <a:buChar char="•"/>
            </a:pPr>
            <a:r>
              <a:rPr lang="en-US" sz="1600" b="1" dirty="0" err="1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Производительность</a:t>
            </a:r>
            <a:r>
              <a:rPr lang="en-US" sz="16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:</a:t>
            </a: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Загрузка страницы ≤ 2 </a:t>
            </a:r>
            <a:r>
              <a:rPr lang="en-US" sz="1600" dirty="0" err="1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сек</a:t>
            </a:r>
            <a:r>
              <a:rPr lang="en-US" sz="160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.,</a:t>
            </a:r>
            <a:endParaRPr lang="ru-RU" sz="1600" dirty="0">
              <a:solidFill>
                <a:srgbClr val="151617"/>
              </a:solidFill>
              <a:latin typeface="Inconsolata" pitchFamily="34" charset="0"/>
              <a:ea typeface="Inconsolata" pitchFamily="34" charset="-122"/>
              <a:cs typeface="Inconsolata" pitchFamily="34" charset="-120"/>
            </a:endParaRPr>
          </a:p>
          <a:p>
            <a:pPr algn="l">
              <a:lnSpc>
                <a:spcPts val="1600"/>
              </a:lnSpc>
              <a:buSzPct val="100000"/>
            </a:pPr>
            <a:r>
              <a:rPr lang="ru-RU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</a:t>
            </a:r>
            <a:r>
              <a:rPr lang="ru-RU" sz="160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  </a:t>
            </a:r>
            <a:r>
              <a:rPr lang="en-US" sz="1600" dirty="0" err="1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отклик</a:t>
            </a:r>
            <a:r>
              <a:rPr lang="en-US" sz="160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</a:t>
            </a: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API ≤ 300 мс.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793766" y="4769286"/>
            <a:ext cx="6364129" cy="7091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1600"/>
              </a:lnSpc>
              <a:buSzPct val="100000"/>
              <a:buFontTx/>
              <a:buChar char="•"/>
            </a:pPr>
            <a:r>
              <a:rPr lang="en-US" sz="1600" b="1" dirty="0" err="1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Удобство</a:t>
            </a:r>
            <a:r>
              <a:rPr lang="en-US" sz="1600" b="1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</a:t>
            </a:r>
            <a:r>
              <a:rPr lang="en-US" sz="1600" b="1" dirty="0" err="1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сопровождения</a:t>
            </a:r>
            <a:r>
              <a:rPr lang="en-US" sz="1600" b="1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: </a:t>
            </a:r>
            <a:r>
              <a:rPr lang="ru-RU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С</a:t>
            </a:r>
            <a:r>
              <a:rPr lang="en-US" sz="1600" dirty="0" err="1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истемы</a:t>
            </a:r>
            <a:r>
              <a:rPr lang="en-US" sz="160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</a:t>
            </a:r>
            <a:r>
              <a:rPr lang="en-US" sz="1600" dirty="0" err="1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контроля</a:t>
            </a:r>
            <a:r>
              <a:rPr lang="en-US" sz="160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</a:t>
            </a:r>
            <a:r>
              <a:rPr lang="en-US" sz="1600" dirty="0" err="1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версий</a:t>
            </a:r>
            <a:r>
              <a:rPr lang="en-US" sz="160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</a:t>
            </a:r>
            <a:r>
              <a:rPr lang="en-US" sz="1600" dirty="0" err="1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Git</a:t>
            </a:r>
            <a:r>
              <a:rPr lang="ru-RU" sz="160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, код написан в соответствии со стандартами HTML5, CSS </a:t>
            </a:r>
            <a:r>
              <a:rPr lang="ru-RU" sz="1600" dirty="0" err="1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Level</a:t>
            </a:r>
            <a:r>
              <a:rPr lang="ru-RU" sz="160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2, </a:t>
            </a:r>
            <a:r>
              <a:rPr lang="ru-RU" sz="1600" dirty="0" err="1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ECMAScript</a:t>
            </a:r>
            <a:r>
              <a:rPr lang="ru-RU" sz="160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2023.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793790" y="5611375"/>
            <a:ext cx="6364129" cy="466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600"/>
              </a:lnSpc>
              <a:buSzPct val="100000"/>
              <a:buChar char="•"/>
            </a:pPr>
            <a:r>
              <a:rPr lang="en-US" sz="1600" b="1" dirty="0" err="1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Функциональность</a:t>
            </a:r>
            <a:r>
              <a:rPr lang="en-US" sz="1600" b="1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: </a:t>
            </a:r>
            <a:r>
              <a:rPr lang="en-US" sz="1600" dirty="0" err="1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Все</a:t>
            </a:r>
            <a:r>
              <a:rPr lang="en-US" sz="160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</a:t>
            </a:r>
            <a:r>
              <a:rPr lang="en-US" sz="1600" dirty="0" err="1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функции</a:t>
            </a:r>
            <a:r>
              <a:rPr lang="en-US" sz="160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</a:t>
            </a:r>
            <a:r>
              <a:rPr lang="en-US" sz="1600" dirty="0" err="1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работают</a:t>
            </a:r>
            <a:r>
              <a:rPr lang="en-US" sz="160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в </a:t>
            </a:r>
            <a:r>
              <a:rPr lang="en-US" sz="1600" dirty="0" err="1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соответствии</a:t>
            </a:r>
            <a:r>
              <a:rPr lang="en-US" sz="160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с Т</a:t>
            </a:r>
            <a:r>
              <a:rPr lang="ru-RU" sz="160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З,</a:t>
            </a:r>
          </a:p>
          <a:p>
            <a:pPr>
              <a:lnSpc>
                <a:spcPts val="1600"/>
              </a:lnSpc>
              <a:buSzPct val="100000"/>
            </a:pPr>
            <a:r>
              <a:rPr lang="ru-RU" sz="160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   использование TLS-протоколов и двухфакторной аутентификации</a:t>
            </a:r>
            <a:r>
              <a:rPr lang="ru-RU" sz="1600" dirty="0"/>
              <a:t>.</a:t>
            </a:r>
            <a:endParaRPr lang="ru-RU" sz="1600" dirty="0" smtClean="0">
              <a:solidFill>
                <a:srgbClr val="151617"/>
              </a:solidFill>
              <a:latin typeface="Inconsolata" pitchFamily="34" charset="0"/>
              <a:ea typeface="Inconsolata" pitchFamily="34" charset="-122"/>
              <a:cs typeface="Inconsolata" pitchFamily="34" charset="-12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480102" y="1525072"/>
            <a:ext cx="1612583" cy="201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20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Тестирование</a:t>
            </a:r>
            <a:endParaRPr lang="en-US" sz="2000" dirty="0"/>
          </a:p>
        </p:txBody>
      </p:sp>
      <p:sp>
        <p:nvSpPr>
          <p:cNvPr id="11" name="Text 9"/>
          <p:cNvSpPr/>
          <p:nvPr/>
        </p:nvSpPr>
        <p:spPr>
          <a:xfrm>
            <a:off x="7480102" y="1855470"/>
            <a:ext cx="6522977" cy="231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00"/>
              </a:lnSpc>
              <a:buSzPct val="100000"/>
              <a:buChar char="•"/>
            </a:pPr>
            <a:r>
              <a:rPr lang="en-US" sz="16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Методы:</a:t>
            </a: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Эквивалентное разделение, анализ </a:t>
            </a:r>
            <a:r>
              <a:rPr lang="en-US" sz="1600" dirty="0" err="1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граничных</a:t>
            </a: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</a:t>
            </a:r>
            <a:r>
              <a:rPr lang="en-US" sz="1600" dirty="0" err="1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значений</a:t>
            </a:r>
            <a:r>
              <a:rPr lang="en-US" sz="160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.</a:t>
            </a:r>
            <a:endParaRPr lang="ru-RU" sz="1600" dirty="0" smtClean="0">
              <a:solidFill>
                <a:srgbClr val="151617"/>
              </a:solidFill>
              <a:latin typeface="Inconsolata" pitchFamily="34" charset="0"/>
              <a:ea typeface="Inconsolata" pitchFamily="34" charset="-122"/>
              <a:cs typeface="Inconsolata" pitchFamily="34" charset="-12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9082921" y="4451866"/>
            <a:ext cx="4761190" cy="206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2865395" y="7697972"/>
            <a:ext cx="1669312" cy="425302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 9"/>
          <p:cNvSpPr/>
          <p:nvPr/>
        </p:nvSpPr>
        <p:spPr>
          <a:xfrm>
            <a:off x="7480102" y="2191168"/>
            <a:ext cx="6364129" cy="206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00"/>
              </a:lnSpc>
              <a:buSzPct val="100000"/>
              <a:buChar char="•"/>
            </a:pPr>
            <a:r>
              <a:rPr lang="ru-RU" sz="1600" b="1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Тестовое покрытие</a:t>
            </a:r>
            <a:r>
              <a:rPr lang="en-US" sz="1600" b="1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:</a:t>
            </a:r>
            <a:r>
              <a:rPr lang="en-US" sz="160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</a:t>
            </a:r>
            <a:r>
              <a:rPr lang="ru-RU" sz="160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Согласно матрице требований – 60%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730400" y="7827248"/>
            <a:ext cx="9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2D6267C-8232-4F7E-AEC6-9F080C23ED4D}" type="slidenum">
              <a:rPr lang="ru-RU" sz="2000" b="1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pPr algn="ctr"/>
              <a:t>10</a:t>
            </a:fld>
            <a:endParaRPr lang="ru-RU" sz="2000" b="1" dirty="0">
              <a:solidFill>
                <a:srgbClr val="151617"/>
              </a:solidFill>
              <a:latin typeface="Montserrat Black" pitchFamily="34" charset="0"/>
              <a:ea typeface="Montserrat Black" pitchFamily="34" charset="-122"/>
              <a:cs typeface="Montserrat Black" pitchFamily="34" charset="-12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102" y="2886973"/>
            <a:ext cx="6522977" cy="351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8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82491"/>
            <a:ext cx="7326511" cy="465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50"/>
              </a:lnSpc>
              <a:buNone/>
            </a:pPr>
            <a:r>
              <a:rPr lang="en-US" sz="3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Текущий Прогресс и Перспективы</a:t>
            </a:r>
            <a:endParaRPr lang="en-US" sz="3200" dirty="0"/>
          </a:p>
        </p:txBody>
      </p:sp>
      <p:sp>
        <p:nvSpPr>
          <p:cNvPr id="4" name="Text 1"/>
          <p:cNvSpPr/>
          <p:nvPr/>
        </p:nvSpPr>
        <p:spPr>
          <a:xfrm>
            <a:off x="6280190" y="1645325"/>
            <a:ext cx="2394823" cy="491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50"/>
              </a:lnSpc>
              <a:buNone/>
            </a:pPr>
            <a:r>
              <a:rPr lang="en-US" sz="38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50%</a:t>
            </a:r>
            <a:endParaRPr lang="en-US" sz="3850" dirty="0"/>
          </a:p>
        </p:txBody>
      </p:sp>
      <p:sp>
        <p:nvSpPr>
          <p:cNvPr id="5" name="Text 2"/>
          <p:cNvSpPr/>
          <p:nvPr/>
        </p:nvSpPr>
        <p:spPr>
          <a:xfrm>
            <a:off x="6515695" y="2322433"/>
            <a:ext cx="1923812" cy="2325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6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Общая Готовность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6280190" y="2644259"/>
            <a:ext cx="2394823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4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Проект </a:t>
            </a:r>
            <a:r>
              <a:rPr lang="en-US" sz="140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реализован </a:t>
            </a:r>
            <a:r>
              <a:rPr lang="en-US" sz="14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на 50% от запланированного объема.</a:t>
            </a:r>
            <a:endParaRPr lang="en-US" sz="1400" dirty="0"/>
          </a:p>
        </p:txBody>
      </p:sp>
      <p:sp>
        <p:nvSpPr>
          <p:cNvPr id="7" name="Text 4"/>
          <p:cNvSpPr/>
          <p:nvPr/>
        </p:nvSpPr>
        <p:spPr>
          <a:xfrm>
            <a:off x="8860988" y="1645325"/>
            <a:ext cx="2394823" cy="491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50"/>
              </a:lnSpc>
              <a:buNone/>
            </a:pPr>
            <a:r>
              <a:rPr lang="en-US" sz="38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60%</a:t>
            </a:r>
            <a:endParaRPr lang="en-US" sz="3850" dirty="0"/>
          </a:p>
        </p:txBody>
      </p:sp>
      <p:sp>
        <p:nvSpPr>
          <p:cNvPr id="8" name="Text 5"/>
          <p:cNvSpPr/>
          <p:nvPr/>
        </p:nvSpPr>
        <p:spPr>
          <a:xfrm>
            <a:off x="9022437" y="2322433"/>
            <a:ext cx="2071807" cy="2325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6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Тестовое Покрытие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8860988" y="2644260"/>
            <a:ext cx="2580799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4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Достигнуто 60% тестового покрытия для разработанных модулей.</a:t>
            </a:r>
            <a:endParaRPr lang="en-US" sz="1400" dirty="0"/>
          </a:p>
        </p:txBody>
      </p:sp>
      <p:sp>
        <p:nvSpPr>
          <p:cNvPr id="10" name="Text 7"/>
          <p:cNvSpPr/>
          <p:nvPr/>
        </p:nvSpPr>
        <p:spPr>
          <a:xfrm>
            <a:off x="11441787" y="1645325"/>
            <a:ext cx="2394823" cy="491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50"/>
              </a:lnSpc>
              <a:buNone/>
            </a:pPr>
            <a:r>
              <a:rPr lang="en-US" sz="38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3850" dirty="0"/>
          </a:p>
        </p:txBody>
      </p:sp>
      <p:sp>
        <p:nvSpPr>
          <p:cNvPr id="11" name="Text 8"/>
          <p:cNvSpPr/>
          <p:nvPr/>
        </p:nvSpPr>
        <p:spPr>
          <a:xfrm>
            <a:off x="11441787" y="2322433"/>
            <a:ext cx="2394823" cy="465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6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Реализованные Инкременты</a:t>
            </a:r>
            <a:endParaRPr lang="en-US" sz="1600" dirty="0"/>
          </a:p>
        </p:txBody>
      </p:sp>
      <p:sp>
        <p:nvSpPr>
          <p:cNvPr id="12" name="Text 9"/>
          <p:cNvSpPr/>
          <p:nvPr/>
        </p:nvSpPr>
        <p:spPr>
          <a:xfrm>
            <a:off x="11441787" y="2876788"/>
            <a:ext cx="2394823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4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Ядро системы и ключевые модули успешно внедрены.</a:t>
            </a:r>
            <a:endParaRPr lang="en-US" sz="1400" dirty="0"/>
          </a:p>
        </p:txBody>
      </p:sp>
      <p:sp>
        <p:nvSpPr>
          <p:cNvPr id="13" name="Text 10"/>
          <p:cNvSpPr/>
          <p:nvPr/>
        </p:nvSpPr>
        <p:spPr>
          <a:xfrm>
            <a:off x="8860988" y="3805118"/>
            <a:ext cx="2394823" cy="491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50"/>
              </a:lnSpc>
              <a:buNone/>
            </a:pPr>
            <a:r>
              <a:rPr lang="en-US" sz="38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3850" dirty="0"/>
          </a:p>
        </p:txBody>
      </p:sp>
      <p:sp>
        <p:nvSpPr>
          <p:cNvPr id="14" name="Text 11"/>
          <p:cNvSpPr/>
          <p:nvPr/>
        </p:nvSpPr>
        <p:spPr>
          <a:xfrm>
            <a:off x="8860988" y="4482227"/>
            <a:ext cx="2394823" cy="465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Основные Дополнения</a:t>
            </a:r>
            <a:endParaRPr lang="en-US" sz="1450" dirty="0"/>
          </a:p>
        </p:txBody>
      </p:sp>
      <p:sp>
        <p:nvSpPr>
          <p:cNvPr id="15" name="Text 12"/>
          <p:cNvSpPr/>
          <p:nvPr/>
        </p:nvSpPr>
        <p:spPr>
          <a:xfrm>
            <a:off x="8860988" y="5036582"/>
            <a:ext cx="2394823" cy="714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4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Предстоит добавление платежной системы и мобильного приложения.</a:t>
            </a:r>
            <a:endParaRPr lang="en-US" sz="1400" dirty="0"/>
          </a:p>
        </p:txBody>
      </p:sp>
      <p:sp>
        <p:nvSpPr>
          <p:cNvPr id="16" name="Text 13"/>
          <p:cNvSpPr/>
          <p:nvPr/>
        </p:nvSpPr>
        <p:spPr>
          <a:xfrm>
            <a:off x="6280190" y="5918359"/>
            <a:ext cx="7556421" cy="1428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4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Проект GYMO демонстрирует значительный прогресс, успешно завершив разработку ядра системы, включающего личный кабинет и базовый функционал тренировок. Высокий уровень тестового покрытия подтверждает стабильность и надежность реализованных частей. В ближайших планах — интеграция платежных систем (Stripe/PayPal) и разработка мобильного приложения на React Native, что значительно расширит возможности и доступность платформы. Мы уверены в успешном завершении проекта.</a:t>
            </a:r>
            <a:endParaRPr lang="en-US" sz="1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2865395" y="7697972"/>
            <a:ext cx="1669312" cy="425302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13730400" y="7827248"/>
            <a:ext cx="9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11</a:t>
            </a:r>
            <a:endParaRPr lang="ru-RU" sz="2000" b="1" dirty="0">
              <a:solidFill>
                <a:srgbClr val="151617"/>
              </a:solidFill>
              <a:latin typeface="Montserrat Black" pitchFamily="34" charset="0"/>
              <a:ea typeface="Montserrat Black" pitchFamily="34" charset="-122"/>
              <a:cs typeface="Montserrat Black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96334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9140" y="2472571"/>
            <a:ext cx="7698804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50"/>
              </a:lnSpc>
              <a:buNone/>
            </a:pPr>
            <a:r>
              <a:rPr lang="en-US" sz="3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Основные Возможности и Задачи</a:t>
            </a:r>
            <a:endParaRPr lang="en-US" sz="32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" y="3198852"/>
            <a:ext cx="392668" cy="39266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328142" y="3292078"/>
            <a:ext cx="3369826" cy="245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0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Персонализированные Планы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1328142" y="3631644"/>
            <a:ext cx="12563118" cy="5024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Создание индивидуальных планов тренировок и питания, адаптированных под цели и особенности каждого пользователя, что обеспечивает максимальную эффективность занятий.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40" y="4526756"/>
            <a:ext cx="392668" cy="39266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328142" y="4619982"/>
            <a:ext cx="2872978" cy="245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0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Отслеживание Прогресса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1328142" y="4959548"/>
            <a:ext cx="12563118" cy="5024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Визуализация достижений через графики и подробную статистику, мотивирующую пользователей и позволяющую корректировать тренировочный процесс.</a:t>
            </a:r>
            <a:endParaRPr lang="en-US" sz="16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40" y="5854660"/>
            <a:ext cx="392668" cy="39266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328142" y="5947886"/>
            <a:ext cx="3334703" cy="245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0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Взаимодействие с Тренерами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1328142" y="6287453"/>
            <a:ext cx="12563118" cy="5024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Интегрированное сообщество с функциями обратной связи, где пользователи могут напрямую общаться с тренерами для получения консультаций и поддержки.</a:t>
            </a:r>
            <a:endParaRPr lang="en-US" sz="16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2865395" y="7697972"/>
            <a:ext cx="1669312" cy="425302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3730400" y="7827248"/>
            <a:ext cx="9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ru-RU" sz="2000" b="1" dirty="0">
              <a:solidFill>
                <a:srgbClr val="151617"/>
              </a:solidFill>
              <a:latin typeface="Montserrat Black" pitchFamily="34" charset="0"/>
              <a:ea typeface="Montserrat Black" pitchFamily="34" charset="-122"/>
              <a:cs typeface="Montserrat Black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2358" y="531852"/>
            <a:ext cx="8771692" cy="3699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8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Защита </a:t>
            </a:r>
            <a:r>
              <a:rPr lang="en-US" sz="2800" b="1" dirty="0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Данных</a:t>
            </a:r>
            <a:r>
              <a:rPr lang="ru-RU" sz="2800" b="1" dirty="0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, </a:t>
            </a:r>
            <a:r>
              <a:rPr lang="en-US" sz="2800" b="1" dirty="0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Нагрузка</a:t>
            </a:r>
            <a:r>
              <a:rPr lang="ru-RU" sz="2800" b="1" dirty="0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 и Срок Исполнения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772358" y="1292066"/>
            <a:ext cx="1689616" cy="2110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20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Защита Данных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772358" y="1638300"/>
            <a:ext cx="6377940" cy="216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00"/>
              </a:lnSpc>
              <a:buSzPct val="100000"/>
              <a:buChar char="•"/>
            </a:pP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Шифрование при передаче </a:t>
            </a:r>
            <a:r>
              <a:rPr lang="en-US" sz="1600" dirty="0" err="1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данных</a:t>
            </a: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: </a:t>
            </a:r>
            <a:r>
              <a:rPr lang="en-US" sz="16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TLS 1.3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72358" y="1976199"/>
            <a:ext cx="6377940" cy="216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00"/>
              </a:lnSpc>
              <a:buSzPct val="100000"/>
              <a:buChar char="•"/>
            </a:pP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Шифрование для хранения паролей: </a:t>
            </a:r>
            <a:r>
              <a:rPr lang="en-US" sz="16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AES-256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772358" y="2340948"/>
            <a:ext cx="6377940" cy="432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700"/>
              </a:lnSpc>
              <a:buSzPct val="100000"/>
              <a:buChar char="•"/>
            </a:pP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Двухфакторная аутентификация (2FA</a:t>
            </a:r>
            <a:r>
              <a:rPr lang="en-US" sz="160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)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7506772" y="1307804"/>
            <a:ext cx="4723328" cy="1953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20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Расчетная </a:t>
            </a:r>
            <a:r>
              <a:rPr lang="en-US" sz="2000" b="1" dirty="0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Нагрузка</a:t>
            </a:r>
            <a:r>
              <a:rPr lang="ru-RU" sz="20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 </a:t>
            </a:r>
            <a:r>
              <a:rPr lang="ru-RU" sz="2000" b="1" dirty="0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и Срок Исполнения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7487722" y="1638300"/>
            <a:ext cx="6377940" cy="216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00"/>
              </a:lnSpc>
              <a:buSzPct val="100000"/>
              <a:buChar char="•"/>
            </a:pP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До </a:t>
            </a:r>
            <a:r>
              <a:rPr lang="en-US" sz="160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1000</a:t>
            </a:r>
            <a:r>
              <a:rPr lang="ru-RU" sz="160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</a:t>
            </a:r>
            <a:r>
              <a:rPr lang="en-US" sz="160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одновременных </a:t>
            </a: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пользователей.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7506772" y="1983848"/>
            <a:ext cx="6377940" cy="216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700"/>
              </a:lnSpc>
              <a:buSzPct val="100000"/>
              <a:buChar char="•"/>
            </a:pPr>
            <a:r>
              <a:rPr lang="ru-RU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До 100 000 личных кабинетов</a:t>
            </a:r>
            <a:endParaRPr lang="en-US" sz="1600" dirty="0">
              <a:solidFill>
                <a:srgbClr val="151617"/>
              </a:solidFill>
              <a:latin typeface="Inconsolata" pitchFamily="34" charset="0"/>
              <a:ea typeface="Inconsolata" pitchFamily="34" charset="-122"/>
              <a:cs typeface="Inconsolata" pitchFamily="34" charset="-12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506772" y="2340948"/>
            <a:ext cx="6377940" cy="216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00"/>
              </a:lnSpc>
              <a:buSzPct val="100000"/>
              <a:buChar char="•"/>
            </a:pPr>
            <a:r>
              <a:rPr lang="ru-RU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Срок готового проекта – 1 год</a:t>
            </a:r>
            <a:endParaRPr lang="en-US" sz="1600" dirty="0">
              <a:solidFill>
                <a:srgbClr val="151617"/>
              </a:solidFill>
              <a:latin typeface="Inconsolata" pitchFamily="34" charset="0"/>
              <a:ea typeface="Inconsolata" pitchFamily="34" charset="-122"/>
              <a:cs typeface="Inconsolata" pitchFamily="34" charset="-120"/>
            </a:endParaRPr>
          </a:p>
        </p:txBody>
      </p:sp>
      <p:pic>
        <p:nvPicPr>
          <p:cNvPr id="1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144" y="3597712"/>
            <a:ext cx="6986111" cy="4099917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2865395" y="7697972"/>
            <a:ext cx="1669312" cy="425302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3730400" y="7827248"/>
            <a:ext cx="9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3</a:t>
            </a:r>
            <a:endParaRPr lang="ru-RU" sz="2000" b="1" dirty="0">
              <a:solidFill>
                <a:srgbClr val="151617"/>
              </a:solidFill>
              <a:latin typeface="Montserrat Black" pitchFamily="34" charset="0"/>
              <a:ea typeface="Montserrat Black" pitchFamily="34" charset="-122"/>
              <a:cs typeface="Montserrat Black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2" t="30916" r="4315" b="30939"/>
          <a:stretch/>
        </p:blipFill>
        <p:spPr>
          <a:xfrm>
            <a:off x="0" y="-1"/>
            <a:ext cx="14630400" cy="34552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9563" y="4063792"/>
            <a:ext cx="9036844" cy="465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50"/>
              </a:lnSpc>
              <a:buNone/>
            </a:pPr>
            <a:r>
              <a:rPr lang="en-US" sz="3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Инкрементная Модель Жизненного Цикла</a:t>
            </a:r>
            <a:endParaRPr lang="en-US" sz="32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563" y="4752212"/>
            <a:ext cx="744260" cy="89308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602651" y="4901040"/>
            <a:ext cx="4398050" cy="2325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20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Постепенное Наращивание Функционала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1602651" y="5222866"/>
            <a:ext cx="12149733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Разработка и выпуск системы итерациями, что позволяет постепенно добавлять новые возможности.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563" y="5645299"/>
            <a:ext cx="744260" cy="89308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602651" y="5794128"/>
            <a:ext cx="3626168" cy="2325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20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Ранний Вывод Рабочего Продукта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1602651" y="6115953"/>
            <a:ext cx="12149733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Возможность представить пользователям базовую, но функциональную версию платформы на ранних этапах проекта.</a:t>
            </a:r>
            <a:endParaRPr lang="en-US" sz="16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563" y="6538387"/>
            <a:ext cx="744260" cy="89308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602651" y="6687215"/>
            <a:ext cx="1860590" cy="2325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20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Гибкость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1602651" y="7009041"/>
            <a:ext cx="12149733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Легкая адаптация к изменяющимся требованиям и обратной связи от пользователей, минимизация рисков.</a:t>
            </a:r>
            <a:endParaRPr lang="en-US" sz="16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2866229" y="7672468"/>
            <a:ext cx="1669312" cy="425302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3730400" y="7827248"/>
            <a:ext cx="9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4</a:t>
            </a:r>
            <a:endParaRPr lang="ru-RU" sz="2000" b="1" dirty="0">
              <a:solidFill>
                <a:srgbClr val="151617"/>
              </a:solidFill>
              <a:latin typeface="Montserrat Black" pitchFamily="34" charset="0"/>
              <a:ea typeface="Montserrat Black" pitchFamily="34" charset="-122"/>
              <a:cs typeface="Montserrat Black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74263"/>
            <a:ext cx="7556421" cy="930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650"/>
              </a:lnSpc>
              <a:buNone/>
            </a:pPr>
            <a:r>
              <a:rPr lang="en-US" sz="28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Этапы Реализации Проекта (Инкременты)</a:t>
            </a:r>
            <a:endParaRPr lang="en-US" sz="2800" dirty="0"/>
          </a:p>
        </p:txBody>
      </p:sp>
      <p:sp>
        <p:nvSpPr>
          <p:cNvPr id="4" name="Shape 1"/>
          <p:cNvSpPr/>
          <p:nvPr/>
        </p:nvSpPr>
        <p:spPr>
          <a:xfrm>
            <a:off x="6447591" y="1927860"/>
            <a:ext cx="45719" cy="3350895"/>
          </a:xfrm>
          <a:prstGeom prst="roundRect">
            <a:avLst>
              <a:gd name="adj" fmla="val 60000"/>
            </a:avLst>
          </a:prstGeom>
          <a:solidFill>
            <a:srgbClr val="000000">
              <a:alpha val="8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6599813" y="2087642"/>
            <a:ext cx="446484" cy="15240"/>
          </a:xfrm>
          <a:prstGeom prst="roundRect">
            <a:avLst>
              <a:gd name="adj" fmla="val 60000"/>
            </a:avLst>
          </a:prstGeom>
          <a:solidFill>
            <a:srgbClr val="151617"/>
          </a:solidFill>
          <a:ln/>
        </p:spPr>
      </p:sp>
      <p:sp>
        <p:nvSpPr>
          <p:cNvPr id="6" name="Shape 3"/>
          <p:cNvSpPr/>
          <p:nvPr/>
        </p:nvSpPr>
        <p:spPr>
          <a:xfrm>
            <a:off x="6280130" y="1927860"/>
            <a:ext cx="334923" cy="334923"/>
          </a:xfrm>
          <a:prstGeom prst="roundRect">
            <a:avLst>
              <a:gd name="adj" fmla="val 2730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270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7" name="Text 4"/>
          <p:cNvSpPr/>
          <p:nvPr/>
        </p:nvSpPr>
        <p:spPr>
          <a:xfrm>
            <a:off x="6335911" y="1955721"/>
            <a:ext cx="223242" cy="279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50"/>
              </a:lnSpc>
              <a:buNone/>
            </a:pPr>
            <a:r>
              <a:rPr lang="en-US" sz="17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191851" y="1978938"/>
            <a:ext cx="6296025" cy="5001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2000" b="1" dirty="0" err="1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Реализация</a:t>
            </a:r>
            <a:r>
              <a:rPr lang="en-US" sz="2000" b="1" dirty="0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 </a:t>
            </a:r>
            <a:r>
              <a:rPr lang="en-US" sz="2000" b="1" dirty="0" err="1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ядра</a:t>
            </a:r>
            <a:r>
              <a:rPr lang="en-US" sz="2000" b="1" dirty="0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 </a:t>
            </a:r>
            <a:r>
              <a:rPr lang="en-US" sz="2000" b="1" dirty="0" err="1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системы</a:t>
            </a:r>
            <a:r>
              <a:rPr lang="en-US" sz="2000" b="1" dirty="0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 и </a:t>
            </a:r>
            <a:r>
              <a:rPr lang="en-US" sz="2000" b="1" dirty="0" err="1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базовых</a:t>
            </a:r>
            <a:r>
              <a:rPr lang="en-US" sz="2000" b="1" dirty="0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 </a:t>
            </a:r>
            <a:r>
              <a:rPr lang="en-US" sz="2000" b="1" dirty="0" err="1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функций</a:t>
            </a:r>
            <a:endParaRPr lang="ru-RU" sz="2000" b="1" dirty="0" smtClean="0">
              <a:solidFill>
                <a:srgbClr val="151617"/>
              </a:solidFill>
              <a:latin typeface="Montserrat Black" pitchFamily="34" charset="0"/>
              <a:ea typeface="Montserrat Black" pitchFamily="34" charset="-122"/>
              <a:cs typeface="Montserrat Black" pitchFamily="34" charset="-120"/>
            </a:endParaRPr>
          </a:p>
          <a:p>
            <a:pPr>
              <a:lnSpc>
                <a:spcPts val="1800"/>
              </a:lnSpc>
            </a:pPr>
            <a:r>
              <a:rPr lang="ru-RU" sz="2000" b="1" dirty="0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(Месяцы </a:t>
            </a:r>
            <a:r>
              <a:rPr lang="en-US" sz="2000" b="1" dirty="0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1-4)</a:t>
            </a:r>
            <a:r>
              <a:rPr lang="en-US" sz="2000" b="1" dirty="0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: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7191852" y="2511961"/>
            <a:ext cx="6644759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Планировщик тренировок</a:t>
            </a: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7191852" y="2802116"/>
            <a:ext cx="6644759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Базовая авторизация</a:t>
            </a:r>
            <a:endParaRPr lang="en-US" sz="1600" dirty="0"/>
          </a:p>
        </p:txBody>
      </p:sp>
      <p:sp>
        <p:nvSpPr>
          <p:cNvPr id="11" name="Text 8"/>
          <p:cNvSpPr/>
          <p:nvPr/>
        </p:nvSpPr>
        <p:spPr>
          <a:xfrm>
            <a:off x="7191852" y="3092271"/>
            <a:ext cx="6644759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Профиль пользователя</a:t>
            </a:r>
            <a:endParaRPr lang="en-US" sz="1600" dirty="0"/>
          </a:p>
        </p:txBody>
      </p:sp>
      <p:sp>
        <p:nvSpPr>
          <p:cNvPr id="12" name="Shape 9"/>
          <p:cNvSpPr/>
          <p:nvPr/>
        </p:nvSpPr>
        <p:spPr>
          <a:xfrm>
            <a:off x="6599813" y="3576638"/>
            <a:ext cx="446484" cy="15240"/>
          </a:xfrm>
          <a:prstGeom prst="roundRect">
            <a:avLst>
              <a:gd name="adj" fmla="val 60000"/>
            </a:avLst>
          </a:prstGeom>
          <a:solidFill>
            <a:srgbClr val="151617"/>
          </a:solidFill>
          <a:ln/>
        </p:spPr>
      </p:sp>
      <p:sp>
        <p:nvSpPr>
          <p:cNvPr id="13" name="Shape 10"/>
          <p:cNvSpPr/>
          <p:nvPr/>
        </p:nvSpPr>
        <p:spPr>
          <a:xfrm>
            <a:off x="6280130" y="3416856"/>
            <a:ext cx="334923" cy="334923"/>
          </a:xfrm>
          <a:prstGeom prst="roundRect">
            <a:avLst>
              <a:gd name="adj" fmla="val 2730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270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4" name="Text 11"/>
          <p:cNvSpPr/>
          <p:nvPr/>
        </p:nvSpPr>
        <p:spPr>
          <a:xfrm>
            <a:off x="6335911" y="3444716"/>
            <a:ext cx="223242" cy="279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50"/>
              </a:lnSpc>
              <a:buNone/>
            </a:pPr>
            <a:r>
              <a:rPr lang="en-US" sz="17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7191851" y="3467932"/>
            <a:ext cx="6538549" cy="2697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Разработка </a:t>
            </a:r>
            <a:r>
              <a:rPr lang="en-US" sz="2000" b="1" dirty="0" err="1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основных</a:t>
            </a:r>
            <a:r>
              <a:rPr lang="en-US" sz="20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 </a:t>
            </a:r>
            <a:r>
              <a:rPr lang="en-US" sz="2000" b="1" dirty="0" err="1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модулей</a:t>
            </a:r>
            <a:r>
              <a:rPr lang="ru-RU" sz="2000" b="1" dirty="0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 </a:t>
            </a:r>
            <a:r>
              <a:rPr lang="en-US" sz="2000" b="1" dirty="0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(</a:t>
            </a:r>
            <a:r>
              <a:rPr lang="en-US" sz="2000" b="1" dirty="0" err="1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Месяцы</a:t>
            </a:r>
            <a:r>
              <a:rPr lang="en-US" sz="20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 5-8</a:t>
            </a:r>
            <a:r>
              <a:rPr lang="en-US" sz="2000" b="1" dirty="0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)</a:t>
            </a:r>
            <a:r>
              <a:rPr lang="en-US" sz="2000" b="1" dirty="0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:</a:t>
            </a:r>
            <a:endParaRPr lang="en-US" sz="2000" dirty="0"/>
          </a:p>
        </p:txBody>
      </p:sp>
      <p:sp>
        <p:nvSpPr>
          <p:cNvPr id="16" name="Text 13"/>
          <p:cNvSpPr/>
          <p:nvPr/>
        </p:nvSpPr>
        <p:spPr>
          <a:xfrm>
            <a:off x="7191851" y="3789759"/>
            <a:ext cx="6644759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Трекер питания</a:t>
            </a:r>
            <a:endParaRPr lang="en-US" sz="1600" dirty="0"/>
          </a:p>
        </p:txBody>
      </p:sp>
      <p:sp>
        <p:nvSpPr>
          <p:cNvPr id="17" name="Text 14"/>
          <p:cNvSpPr/>
          <p:nvPr/>
        </p:nvSpPr>
        <p:spPr>
          <a:xfrm>
            <a:off x="7191851" y="4079915"/>
            <a:ext cx="6644759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Видеотека упражнений</a:t>
            </a:r>
            <a:endParaRPr lang="en-US" sz="1600" dirty="0"/>
          </a:p>
        </p:txBody>
      </p:sp>
      <p:sp>
        <p:nvSpPr>
          <p:cNvPr id="18" name="Text 15"/>
          <p:cNvSpPr/>
          <p:nvPr/>
        </p:nvSpPr>
        <p:spPr>
          <a:xfrm>
            <a:off x="7191851" y="4370070"/>
            <a:ext cx="6644759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Система прогресса</a:t>
            </a:r>
            <a:endParaRPr lang="en-US" sz="1600" dirty="0"/>
          </a:p>
        </p:txBody>
      </p:sp>
      <p:sp>
        <p:nvSpPr>
          <p:cNvPr id="19" name="Shape 16"/>
          <p:cNvSpPr/>
          <p:nvPr/>
        </p:nvSpPr>
        <p:spPr>
          <a:xfrm>
            <a:off x="6599813" y="5065633"/>
            <a:ext cx="446484" cy="15240"/>
          </a:xfrm>
          <a:prstGeom prst="roundRect">
            <a:avLst>
              <a:gd name="adj" fmla="val 60000"/>
            </a:avLst>
          </a:prstGeom>
          <a:solidFill>
            <a:srgbClr val="151617"/>
          </a:solidFill>
          <a:ln/>
        </p:spPr>
      </p:sp>
      <p:sp>
        <p:nvSpPr>
          <p:cNvPr id="20" name="Shape 17"/>
          <p:cNvSpPr/>
          <p:nvPr/>
        </p:nvSpPr>
        <p:spPr>
          <a:xfrm>
            <a:off x="6280130" y="4905851"/>
            <a:ext cx="334923" cy="334923"/>
          </a:xfrm>
          <a:prstGeom prst="roundRect">
            <a:avLst>
              <a:gd name="adj" fmla="val 2730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270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21" name="Text 18"/>
          <p:cNvSpPr/>
          <p:nvPr/>
        </p:nvSpPr>
        <p:spPr>
          <a:xfrm>
            <a:off x="6335911" y="4933712"/>
            <a:ext cx="223242" cy="279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50"/>
              </a:lnSpc>
              <a:buNone/>
            </a:pPr>
            <a:r>
              <a:rPr lang="en-US" sz="17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3</a:t>
            </a:r>
            <a:endParaRPr lang="en-US" sz="1750" dirty="0"/>
          </a:p>
        </p:txBody>
      </p:sp>
      <p:sp>
        <p:nvSpPr>
          <p:cNvPr id="22" name="Text 19"/>
          <p:cNvSpPr/>
          <p:nvPr/>
        </p:nvSpPr>
        <p:spPr>
          <a:xfrm>
            <a:off x="7191851" y="4956929"/>
            <a:ext cx="7342856" cy="2325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dirty="0" err="1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Внедрение</a:t>
            </a:r>
            <a:r>
              <a:rPr lang="en-US" sz="20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 </a:t>
            </a:r>
            <a:r>
              <a:rPr lang="en-US" sz="2000" b="1" dirty="0" err="1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доп</a:t>
            </a:r>
            <a:r>
              <a:rPr lang="ru-RU" sz="2000" b="1" dirty="0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.</a:t>
            </a:r>
            <a:r>
              <a:rPr lang="en-US" sz="2000" b="1" dirty="0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 </a:t>
            </a:r>
            <a:r>
              <a:rPr lang="en-US" sz="2000" b="1" dirty="0" err="1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функций</a:t>
            </a:r>
            <a:r>
              <a:rPr lang="ru-RU" sz="2000" b="1" dirty="0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 </a:t>
            </a:r>
            <a:r>
              <a:rPr lang="en-US" sz="2000" b="1" dirty="0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(</a:t>
            </a:r>
            <a:r>
              <a:rPr lang="en-US" sz="2000" b="1" dirty="0" err="1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Месяцы</a:t>
            </a:r>
            <a:r>
              <a:rPr lang="en-US" sz="20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 9-12</a:t>
            </a:r>
            <a:r>
              <a:rPr lang="en-US" sz="2000" b="1" dirty="0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)</a:t>
            </a:r>
            <a:r>
              <a:rPr lang="en-US" sz="2000" b="1" dirty="0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:</a:t>
            </a:r>
            <a:endParaRPr lang="en-US" sz="2000" dirty="0"/>
          </a:p>
        </p:txBody>
      </p:sp>
      <p:sp>
        <p:nvSpPr>
          <p:cNvPr id="23" name="Text 20"/>
          <p:cNvSpPr/>
          <p:nvPr/>
        </p:nvSpPr>
        <p:spPr>
          <a:xfrm>
            <a:off x="7191851" y="5278755"/>
            <a:ext cx="6644759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Интеграция с фитнес-браслетами</a:t>
            </a:r>
            <a:endParaRPr lang="en-US" sz="1600" dirty="0"/>
          </a:p>
        </p:txBody>
      </p:sp>
      <p:sp>
        <p:nvSpPr>
          <p:cNvPr id="24" name="Text 21"/>
          <p:cNvSpPr/>
          <p:nvPr/>
        </p:nvSpPr>
        <p:spPr>
          <a:xfrm>
            <a:off x="7191851" y="5568910"/>
            <a:ext cx="6644759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Мобильное приложение</a:t>
            </a:r>
            <a:endParaRPr lang="en-US" sz="1600" dirty="0"/>
          </a:p>
        </p:txBody>
      </p:sp>
      <p:sp>
        <p:nvSpPr>
          <p:cNvPr id="25" name="Text 22"/>
          <p:cNvSpPr/>
          <p:nvPr/>
        </p:nvSpPr>
        <p:spPr>
          <a:xfrm>
            <a:off x="7191851" y="5859066"/>
            <a:ext cx="6644759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Платежная система</a:t>
            </a:r>
            <a:endParaRPr lang="en-US" sz="16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12865395" y="7697972"/>
            <a:ext cx="1669312" cy="425302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13730400" y="7827248"/>
            <a:ext cx="9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5</a:t>
            </a:r>
            <a:endParaRPr lang="ru-RU" sz="2000" b="1" dirty="0">
              <a:solidFill>
                <a:srgbClr val="151617"/>
              </a:solidFill>
              <a:latin typeface="Montserrat Black" pitchFamily="34" charset="0"/>
              <a:ea typeface="Montserrat Black" pitchFamily="34" charset="-122"/>
              <a:cs typeface="Montserrat Black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75028"/>
            <a:ext cx="8972193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Уровни Доступа Пользователей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793790" y="2092762"/>
            <a:ext cx="6422231" cy="1476256"/>
          </a:xfrm>
          <a:prstGeom prst="roundRect">
            <a:avLst>
              <a:gd name="adj" fmla="val 619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778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999768" y="2298740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Гость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999768" y="2727960"/>
            <a:ext cx="601027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Просмотр базового контента, такого как статьи и демо-тренировки, без необходимости регистрации.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7414379" y="2092762"/>
            <a:ext cx="6422231" cy="1476256"/>
          </a:xfrm>
          <a:prstGeom prst="roundRect">
            <a:avLst>
              <a:gd name="adj" fmla="val 619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778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7" name="Text 5"/>
          <p:cNvSpPr/>
          <p:nvPr/>
        </p:nvSpPr>
        <p:spPr>
          <a:xfrm>
            <a:off x="7620357" y="2298740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Пользователь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7620357" y="2727960"/>
            <a:ext cx="601027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Доступ к личному кабинету, создание и отслеживание персональных планов тренировок и прогресса.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793790" y="3767376"/>
            <a:ext cx="6422231" cy="1793796"/>
          </a:xfrm>
          <a:prstGeom prst="roundRect">
            <a:avLst>
              <a:gd name="adj" fmla="val 510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778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0" name="Text 8"/>
          <p:cNvSpPr/>
          <p:nvPr/>
        </p:nvSpPr>
        <p:spPr>
          <a:xfrm>
            <a:off x="999768" y="3973354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Тренер</a:t>
            </a:r>
            <a:endParaRPr lang="en-US" sz="2000" dirty="0"/>
          </a:p>
        </p:txBody>
      </p:sp>
      <p:sp>
        <p:nvSpPr>
          <p:cNvPr id="11" name="Text 9"/>
          <p:cNvSpPr/>
          <p:nvPr/>
        </p:nvSpPr>
        <p:spPr>
          <a:xfrm>
            <a:off x="999768" y="4402574"/>
            <a:ext cx="601027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Редактирование программ для клиентов, аналитика прогресса подопечных и прямой чат с пользователями.</a:t>
            </a:r>
            <a:endParaRPr lang="en-US" sz="1600" dirty="0"/>
          </a:p>
        </p:txBody>
      </p:sp>
      <p:sp>
        <p:nvSpPr>
          <p:cNvPr id="12" name="Shape 10"/>
          <p:cNvSpPr/>
          <p:nvPr/>
        </p:nvSpPr>
        <p:spPr>
          <a:xfrm>
            <a:off x="7414379" y="3767376"/>
            <a:ext cx="6422231" cy="1793796"/>
          </a:xfrm>
          <a:prstGeom prst="roundRect">
            <a:avLst>
              <a:gd name="adj" fmla="val 510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778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3" name="Text 11"/>
          <p:cNvSpPr/>
          <p:nvPr/>
        </p:nvSpPr>
        <p:spPr>
          <a:xfrm>
            <a:off x="7620357" y="3973354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Админ</a:t>
            </a:r>
            <a:endParaRPr lang="en-US" sz="1950" dirty="0"/>
          </a:p>
        </p:txBody>
      </p:sp>
      <p:sp>
        <p:nvSpPr>
          <p:cNvPr id="14" name="Text 12"/>
          <p:cNvSpPr/>
          <p:nvPr/>
        </p:nvSpPr>
        <p:spPr>
          <a:xfrm>
            <a:off x="7620357" y="4402574"/>
            <a:ext cx="6010275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ru-RU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У</a:t>
            </a:r>
            <a:r>
              <a:rPr lang="en-US" sz="1600" dirty="0" err="1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правление</a:t>
            </a:r>
            <a:r>
              <a:rPr lang="en-US" sz="160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</a:t>
            </a: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контентом, модерация пользователей, а также предоставление технической поддержки.</a:t>
            </a:r>
            <a:endParaRPr lang="en-US" sz="16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2865395" y="7697972"/>
            <a:ext cx="1669312" cy="425302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13730400" y="7827248"/>
            <a:ext cx="9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6</a:t>
            </a:r>
            <a:endParaRPr lang="ru-RU" sz="2000" b="1" dirty="0">
              <a:solidFill>
                <a:srgbClr val="151617"/>
              </a:solidFill>
              <a:latin typeface="Montserrat Black" pitchFamily="34" charset="0"/>
              <a:ea typeface="Montserrat Black" pitchFamily="34" charset="-122"/>
              <a:cs typeface="Montserrat Black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700188" y="479115"/>
            <a:ext cx="6419850" cy="11329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28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Принципы Проектирования Интерфейса (GUI)</a:t>
            </a:r>
            <a:endParaRPr lang="en-US" sz="2800" dirty="0"/>
          </a:p>
        </p:txBody>
      </p:sp>
      <p:sp>
        <p:nvSpPr>
          <p:cNvPr id="4" name="Shape 1"/>
          <p:cNvSpPr/>
          <p:nvPr/>
        </p:nvSpPr>
        <p:spPr>
          <a:xfrm>
            <a:off x="7700187" y="1884053"/>
            <a:ext cx="407908" cy="407908"/>
          </a:xfrm>
          <a:prstGeom prst="roundRect">
            <a:avLst>
              <a:gd name="adj" fmla="val 224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6510" dir="2700000" algn="bl" rotWithShape="0">
              <a:srgbClr val="151617">
                <a:alpha val="100000"/>
              </a:srgbClr>
            </a:outerShdw>
          </a:effectLst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171" y="1918045"/>
            <a:ext cx="271939" cy="33992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289308" y="1946322"/>
            <a:ext cx="2266593" cy="2833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0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Простота</a:t>
            </a:r>
            <a:endParaRPr lang="en-US" sz="2000" dirty="0"/>
          </a:p>
        </p:txBody>
      </p:sp>
      <p:sp>
        <p:nvSpPr>
          <p:cNvPr id="7" name="Text 3"/>
          <p:cNvSpPr/>
          <p:nvPr/>
        </p:nvSpPr>
        <p:spPr>
          <a:xfrm>
            <a:off x="8289309" y="2338395"/>
            <a:ext cx="6245398" cy="5800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600" dirty="0" err="1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Максимум</a:t>
            </a: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</a:t>
            </a:r>
            <a:r>
              <a:rPr lang="ru-RU" sz="160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4</a:t>
            </a:r>
            <a:r>
              <a:rPr lang="en-US" sz="160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</a:t>
            </a: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клика до любой функции из главного меню, обеспечивая интуитивно понятную навигацию.</a:t>
            </a:r>
            <a:endParaRPr lang="en-US" sz="1600" dirty="0"/>
          </a:p>
        </p:txBody>
      </p:sp>
      <p:sp>
        <p:nvSpPr>
          <p:cNvPr id="8" name="Shape 4"/>
          <p:cNvSpPr/>
          <p:nvPr/>
        </p:nvSpPr>
        <p:spPr>
          <a:xfrm>
            <a:off x="7700187" y="3281013"/>
            <a:ext cx="407908" cy="407908"/>
          </a:xfrm>
          <a:prstGeom prst="roundRect">
            <a:avLst>
              <a:gd name="adj" fmla="val 224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6510" dir="2700000" algn="bl" rotWithShape="0">
              <a:srgbClr val="151617">
                <a:alpha val="100000"/>
              </a:srgbClr>
            </a:outerShdw>
          </a:effectLst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8171" y="3315005"/>
            <a:ext cx="271939" cy="33992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289308" y="3343283"/>
            <a:ext cx="2266593" cy="2833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0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Видимость</a:t>
            </a:r>
            <a:endParaRPr lang="en-US" dirty="0"/>
          </a:p>
        </p:txBody>
      </p:sp>
      <p:sp>
        <p:nvSpPr>
          <p:cNvPr id="11" name="Text 6"/>
          <p:cNvSpPr/>
          <p:nvPr/>
        </p:nvSpPr>
        <p:spPr>
          <a:xfrm>
            <a:off x="8289308" y="3735355"/>
            <a:ext cx="6245399" cy="5800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Ясная и интуитивная навигация, например, раздел "Мои тренировки" всегда доступен на главной странице.</a:t>
            </a:r>
            <a:endParaRPr lang="en-US" sz="1600" dirty="0"/>
          </a:p>
        </p:txBody>
      </p:sp>
      <p:sp>
        <p:nvSpPr>
          <p:cNvPr id="12" name="Shape 7"/>
          <p:cNvSpPr/>
          <p:nvPr/>
        </p:nvSpPr>
        <p:spPr>
          <a:xfrm>
            <a:off x="7700187" y="4677973"/>
            <a:ext cx="407908" cy="407908"/>
          </a:xfrm>
          <a:prstGeom prst="roundRect">
            <a:avLst>
              <a:gd name="adj" fmla="val 224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6510" dir="2700000" algn="bl" rotWithShape="0">
              <a:srgbClr val="151617">
                <a:alpha val="100000"/>
              </a:srgbClr>
            </a:outerShdw>
          </a:effectLst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8171" y="4711966"/>
            <a:ext cx="271939" cy="339923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8289308" y="4740243"/>
            <a:ext cx="2266593" cy="2833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0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Структуризация</a:t>
            </a:r>
            <a:endParaRPr lang="en-US" dirty="0"/>
          </a:p>
        </p:txBody>
      </p:sp>
      <p:sp>
        <p:nvSpPr>
          <p:cNvPr id="15" name="Text 9"/>
          <p:cNvSpPr/>
          <p:nvPr/>
        </p:nvSpPr>
        <p:spPr>
          <a:xfrm>
            <a:off x="8289308" y="5132316"/>
            <a:ext cx="6245399" cy="5800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Группировка функций и контента по ролям (тренер/пользователь) для удобства доступа и использования.</a:t>
            </a:r>
            <a:endParaRPr lang="en-US" sz="16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2865395" y="7697972"/>
            <a:ext cx="1669312" cy="425302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97" y="-14034"/>
            <a:ext cx="7145813" cy="824363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3730400" y="7827248"/>
            <a:ext cx="9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7</a:t>
            </a:r>
            <a:endParaRPr lang="ru-RU" sz="2000" b="1" dirty="0">
              <a:solidFill>
                <a:srgbClr val="151617"/>
              </a:solidFill>
              <a:latin typeface="Montserrat Black" pitchFamily="34" charset="0"/>
              <a:ea typeface="Montserrat Black" pitchFamily="34" charset="-122"/>
              <a:cs typeface="Montserrat Black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9620" y="656392"/>
            <a:ext cx="10594181" cy="511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en-US" sz="3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Руководство Оператора и Стандарты (ГОСТы)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769620" y="1494473"/>
            <a:ext cx="1309092" cy="942261"/>
          </a:xfrm>
          <a:prstGeom prst="roundRect">
            <a:avLst>
              <a:gd name="adj" fmla="val 970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524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1309211" y="1821894"/>
            <a:ext cx="229910" cy="2874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8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endParaRPr lang="en-US" sz="1800" dirty="0"/>
          </a:p>
        </p:txBody>
      </p:sp>
      <p:sp>
        <p:nvSpPr>
          <p:cNvPr id="5" name="Text 3">
            <a:hlinkClick r:id="rId3"/>
          </p:cNvPr>
          <p:cNvSpPr/>
          <p:nvPr/>
        </p:nvSpPr>
        <p:spPr>
          <a:xfrm>
            <a:off x="2242185" y="1657945"/>
            <a:ext cx="4112181" cy="2555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ГОСТ 19.104-78 "Основные надписи"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2242185" y="2011561"/>
            <a:ext cx="7939564" cy="2616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4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Регламентирует оформление и содержание основных надписей в технической документации.</a:t>
            </a:r>
            <a:endParaRPr lang="en-US" sz="1400" dirty="0"/>
          </a:p>
        </p:txBody>
      </p:sp>
      <p:sp>
        <p:nvSpPr>
          <p:cNvPr id="7" name="Shape 5"/>
          <p:cNvSpPr/>
          <p:nvPr/>
        </p:nvSpPr>
        <p:spPr>
          <a:xfrm>
            <a:off x="2160389" y="2427208"/>
            <a:ext cx="11618714" cy="11430"/>
          </a:xfrm>
          <a:prstGeom prst="roundRect">
            <a:avLst>
              <a:gd name="adj" fmla="val 80000"/>
            </a:avLst>
          </a:prstGeom>
          <a:solidFill>
            <a:srgbClr val="151617"/>
          </a:solidFill>
          <a:ln/>
        </p:spPr>
      </p:sp>
      <p:sp>
        <p:nvSpPr>
          <p:cNvPr id="8" name="Shape 6"/>
          <p:cNvSpPr/>
          <p:nvPr/>
        </p:nvSpPr>
        <p:spPr>
          <a:xfrm>
            <a:off x="769620" y="2518410"/>
            <a:ext cx="2618184" cy="942261"/>
          </a:xfrm>
          <a:prstGeom prst="roundRect">
            <a:avLst>
              <a:gd name="adj" fmla="val 970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524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9" name="Text 7"/>
          <p:cNvSpPr/>
          <p:nvPr/>
        </p:nvSpPr>
        <p:spPr>
          <a:xfrm>
            <a:off x="1963698" y="2845832"/>
            <a:ext cx="229910" cy="2874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8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1800" dirty="0"/>
          </a:p>
        </p:txBody>
      </p:sp>
      <p:sp>
        <p:nvSpPr>
          <p:cNvPr id="10" name="Text 8">
            <a:hlinkClick r:id="rId4"/>
          </p:cNvPr>
          <p:cNvSpPr/>
          <p:nvPr/>
        </p:nvSpPr>
        <p:spPr>
          <a:xfrm>
            <a:off x="3551277" y="2681883"/>
            <a:ext cx="10048280" cy="2555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ГОСТ Р ИСО/МЭК 9126-93 "Оценка программной продукции. Характеристики качества"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3551277" y="3035498"/>
            <a:ext cx="10048280" cy="2616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4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Устанавливает характеристики качества программного обеспечения для его оценки.</a:t>
            </a:r>
            <a:endParaRPr lang="en-US" sz="1400" dirty="0"/>
          </a:p>
        </p:txBody>
      </p:sp>
      <p:sp>
        <p:nvSpPr>
          <p:cNvPr id="12" name="Shape 10"/>
          <p:cNvSpPr/>
          <p:nvPr/>
        </p:nvSpPr>
        <p:spPr>
          <a:xfrm>
            <a:off x="3469481" y="3451146"/>
            <a:ext cx="10309622" cy="11430"/>
          </a:xfrm>
          <a:prstGeom prst="roundRect">
            <a:avLst>
              <a:gd name="adj" fmla="val 80000"/>
            </a:avLst>
          </a:prstGeom>
          <a:solidFill>
            <a:srgbClr val="151617"/>
          </a:solidFill>
          <a:ln/>
        </p:spPr>
      </p:sp>
      <p:sp>
        <p:nvSpPr>
          <p:cNvPr id="13" name="Shape 11"/>
          <p:cNvSpPr/>
          <p:nvPr/>
        </p:nvSpPr>
        <p:spPr>
          <a:xfrm>
            <a:off x="769620" y="3542348"/>
            <a:ext cx="3927277" cy="1203960"/>
          </a:xfrm>
          <a:prstGeom prst="roundRect">
            <a:avLst>
              <a:gd name="adj" fmla="val 759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524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4" name="Text 12"/>
          <p:cNvSpPr/>
          <p:nvPr/>
        </p:nvSpPr>
        <p:spPr>
          <a:xfrm>
            <a:off x="2618303" y="4000619"/>
            <a:ext cx="229910" cy="2874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8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3</a:t>
            </a:r>
            <a:endParaRPr lang="en-US" sz="1800" dirty="0"/>
          </a:p>
        </p:txBody>
      </p:sp>
      <p:sp>
        <p:nvSpPr>
          <p:cNvPr id="15" name="Text 13">
            <a:hlinkClick r:id="rId5"/>
          </p:cNvPr>
          <p:cNvSpPr/>
          <p:nvPr/>
        </p:nvSpPr>
        <p:spPr>
          <a:xfrm>
            <a:off x="4860369" y="3705820"/>
            <a:ext cx="4663916" cy="2555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ГОСТ 19.505-79 "Руководство оператора"</a:t>
            </a:r>
            <a:endParaRPr lang="en-US" sz="1600" dirty="0"/>
          </a:p>
        </p:txBody>
      </p:sp>
      <p:sp>
        <p:nvSpPr>
          <p:cNvPr id="16" name="Text 14"/>
          <p:cNvSpPr/>
          <p:nvPr/>
        </p:nvSpPr>
        <p:spPr>
          <a:xfrm>
            <a:off x="4860369" y="4059436"/>
            <a:ext cx="8836938" cy="5233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4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Определяет требования к содержанию и оформлению руководства оператора для программных средств.</a:t>
            </a:r>
            <a:endParaRPr lang="en-US" sz="1400" dirty="0"/>
          </a:p>
        </p:txBody>
      </p:sp>
      <p:sp>
        <p:nvSpPr>
          <p:cNvPr id="17" name="Shape 15"/>
          <p:cNvSpPr/>
          <p:nvPr/>
        </p:nvSpPr>
        <p:spPr>
          <a:xfrm>
            <a:off x="4778573" y="4736783"/>
            <a:ext cx="9000530" cy="11430"/>
          </a:xfrm>
          <a:prstGeom prst="roundRect">
            <a:avLst>
              <a:gd name="adj" fmla="val 80000"/>
            </a:avLst>
          </a:prstGeom>
          <a:solidFill>
            <a:srgbClr val="151617"/>
          </a:solidFill>
          <a:ln/>
        </p:spPr>
      </p:sp>
      <p:sp>
        <p:nvSpPr>
          <p:cNvPr id="18" name="Shape 16"/>
          <p:cNvSpPr/>
          <p:nvPr/>
        </p:nvSpPr>
        <p:spPr>
          <a:xfrm>
            <a:off x="769620" y="4827984"/>
            <a:ext cx="5236369" cy="1203960"/>
          </a:xfrm>
          <a:prstGeom prst="roundRect">
            <a:avLst>
              <a:gd name="adj" fmla="val 759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524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9" name="Text 17"/>
          <p:cNvSpPr/>
          <p:nvPr/>
        </p:nvSpPr>
        <p:spPr>
          <a:xfrm>
            <a:off x="3272790" y="5286256"/>
            <a:ext cx="229910" cy="2874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8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4</a:t>
            </a:r>
            <a:endParaRPr lang="en-US" sz="1800" dirty="0"/>
          </a:p>
        </p:txBody>
      </p:sp>
      <p:sp>
        <p:nvSpPr>
          <p:cNvPr id="20" name="Text 18">
            <a:hlinkClick r:id="rId6"/>
          </p:cNvPr>
          <p:cNvSpPr/>
          <p:nvPr/>
        </p:nvSpPr>
        <p:spPr>
          <a:xfrm>
            <a:off x="6169462" y="4991457"/>
            <a:ext cx="6170057" cy="2555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ГОСТ 19.106-78 "Требования к печатным документам"</a:t>
            </a:r>
            <a:endParaRPr lang="en-US" sz="1600" dirty="0"/>
          </a:p>
        </p:txBody>
      </p:sp>
      <p:sp>
        <p:nvSpPr>
          <p:cNvPr id="21" name="Text 19"/>
          <p:cNvSpPr/>
          <p:nvPr/>
        </p:nvSpPr>
        <p:spPr>
          <a:xfrm>
            <a:off x="6169462" y="5345073"/>
            <a:ext cx="7527846" cy="5233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4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Регламентирует оформление печатных технических документов, включая шрифты, поля, нумерацию и структуру.</a:t>
            </a:r>
            <a:endParaRPr lang="en-US" sz="1400" dirty="0"/>
          </a:p>
        </p:txBody>
      </p:sp>
      <p:sp>
        <p:nvSpPr>
          <p:cNvPr id="22" name="Shape 20"/>
          <p:cNvSpPr/>
          <p:nvPr/>
        </p:nvSpPr>
        <p:spPr>
          <a:xfrm>
            <a:off x="6087666" y="6022419"/>
            <a:ext cx="7691438" cy="11430"/>
          </a:xfrm>
          <a:prstGeom prst="roundRect">
            <a:avLst>
              <a:gd name="adj" fmla="val 80000"/>
            </a:avLst>
          </a:prstGeom>
          <a:solidFill>
            <a:srgbClr val="151617"/>
          </a:solidFill>
          <a:ln/>
        </p:spPr>
      </p:sp>
      <p:sp>
        <p:nvSpPr>
          <p:cNvPr id="23" name="Shape 21"/>
          <p:cNvSpPr/>
          <p:nvPr/>
        </p:nvSpPr>
        <p:spPr>
          <a:xfrm>
            <a:off x="769620" y="6113621"/>
            <a:ext cx="6545580" cy="1459468"/>
          </a:xfrm>
          <a:prstGeom prst="roundRect">
            <a:avLst>
              <a:gd name="adj" fmla="val 627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524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24" name="Text 22"/>
          <p:cNvSpPr/>
          <p:nvPr/>
        </p:nvSpPr>
        <p:spPr>
          <a:xfrm>
            <a:off x="3927396" y="6699647"/>
            <a:ext cx="229910" cy="2874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8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5</a:t>
            </a:r>
            <a:endParaRPr lang="en-US" sz="1800" dirty="0"/>
          </a:p>
        </p:txBody>
      </p:sp>
      <p:sp>
        <p:nvSpPr>
          <p:cNvPr id="25" name="Text 23">
            <a:hlinkClick r:id="rId7"/>
          </p:cNvPr>
          <p:cNvSpPr/>
          <p:nvPr/>
        </p:nvSpPr>
        <p:spPr>
          <a:xfrm>
            <a:off x="7478673" y="6277094"/>
            <a:ext cx="6218634" cy="5110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ГОСТ Р ИСО/МЭК 14764-2002 "Сопровождение программных средств"</a:t>
            </a:r>
            <a:endParaRPr lang="en-US" sz="1600" dirty="0"/>
          </a:p>
        </p:txBody>
      </p:sp>
      <p:sp>
        <p:nvSpPr>
          <p:cNvPr id="26" name="Text 24"/>
          <p:cNvSpPr/>
          <p:nvPr/>
        </p:nvSpPr>
        <p:spPr>
          <a:xfrm>
            <a:off x="7478673" y="6886218"/>
            <a:ext cx="6218634" cy="5233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4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Устанавливает процессы и действия, необходимые для сопровождения программного обеспечения.</a:t>
            </a:r>
            <a:endParaRPr lang="en-US" sz="14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12865395" y="7697972"/>
            <a:ext cx="1669312" cy="425302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13730400" y="7827248"/>
            <a:ext cx="9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8</a:t>
            </a:r>
            <a:endParaRPr lang="ru-RU" sz="2000" b="1" dirty="0">
              <a:solidFill>
                <a:srgbClr val="151617"/>
              </a:solidFill>
              <a:latin typeface="Montserrat Black" pitchFamily="34" charset="0"/>
              <a:ea typeface="Montserrat Black" pitchFamily="34" charset="-122"/>
              <a:cs typeface="Montserrat Black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487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13251"/>
            <a:ext cx="7589163" cy="496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00"/>
              </a:lnSpc>
              <a:buNone/>
            </a:pPr>
            <a:r>
              <a:rPr lang="en-US" sz="3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Обработка Ошибок Пользователя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793790" y="1687420"/>
            <a:ext cx="4241721" cy="1950400"/>
          </a:xfrm>
          <a:prstGeom prst="roundRect">
            <a:avLst>
              <a:gd name="adj" fmla="val 77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397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960120" y="1853750"/>
            <a:ext cx="3606492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Неверные Данные Входа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960120" y="2197007"/>
            <a:ext cx="3909060" cy="1016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Проверьте логин и пароль. Введите корректные сведения </a:t>
            </a:r>
            <a:r>
              <a:rPr lang="en-US" sz="1600" dirty="0" err="1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для</a:t>
            </a: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</a:t>
            </a:r>
            <a:r>
              <a:rPr lang="en-US" sz="1600" dirty="0" err="1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доступа</a:t>
            </a:r>
            <a:r>
              <a:rPr lang="ru-RU" sz="160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. Если данные все еще не подходят, нажмите кнопку </a:t>
            </a:r>
            <a:r>
              <a:rPr lang="en-US" sz="160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“</a:t>
            </a:r>
            <a:r>
              <a:rPr lang="ru-RU" sz="160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Забыли пароль?</a:t>
            </a:r>
            <a:r>
              <a:rPr lang="en-US" sz="160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”</a:t>
            </a:r>
            <a:endParaRPr lang="en-US" sz="1600" dirty="0"/>
          </a:p>
        </p:txBody>
      </p:sp>
      <p:sp>
        <p:nvSpPr>
          <p:cNvPr id="12" name="Shape 1"/>
          <p:cNvSpPr/>
          <p:nvPr/>
        </p:nvSpPr>
        <p:spPr>
          <a:xfrm>
            <a:off x="5269885" y="1687420"/>
            <a:ext cx="4241721" cy="1950400"/>
          </a:xfrm>
          <a:prstGeom prst="roundRect">
            <a:avLst>
              <a:gd name="adj" fmla="val 77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397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3" name="Text 2"/>
          <p:cNvSpPr/>
          <p:nvPr/>
        </p:nvSpPr>
        <p:spPr>
          <a:xfrm>
            <a:off x="5436214" y="1853750"/>
            <a:ext cx="3372119" cy="5108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950"/>
              </a:lnSpc>
            </a:pPr>
            <a:r>
              <a:rPr lang="ru-RU" sz="16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 </a:t>
            </a:r>
            <a:r>
              <a:rPr lang="ru-RU" sz="20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Ошибка при </a:t>
            </a:r>
            <a:r>
              <a:rPr lang="ru-RU" sz="2000" b="1" dirty="0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добавлении</a:t>
            </a:r>
          </a:p>
          <a:p>
            <a:pPr>
              <a:lnSpc>
                <a:spcPts val="1950"/>
              </a:lnSpc>
            </a:pPr>
            <a:r>
              <a:rPr lang="ru-RU" sz="2000" b="1" dirty="0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 </a:t>
            </a:r>
            <a:r>
              <a:rPr lang="ru-RU" sz="20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упражнения в план</a:t>
            </a:r>
            <a:endParaRPr lang="en-US" sz="2000" dirty="0"/>
          </a:p>
        </p:txBody>
      </p:sp>
      <p:sp>
        <p:nvSpPr>
          <p:cNvPr id="14" name="Text 3"/>
          <p:cNvSpPr/>
          <p:nvPr/>
        </p:nvSpPr>
        <p:spPr>
          <a:xfrm>
            <a:off x="5436215" y="2513338"/>
            <a:ext cx="3909060" cy="1035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000"/>
              </a:lnSpc>
            </a:pPr>
            <a:r>
              <a:rPr lang="ru-RU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Заполните пропущенные поля (название, длительность, количество </a:t>
            </a:r>
            <a:r>
              <a:rPr lang="ru-RU" sz="160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подходов). Убедитесь</a:t>
            </a:r>
            <a:r>
              <a:rPr lang="ru-RU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, что длительность указана в минутах (числовое значение).</a:t>
            </a:r>
            <a:endParaRPr lang="en-US" sz="1600" dirty="0"/>
          </a:p>
        </p:txBody>
      </p:sp>
      <p:sp>
        <p:nvSpPr>
          <p:cNvPr id="15" name="Shape 1"/>
          <p:cNvSpPr/>
          <p:nvPr/>
        </p:nvSpPr>
        <p:spPr>
          <a:xfrm>
            <a:off x="9677936" y="1687420"/>
            <a:ext cx="4241721" cy="1950400"/>
          </a:xfrm>
          <a:prstGeom prst="roundRect">
            <a:avLst>
              <a:gd name="adj" fmla="val 77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397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6" name="Text 2"/>
          <p:cNvSpPr/>
          <p:nvPr/>
        </p:nvSpPr>
        <p:spPr>
          <a:xfrm>
            <a:off x="9844266" y="1853750"/>
            <a:ext cx="3663390" cy="5519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ru-RU" sz="20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Ошибка при сохранении</a:t>
            </a:r>
          </a:p>
          <a:p>
            <a:r>
              <a:rPr lang="ru-RU" sz="20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плана тренировки</a:t>
            </a:r>
          </a:p>
          <a:p>
            <a:r>
              <a:rPr lang="ru-RU" sz="1600" dirty="0"/>
              <a:t/>
            </a:r>
            <a:br>
              <a:rPr lang="ru-RU" sz="1600" dirty="0"/>
            </a:br>
            <a:endParaRPr lang="en-US" sz="1600" dirty="0"/>
          </a:p>
        </p:txBody>
      </p:sp>
      <p:sp>
        <p:nvSpPr>
          <p:cNvPr id="17" name="Text 3"/>
          <p:cNvSpPr/>
          <p:nvPr/>
        </p:nvSpPr>
        <p:spPr>
          <a:xfrm>
            <a:off x="9844266" y="2513338"/>
            <a:ext cx="3909060" cy="1016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000"/>
              </a:lnSpc>
            </a:pPr>
            <a:r>
              <a:rPr lang="ru-RU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Войдите в аккаунт, если не </a:t>
            </a:r>
            <a:r>
              <a:rPr lang="ru-RU" sz="160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авторизованы. Проверьте </a:t>
            </a:r>
            <a:r>
              <a:rPr lang="ru-RU" sz="1600" dirty="0" err="1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интернет-соединение</a:t>
            </a:r>
            <a:r>
              <a:rPr lang="ru-RU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и повторите попытку</a:t>
            </a:r>
            <a:r>
              <a:rPr lang="ru-RU" sz="160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.</a:t>
            </a:r>
            <a:endParaRPr lang="ru-RU" sz="1600" dirty="0">
              <a:solidFill>
                <a:srgbClr val="151617"/>
              </a:solidFill>
              <a:latin typeface="Inconsolata" pitchFamily="34" charset="0"/>
              <a:ea typeface="Inconsolata" pitchFamily="34" charset="-122"/>
              <a:cs typeface="Inconsolata" pitchFamily="34" charset="-12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2865395" y="7697972"/>
            <a:ext cx="1669312" cy="425302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A modern, high-resolution digital illustration of a fictional online fitness website on a sleek, silver laptop screen, with a prominent error message in a bold, red, sans-serif font reading &quot;Error: Unable to add exercise to plan&quot; against a clean, white background. The website's interface features a minimalist, wireframe design with subtle gradient effect, and a sidebar with various exercise categories listed in a neat, cursive font. On the right side of the screen, a partially filled-out exercise plan table with columns for exercise name, sets, reps, and weight, with a red error icon next to the affected&quot; exercise. The color scheme is predominantly dark blue, whites, and silvers, with accents of vibrant, energetic orange. The overall aesthetic is modern, fresh, and athletic, conveying a sense of dynamism and motivation. The laptop screen is positioned at a slight angle, with a subtle shadow effect to give a sense of depth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9" r="8962" b="8259"/>
          <a:stretch/>
        </p:blipFill>
        <p:spPr bwMode="auto">
          <a:xfrm>
            <a:off x="2970001" y="3798723"/>
            <a:ext cx="8049098" cy="412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3730400" y="7827248"/>
            <a:ext cx="9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9</a:t>
            </a:r>
            <a:endParaRPr lang="ru-RU" sz="2000" b="1" dirty="0">
              <a:solidFill>
                <a:srgbClr val="151617"/>
              </a:solidFill>
              <a:latin typeface="Montserrat Black" pitchFamily="34" charset="0"/>
              <a:ea typeface="Montserrat Black" pitchFamily="34" charset="-122"/>
              <a:cs typeface="Montserrat Black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60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823</Words>
  <Application>Microsoft Office PowerPoint</Application>
  <PresentationFormat>Произвольный</PresentationFormat>
  <Paragraphs>133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Montserrat Black</vt:lpstr>
      <vt:lpstr>Inconsolata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Эдик Ерешко</cp:lastModifiedBy>
  <cp:revision>24</cp:revision>
  <dcterms:created xsi:type="dcterms:W3CDTF">2025-06-17T18:24:11Z</dcterms:created>
  <dcterms:modified xsi:type="dcterms:W3CDTF">2025-06-18T17:40:57Z</dcterms:modified>
</cp:coreProperties>
</file>