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59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9EA051-E87B-48CA-941F-D35AAAE8A7EC}" v="260" dt="2022-07-06T11:03:45.124"/>
    <p1510:client id="{C3B464A8-9180-420A-AC44-B12D10D3A5C7}" v="45" dt="2022-07-06T11:15:10.763"/>
    <p1510:client id="{EBD39B92-44BC-4EF3-8B4F-144050E20DAB}" v="1297" dt="2022-07-06T08:36:32.9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06.07.2022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619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06.07.2022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4469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06.07.2022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6842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06.07.2022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318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06.07.2022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7393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06.07.2022</a:t>
            </a:fld>
            <a:endParaRPr lang="de-DE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4089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06.07.2022</a:t>
            </a:fld>
            <a:endParaRPr lang="de-DE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7982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06.07.2022</a:t>
            </a:fld>
            <a:endParaRPr lang="de-DE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782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06.07.2022</a:t>
            </a:fld>
            <a:endParaRPr lang="de-DE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4095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06.07.2022</a:t>
            </a:fld>
            <a:endParaRPr lang="de-DE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5816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06.07.2022</a:t>
            </a:fld>
            <a:endParaRPr lang="de-DE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8576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A8E5F-40E5-4553-9F3C-699F1A5B8145}" type="datetimeFigureOut">
              <a:rPr lang="de-DE" smtClean="0"/>
              <a:t>06.07.2022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1931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l.acm.org/doi/pdf/10.1145/349194.349202" TargetMode="External"/><Relationship Id="rId2" Type="http://schemas.openxmlformats.org/officeDocument/2006/relationships/hyperlink" Target="https://www.britannica.com/science/cellular-automata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ev.to/bespoyasov/implementing-logic-gates-in-the-game-of-life-39e2" TargetMode="External"/><Relationship Id="rId4" Type="http://schemas.openxmlformats.org/officeDocument/2006/relationships/hyperlink" Target="https://en.wikipedia.org/wiki/Rule_110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ev.to/bespoyasov/implementing-logic-gates-in-the-game-of-life-39e2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>
                <a:cs typeface="Calibri Light"/>
              </a:rPr>
              <a:t>Automi</a:t>
            </a:r>
            <a:r>
              <a:rPr lang="de-DE" dirty="0">
                <a:cs typeface="Calibri Light"/>
              </a:rPr>
              <a:t> </a:t>
            </a:r>
            <a:r>
              <a:rPr lang="de-DE" dirty="0" err="1">
                <a:cs typeface="Calibri Light"/>
              </a:rPr>
              <a:t>cellulari</a:t>
            </a:r>
            <a:r>
              <a:rPr lang="de-DE" dirty="0">
                <a:cs typeface="Calibri Light"/>
              </a:rPr>
              <a:t> e </a:t>
            </a:r>
            <a:r>
              <a:rPr lang="de-DE" dirty="0" err="1">
                <a:cs typeface="Calibri Light"/>
              </a:rPr>
              <a:t>crittografia</a:t>
            </a:r>
            <a:endParaRPr lang="de-DE" dirty="0" err="1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2583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E09BD4-EC48-D704-495F-D8134089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>
                <a:cs typeface="Calibri Light"/>
              </a:rPr>
              <a:t>Implementazione</a:t>
            </a:r>
            <a:endParaRPr lang="it-IT" dirty="0">
              <a:cs typeface="Calibri Light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9A3C735-17A7-65BA-33EA-760F0B9F9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03346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CE1761-10C9-0975-D2FE-95F6E8531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cs typeface="Calibri Light"/>
              </a:rPr>
              <a:t>Riferimenti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82697F1-BCD6-C8E7-4BB2-A7C612501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it-IT" dirty="0">
                <a:ea typeface="+mn-lt"/>
                <a:cs typeface="+mn-lt"/>
                <a:hlinkClick r:id="rId2"/>
              </a:rPr>
              <a:t>https://www.britannica.com/science/cellular-automata</a:t>
            </a:r>
            <a:endParaRPr lang="it-IT">
              <a:ea typeface="+mn-lt"/>
              <a:cs typeface="+mn-lt"/>
            </a:endParaRPr>
          </a:p>
          <a:p>
            <a:r>
              <a:rPr lang="it-IT" dirty="0">
                <a:ea typeface="+mn-lt"/>
                <a:cs typeface="+mn-lt"/>
                <a:hlinkClick r:id="rId3"/>
              </a:rPr>
              <a:t>https://dl.acm.org/doi/pdf/10.1145/349194.349202</a:t>
            </a:r>
            <a:endParaRPr lang="it-IT" dirty="0">
              <a:ea typeface="+mn-lt"/>
              <a:cs typeface="+mn-lt"/>
            </a:endParaRPr>
          </a:p>
          <a:p>
            <a:r>
              <a:rPr lang="it-IT" dirty="0">
                <a:cs typeface="Calibri"/>
              </a:rPr>
              <a:t>BURKS , A., Ed. 1970. </a:t>
            </a:r>
            <a:r>
              <a:rPr lang="it-IT" dirty="0" err="1">
                <a:cs typeface="Calibri"/>
              </a:rPr>
              <a:t>Essays</a:t>
            </a:r>
            <a:r>
              <a:rPr lang="it-IT" dirty="0">
                <a:cs typeface="Calibri"/>
              </a:rPr>
              <a:t> on Cellular </a:t>
            </a:r>
            <a:r>
              <a:rPr lang="it-IT" dirty="0" err="1">
                <a:cs typeface="Calibri"/>
              </a:rPr>
              <a:t>Automata</a:t>
            </a:r>
            <a:r>
              <a:rPr lang="it-IT" dirty="0">
                <a:cs typeface="Calibri"/>
              </a:rPr>
              <a:t>. University of Illinois Press, Cham- </a:t>
            </a:r>
            <a:r>
              <a:rPr lang="it-IT" dirty="0" err="1">
                <a:cs typeface="Calibri"/>
              </a:rPr>
              <a:t>paign</a:t>
            </a:r>
            <a:r>
              <a:rPr lang="it-IT" dirty="0">
                <a:cs typeface="Calibri"/>
              </a:rPr>
              <a:t>, IL</a:t>
            </a:r>
          </a:p>
          <a:p>
            <a:r>
              <a:rPr lang="it-IT" dirty="0">
                <a:ea typeface="+mn-lt"/>
                <a:cs typeface="+mn-lt"/>
                <a:hlinkClick r:id="rId4"/>
              </a:rPr>
              <a:t>https://en.wikipedia.org/wiki/Rule_110</a:t>
            </a:r>
          </a:p>
          <a:p>
            <a:r>
              <a:rPr lang="it-IT" dirty="0">
                <a:ea typeface="+mn-lt"/>
                <a:cs typeface="+mn-lt"/>
                <a:hlinkClick r:id="rId5"/>
              </a:rPr>
              <a:t>https://dev.to/bespoyasov/implementing-logic-gates-in-the-game-of-life-39e2</a:t>
            </a:r>
            <a:endParaRPr lang="it-IT" dirty="0">
              <a:ea typeface="+mn-lt"/>
              <a:cs typeface="+mn-lt"/>
            </a:endParaRPr>
          </a:p>
          <a:p>
            <a:endParaRPr lang="it-IT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19435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368DE4A-FA29-63B1-9994-F91C13C1C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cs typeface="Calibri Light"/>
              </a:rPr>
              <a:t>Breve storia degli automi cellulari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2DC0001-4447-FF94-8770-7BC56D9AA5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it-IT" dirty="0">
                <a:cs typeface="Calibri"/>
              </a:rPr>
              <a:t>Concetto proposto da Von Neumann negli anni '40: modello formale di organismi viventi in grado di riprodursi</a:t>
            </a:r>
          </a:p>
          <a:p>
            <a:r>
              <a:rPr lang="it-IT" dirty="0">
                <a:cs typeface="Calibri"/>
              </a:rPr>
              <a:t>Composto da:</a:t>
            </a:r>
          </a:p>
          <a:p>
            <a:pPr marL="514350" indent="-514350">
              <a:buAutoNum type="arabicPeriod"/>
            </a:pPr>
            <a:r>
              <a:rPr lang="it-IT" dirty="0">
                <a:ea typeface="+mn-lt"/>
                <a:cs typeface="+mn-lt"/>
              </a:rPr>
              <a:t>Un reticolo di celle</a:t>
            </a:r>
            <a:endParaRPr lang="en-US" dirty="0">
              <a:ea typeface="+mn-lt"/>
              <a:cs typeface="+mn-lt"/>
            </a:endParaRPr>
          </a:p>
          <a:p>
            <a:pPr marL="514350" indent="-514350">
              <a:buAutoNum type="arabicPeriod"/>
            </a:pPr>
            <a:r>
              <a:rPr lang="it-IT" dirty="0">
                <a:ea typeface="+mn-lt"/>
                <a:cs typeface="+mn-lt"/>
              </a:rPr>
              <a:t>Un insieme finito di stati che può assumere una cella</a:t>
            </a:r>
            <a:endParaRPr lang="en-US" dirty="0">
              <a:ea typeface="+mn-lt"/>
              <a:cs typeface="+mn-lt"/>
            </a:endParaRPr>
          </a:p>
          <a:p>
            <a:pPr marL="514350" indent="-514350">
              <a:buAutoNum type="arabicPeriod"/>
            </a:pPr>
            <a:r>
              <a:rPr lang="it-IT" dirty="0">
                <a:ea typeface="+mn-lt"/>
                <a:cs typeface="+mn-lt"/>
              </a:rPr>
              <a:t>Per ogni cella, un intorno di celle con cui interagisce</a:t>
            </a:r>
            <a:endParaRPr lang="en-US" dirty="0">
              <a:ea typeface="+mn-lt"/>
              <a:cs typeface="+mn-lt"/>
            </a:endParaRPr>
          </a:p>
          <a:p>
            <a:pPr marL="514350" indent="-514350">
              <a:buAutoNum type="arabicPeriod"/>
            </a:pPr>
            <a:r>
              <a:rPr lang="it-IT" dirty="0">
                <a:ea typeface="+mn-lt"/>
                <a:cs typeface="+mn-lt"/>
              </a:rPr>
              <a:t>Una regola che descrive lo stato di una cella al tempo t+1, in funzione dello stato al tempo t della cella e del suo intorno</a:t>
            </a:r>
            <a:endParaRPr lang="it-IT" dirty="0">
              <a:cs typeface="Calibri"/>
            </a:endParaRPr>
          </a:p>
          <a:p>
            <a:r>
              <a:rPr lang="it-IT" dirty="0">
                <a:cs typeface="Calibri"/>
              </a:rPr>
              <a:t>Necessità di costruire sistemi Turing-completi per eliminare casi banali</a:t>
            </a:r>
          </a:p>
          <a:p>
            <a:r>
              <a:rPr lang="it-IT" dirty="0">
                <a:cs typeface="Calibri"/>
              </a:rPr>
              <a:t>Immagine di CA 1d banale, una cella che si riproduce a sinistra e a destra</a:t>
            </a:r>
          </a:p>
          <a:p>
            <a:endParaRPr lang="it-IT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04573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F677F4-D2E1-546C-D921-1B1C19ABB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cs typeface="Calibri Light"/>
              </a:rPr>
              <a:t>Game of Life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8DB9C3C-B751-06ED-47E1-289B43C35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/>
            <a:r>
              <a:rPr lang="it-IT" dirty="0">
                <a:cs typeface="Calibri"/>
              </a:rPr>
              <a:t>Automa cellulare bidimensionale</a:t>
            </a:r>
          </a:p>
          <a:p>
            <a:pPr marL="457200" indent="-457200"/>
            <a:r>
              <a:rPr lang="it-IT" dirty="0">
                <a:cs typeface="Calibri"/>
              </a:rPr>
              <a:t>2 stati: cellula "viva" o "morta"</a:t>
            </a:r>
          </a:p>
          <a:p>
            <a:pPr marL="514350" indent="-514350">
              <a:buAutoNum type="arabicPeriod"/>
            </a:pPr>
            <a:r>
              <a:rPr lang="it-IT" dirty="0">
                <a:cs typeface="Calibri"/>
              </a:rPr>
              <a:t>Una cellula con meno di 2 vicini muore (sottopopolazione)</a:t>
            </a:r>
          </a:p>
          <a:p>
            <a:pPr marL="514350" indent="-514350">
              <a:buAutoNum type="arabicPeriod"/>
            </a:pPr>
            <a:r>
              <a:rPr lang="it-IT" dirty="0">
                <a:cs typeface="Calibri"/>
              </a:rPr>
              <a:t>Una cellula con 2 o 3 vicini sopravvive</a:t>
            </a:r>
          </a:p>
          <a:p>
            <a:pPr marL="514350" indent="-514350">
              <a:buAutoNum type="arabicPeriod"/>
            </a:pPr>
            <a:r>
              <a:rPr lang="it-IT" dirty="0">
                <a:cs typeface="Calibri"/>
              </a:rPr>
              <a:t>Una cellula con più di 3 vicini muore (sovrappopolazione)</a:t>
            </a:r>
          </a:p>
          <a:p>
            <a:pPr marL="514350" indent="-514350">
              <a:buAutoNum type="arabicPeriod"/>
            </a:pPr>
            <a:r>
              <a:rPr lang="it-IT" dirty="0">
                <a:cs typeface="Calibri"/>
              </a:rPr>
              <a:t>Una cellula morta con esattamente 3 vicini vivi torna in vita</a:t>
            </a:r>
          </a:p>
        </p:txBody>
      </p:sp>
    </p:spTree>
    <p:extLst>
      <p:ext uri="{BB962C8B-B14F-4D97-AF65-F5344CB8AC3E}">
        <p14:creationId xmlns:p14="http://schemas.microsoft.com/office/powerpoint/2010/main" val="4131105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1114F4-332E-F020-C4CF-ED2E9ACB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cs typeface="Calibri Light"/>
              </a:rPr>
              <a:t>Turing-completezza: Rule 110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F3D06EB-2801-1F80-F8ED-DD1BAE8F1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it-IT" dirty="0">
                <a:ea typeface="+mn-lt"/>
                <a:cs typeface="+mn-lt"/>
              </a:rPr>
              <a:t>https://en.wikipedia.org/wiki/Rule_110</a:t>
            </a:r>
            <a:endParaRPr lang="it-IT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57637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E6F4B41-A8BA-0B06-81A0-93C09E8F2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cs typeface="Calibri Light"/>
              </a:rPr>
              <a:t>Turing-completezza: Life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60998B7-4273-D97E-A3A0-89930347B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it-IT" dirty="0">
                <a:ea typeface="+mn-lt"/>
                <a:cs typeface="+mn-lt"/>
                <a:hlinkClick r:id="rId2"/>
              </a:rPr>
              <a:t>https://dev.to/bespoyasov/implementing-logic-gates-in-the-game-of-life-39e2</a:t>
            </a:r>
            <a:endParaRPr lang="it-IT" dirty="0">
              <a:ea typeface="+mn-lt"/>
              <a:cs typeface="+mn-lt"/>
            </a:endParaRPr>
          </a:p>
          <a:p>
            <a:r>
              <a:rPr lang="it-IT" dirty="0">
                <a:ea typeface="+mn-lt"/>
                <a:cs typeface="+mn-lt"/>
              </a:rPr>
              <a:t>Articolino 10.5923/j.ijis.20160601.02 </a:t>
            </a:r>
          </a:p>
          <a:p>
            <a:r>
              <a:rPr lang="it-IT" dirty="0">
                <a:cs typeface="Calibri"/>
              </a:rPr>
              <a:t>Video</a:t>
            </a:r>
          </a:p>
          <a:p>
            <a:endParaRPr lang="it-IT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23642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9F735C-EAA5-0461-B1C9-E0937F6E4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cs typeface="Calibri Light"/>
              </a:rPr>
              <a:t>Sistemi caotici: Classificazione di Wolfram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A55C3D8-AFFC-2D5D-6472-B141B7D68E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it-IT" dirty="0">
                <a:cs typeface="Calibri"/>
              </a:rPr>
              <a:t>Classe 1: l'evoluzione conduce ad uno stato omogeneo</a:t>
            </a:r>
          </a:p>
          <a:p>
            <a:r>
              <a:rPr lang="it-IT" dirty="0">
                <a:cs typeface="Calibri"/>
              </a:rPr>
              <a:t>Classe 2: l'evoluzione conduce ad un insieme di strutture semplici stabili o periodiche separate tra di loro</a:t>
            </a:r>
          </a:p>
          <a:p>
            <a:r>
              <a:rPr lang="it-IT" dirty="0">
                <a:cs typeface="Calibri"/>
              </a:rPr>
              <a:t>Classe 3: l'evoluzione conduce ad un pattern caotico</a:t>
            </a:r>
          </a:p>
          <a:p>
            <a:r>
              <a:rPr lang="it-IT" dirty="0">
                <a:cs typeface="Calibri"/>
              </a:rPr>
              <a:t>Classe 4: l'evoluzione conduce a strutture complesse localizzate nello spazio, a volte longeve. Si ritiene che questa classe di automi sia capace di computazione universale</a:t>
            </a:r>
          </a:p>
        </p:txBody>
      </p:sp>
    </p:spTree>
    <p:extLst>
      <p:ext uri="{BB962C8B-B14F-4D97-AF65-F5344CB8AC3E}">
        <p14:creationId xmlns:p14="http://schemas.microsoft.com/office/powerpoint/2010/main" val="1645172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28B9607-3EEE-0D40-BD73-CB605750F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cs typeface="Calibri Light"/>
              </a:rPr>
              <a:t>Sistemi caotici: metriche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E7867D7-2C0B-0D36-85E8-A292876A4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it-IT" dirty="0">
                <a:cs typeface="Calibri"/>
              </a:rPr>
              <a:t>Articolino da ritrovare a partire da </a:t>
            </a:r>
            <a:r>
              <a:rPr lang="it-IT" dirty="0" err="1">
                <a:cs typeface="Calibri"/>
              </a:rPr>
              <a:t>baetens</a:t>
            </a:r>
          </a:p>
        </p:txBody>
      </p:sp>
    </p:spTree>
    <p:extLst>
      <p:ext uri="{BB962C8B-B14F-4D97-AF65-F5344CB8AC3E}">
        <p14:creationId xmlns:p14="http://schemas.microsoft.com/office/powerpoint/2010/main" val="2804519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2B10104-4CFC-DAD8-E69D-3EB632393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cs typeface="Calibri Light"/>
              </a:rPr>
              <a:t>Bontà di un PRNG: </a:t>
            </a:r>
            <a:r>
              <a:rPr lang="it-IT" dirty="0" err="1">
                <a:cs typeface="Calibri Light"/>
              </a:rPr>
              <a:t>DieHard</a:t>
            </a:r>
            <a:r>
              <a:rPr lang="it-IT" dirty="0">
                <a:cs typeface="Calibri Light"/>
              </a:rPr>
              <a:t> e </a:t>
            </a:r>
            <a:r>
              <a:rPr lang="it-IT" dirty="0" err="1">
                <a:cs typeface="Calibri Light"/>
              </a:rPr>
              <a:t>Nist</a:t>
            </a:r>
            <a:endParaRPr lang="it-IT" dirty="0" err="1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D052D7E-43A0-923E-CBC4-51F9A42C7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60391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AF5172E-0098-4C8C-8E52-BC820E709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cs typeface="Calibri Light"/>
              </a:rPr>
              <a:t>Sistemi caotici: crittografia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873C5FC-B05F-CD17-BC74-A00D9299B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it-IT" dirty="0">
                <a:cs typeface="Calibri"/>
              </a:rPr>
              <a:t>Articolino degli indiani</a:t>
            </a:r>
          </a:p>
          <a:p>
            <a:pPr marL="514350" indent="-514350">
              <a:buAutoNum type="arabicPeriod"/>
            </a:pPr>
            <a:r>
              <a:rPr lang="it-IT" dirty="0">
                <a:cs typeface="Calibri"/>
              </a:rPr>
              <a:t>Generare configurazione iniziale a partire da mappa logistica</a:t>
            </a:r>
          </a:p>
          <a:p>
            <a:pPr marL="514350" indent="-514350">
              <a:buAutoNum type="arabicPeriod"/>
            </a:pPr>
            <a:r>
              <a:rPr lang="it-IT" dirty="0">
                <a:cs typeface="Calibri"/>
              </a:rPr>
              <a:t>Evolvere</a:t>
            </a:r>
          </a:p>
          <a:p>
            <a:pPr marL="514350" indent="-514350">
              <a:buAutoNum type="arabicPeriod"/>
            </a:pPr>
            <a:r>
              <a:rPr lang="it-IT" dirty="0">
                <a:cs typeface="Calibri"/>
              </a:rPr>
              <a:t>Usare la storia per permutare</a:t>
            </a:r>
          </a:p>
          <a:p>
            <a:pPr marL="514350" indent="-514350">
              <a:buAutoNum type="arabicPeriod"/>
            </a:pPr>
            <a:r>
              <a:rPr lang="it-IT" dirty="0">
                <a:cs typeface="Calibri"/>
              </a:rPr>
              <a:t>Usare </a:t>
            </a:r>
            <a:r>
              <a:rPr lang="it-IT" dirty="0" err="1">
                <a:cs typeface="Calibri"/>
              </a:rPr>
              <a:t>Chebishev</a:t>
            </a:r>
            <a:r>
              <a:rPr lang="it-IT" dirty="0">
                <a:cs typeface="Calibri"/>
              </a:rPr>
              <a:t> e Lorenz per diffondere</a:t>
            </a:r>
          </a:p>
        </p:txBody>
      </p:sp>
    </p:spTree>
    <p:extLst>
      <p:ext uri="{BB962C8B-B14F-4D97-AF65-F5344CB8AC3E}">
        <p14:creationId xmlns:p14="http://schemas.microsoft.com/office/powerpoint/2010/main" val="15310388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2" baseType="lpstr">
      <vt:lpstr>Tema di Office</vt:lpstr>
      <vt:lpstr>Automi cellulari e crittografia</vt:lpstr>
      <vt:lpstr>Breve storia degli automi cellulari</vt:lpstr>
      <vt:lpstr>Game of Life</vt:lpstr>
      <vt:lpstr>Turing-completezza: Rule 110</vt:lpstr>
      <vt:lpstr>Turing-completezza: Life</vt:lpstr>
      <vt:lpstr>Sistemi caotici: Classificazione di Wolfram</vt:lpstr>
      <vt:lpstr>Sistemi caotici: metriche</vt:lpstr>
      <vt:lpstr>Bontà di un PRNG: DieHard e Nist</vt:lpstr>
      <vt:lpstr>Sistemi caotici: crittografia</vt:lpstr>
      <vt:lpstr>Implementazione</vt:lpstr>
      <vt:lpstr>Riferimenti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/>
  <cp:lastModifiedBy/>
  <cp:revision>201</cp:revision>
  <dcterms:created xsi:type="dcterms:W3CDTF">2022-07-06T07:52:14Z</dcterms:created>
  <dcterms:modified xsi:type="dcterms:W3CDTF">2022-07-06T14:03:34Z</dcterms:modified>
</cp:coreProperties>
</file>