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BBAB"/>
    <a:srgbClr val="897F66"/>
    <a:srgbClr val="A59C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8" d="100"/>
          <a:sy n="78" d="100"/>
        </p:scale>
        <p:origin x="64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  <a:t>14/01/2020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33689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  <a:t>14/01/2020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97168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  <a:t>14/01/2020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85976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  <a:t>14/01/2020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15893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  <a:t>14/01/2020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54417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  <a:t>14/01/2020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83476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  <a:t>14/01/2020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26676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  <a:t>14/01/2020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15292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  <a:t>14/01/2020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1762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  <a:t>14/01/2020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62756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170E-E814-4B3B-A85B-D0CEE3E81FCB}" type="datetimeFigureOut">
              <a:rPr lang="es-MX" smtClean="0"/>
              <a:t>14/01/2020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CD6F-4211-4BE0-AF92-843C51BD89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50727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6F170E-E814-4B3B-A85B-D0CEE3E81FCB}" type="datetimeFigureOut">
              <a:rPr lang="es-MX" smtClean="0"/>
              <a:t>14/01/2020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4CD6F-4211-4BE0-AF92-843C51BD89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2669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daniel.rojas.Artiaga@Gmail.com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7" y="0"/>
            <a:ext cx="12192000" cy="6858000"/>
          </a:xfrm>
          <a:prstGeom prst="rect">
            <a:avLst/>
          </a:prstGeom>
        </p:spPr>
      </p:pic>
      <p:pic>
        <p:nvPicPr>
          <p:cNvPr id="1026" name="Picture 2" descr="Resultado de imagen para linux full hd logo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372" y="695173"/>
            <a:ext cx="622042" cy="74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windows logo hd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047" y="271753"/>
            <a:ext cx="1609146" cy="160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mac os catalina logo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873" y="695173"/>
            <a:ext cx="803853" cy="80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2969741" y="2871627"/>
            <a:ext cx="625251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000" dirty="0" smtClean="0">
                <a:solidFill>
                  <a:srgbClr val="C1BBAB"/>
                </a:solidFill>
              </a:rPr>
              <a:t>Plataformas Operativas</a:t>
            </a:r>
            <a:endParaRPr lang="es-MX" sz="5000" dirty="0">
              <a:solidFill>
                <a:srgbClr val="C1BBAB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4582378" y="6315419"/>
            <a:ext cx="301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897F66"/>
                </a:solidFill>
              </a:rPr>
              <a:t>Daniel Alejandro Rojas Artiaga</a:t>
            </a:r>
            <a:endParaRPr lang="es-MX" dirty="0">
              <a:solidFill>
                <a:srgbClr val="897F66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777946" y="89573"/>
            <a:ext cx="2419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rgbClr val="C1BBAB"/>
                </a:solidFill>
              </a:rPr>
              <a:t>Segunda Clase</a:t>
            </a:r>
            <a:endParaRPr lang="es-MX" sz="2800" dirty="0">
              <a:solidFill>
                <a:srgbClr val="C1BBA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815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7" y="0"/>
            <a:ext cx="12192000" cy="6858000"/>
          </a:xfrm>
          <a:prstGeom prst="rect">
            <a:avLst/>
          </a:prstGeom>
        </p:spPr>
      </p:pic>
      <p:pic>
        <p:nvPicPr>
          <p:cNvPr id="1026" name="Picture 2" descr="Resultado de imagen para linux full hd logo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372" y="695173"/>
            <a:ext cx="622042" cy="74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windows logo hd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047" y="271753"/>
            <a:ext cx="1609146" cy="160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mac os catalina logo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873" y="695173"/>
            <a:ext cx="803853" cy="80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/>
          <p:cNvSpPr txBox="1"/>
          <p:nvPr/>
        </p:nvSpPr>
        <p:spPr>
          <a:xfrm>
            <a:off x="4582378" y="6315419"/>
            <a:ext cx="301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897F66"/>
                </a:solidFill>
              </a:rPr>
              <a:t>Daniel Alejandro Rojas Artiaga</a:t>
            </a:r>
            <a:endParaRPr lang="es-MX" dirty="0">
              <a:solidFill>
                <a:srgbClr val="897F66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777946" y="89573"/>
            <a:ext cx="2419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rgbClr val="897F66"/>
                </a:solidFill>
              </a:rPr>
              <a:t>Segunda Clase</a:t>
            </a:r>
            <a:endParaRPr lang="es-MX" sz="2800" dirty="0">
              <a:solidFill>
                <a:srgbClr val="897F66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00" y="89573"/>
            <a:ext cx="12058785" cy="6531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957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7" y="0"/>
            <a:ext cx="12192000" cy="6858000"/>
          </a:xfrm>
          <a:prstGeom prst="rect">
            <a:avLst/>
          </a:prstGeom>
        </p:spPr>
      </p:pic>
      <p:pic>
        <p:nvPicPr>
          <p:cNvPr id="1026" name="Picture 2" descr="Resultado de imagen para linux full hd logo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372" y="695173"/>
            <a:ext cx="622042" cy="74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windows logo hd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047" y="271753"/>
            <a:ext cx="1609146" cy="160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mac os catalina logo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873" y="695173"/>
            <a:ext cx="803853" cy="80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/>
          <p:cNvSpPr txBox="1"/>
          <p:nvPr/>
        </p:nvSpPr>
        <p:spPr>
          <a:xfrm>
            <a:off x="4582378" y="6315419"/>
            <a:ext cx="301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897F66"/>
                </a:solidFill>
              </a:rPr>
              <a:t>Daniel Alejandro Rojas Artiaga</a:t>
            </a:r>
            <a:endParaRPr lang="es-MX" dirty="0">
              <a:solidFill>
                <a:srgbClr val="897F66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777946" y="89573"/>
            <a:ext cx="2419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rgbClr val="897F66"/>
                </a:solidFill>
              </a:rPr>
              <a:t>Segunda Clase</a:t>
            </a:r>
            <a:endParaRPr lang="es-MX" sz="2800" dirty="0">
              <a:solidFill>
                <a:srgbClr val="897F66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1364707" y="1868813"/>
            <a:ext cx="92456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s-ES" sz="3000" dirty="0" smtClean="0">
                <a:solidFill>
                  <a:srgbClr val="C1BBAB"/>
                </a:solidFill>
              </a:rPr>
              <a:t>Inscribirse</a:t>
            </a:r>
          </a:p>
          <a:p>
            <a:pPr lvl="1" algn="ctr"/>
            <a:endParaRPr lang="es-ES" sz="3000" dirty="0">
              <a:solidFill>
                <a:srgbClr val="C1BBAB"/>
              </a:solidFill>
            </a:endParaRPr>
          </a:p>
          <a:p>
            <a:pPr lvl="1" algn="ctr"/>
            <a:r>
              <a:rPr lang="es-ES" sz="3000" dirty="0" smtClean="0">
                <a:solidFill>
                  <a:srgbClr val="C1BBAB"/>
                </a:solidFill>
              </a:rPr>
              <a:t>mandar correo a </a:t>
            </a:r>
            <a:r>
              <a:rPr lang="es-ES" sz="3000" dirty="0" smtClean="0">
                <a:solidFill>
                  <a:srgbClr val="C1BBAB"/>
                </a:solidFill>
                <a:hlinkClick r:id="rId6"/>
              </a:rPr>
              <a:t>daniel.rojas.Artiaga@Gmail.com</a:t>
            </a:r>
            <a:endParaRPr lang="es-ES" sz="3000" dirty="0" smtClean="0">
              <a:solidFill>
                <a:srgbClr val="C1BBAB"/>
              </a:solidFill>
            </a:endParaRPr>
          </a:p>
          <a:p>
            <a:pPr lvl="1" algn="ctr"/>
            <a:endParaRPr lang="es-ES" sz="3000" dirty="0" smtClean="0">
              <a:solidFill>
                <a:srgbClr val="C1BBAB"/>
              </a:solidFill>
            </a:endParaRPr>
          </a:p>
          <a:p>
            <a:pPr lvl="1" algn="ctr"/>
            <a:r>
              <a:rPr lang="es-ES" sz="3000" dirty="0" smtClean="0">
                <a:solidFill>
                  <a:srgbClr val="C1BBAB"/>
                </a:solidFill>
              </a:rPr>
              <a:t>Se puede bajar app, o mediante web.</a:t>
            </a:r>
          </a:p>
        </p:txBody>
      </p:sp>
    </p:spTree>
    <p:extLst>
      <p:ext uri="{BB962C8B-B14F-4D97-AF65-F5344CB8AC3E}">
        <p14:creationId xmlns:p14="http://schemas.microsoft.com/office/powerpoint/2010/main" val="1548510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7" y="0"/>
            <a:ext cx="12192000" cy="6858000"/>
          </a:xfrm>
          <a:prstGeom prst="rect">
            <a:avLst/>
          </a:prstGeom>
        </p:spPr>
      </p:pic>
      <p:pic>
        <p:nvPicPr>
          <p:cNvPr id="1026" name="Picture 2" descr="Resultado de imagen para linux full hd logo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372" y="695173"/>
            <a:ext cx="622042" cy="74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windows logo hd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047" y="271753"/>
            <a:ext cx="1609146" cy="160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mac os catalina logo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873" y="695173"/>
            <a:ext cx="803853" cy="80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/>
          <p:cNvSpPr txBox="1"/>
          <p:nvPr/>
        </p:nvSpPr>
        <p:spPr>
          <a:xfrm>
            <a:off x="4582378" y="6315419"/>
            <a:ext cx="301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897F66"/>
                </a:solidFill>
              </a:rPr>
              <a:t>Daniel Alejandro Rojas Artiaga</a:t>
            </a:r>
            <a:endParaRPr lang="es-MX" dirty="0">
              <a:solidFill>
                <a:srgbClr val="897F66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777946" y="89573"/>
            <a:ext cx="2419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rgbClr val="897F66"/>
                </a:solidFill>
              </a:rPr>
              <a:t>Segunda Clase</a:t>
            </a:r>
            <a:endParaRPr lang="es-MX" sz="2800" dirty="0">
              <a:solidFill>
                <a:srgbClr val="897F66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1364707" y="1868813"/>
            <a:ext cx="9245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s-ES" sz="3000" dirty="0" smtClean="0">
                <a:solidFill>
                  <a:srgbClr val="C1BBAB"/>
                </a:solidFill>
              </a:rPr>
              <a:t>Tarea 2</a:t>
            </a:r>
            <a:endParaRPr lang="es-ES" sz="3000" dirty="0" smtClean="0">
              <a:solidFill>
                <a:srgbClr val="C1BBAB"/>
              </a:solidFill>
            </a:endParaRPr>
          </a:p>
          <a:p>
            <a:pPr lvl="1" algn="ctr"/>
            <a:endParaRPr lang="es-ES" sz="3000" dirty="0">
              <a:solidFill>
                <a:srgbClr val="C1BBAB"/>
              </a:solidFill>
            </a:endParaRPr>
          </a:p>
          <a:p>
            <a:pPr lvl="1" algn="ctr"/>
            <a:r>
              <a:rPr lang="es-ES" sz="3000" dirty="0" smtClean="0">
                <a:solidFill>
                  <a:srgbClr val="C1BBAB"/>
                </a:solidFill>
              </a:rPr>
              <a:t>Revisar la historia de Windows, Linux, y </a:t>
            </a:r>
            <a:r>
              <a:rPr lang="es-ES" sz="3000" dirty="0" err="1" smtClean="0">
                <a:solidFill>
                  <a:srgbClr val="C1BBAB"/>
                </a:solidFill>
              </a:rPr>
              <a:t>mac</a:t>
            </a:r>
            <a:r>
              <a:rPr lang="es-ES" sz="3000" dirty="0" smtClean="0">
                <a:solidFill>
                  <a:srgbClr val="C1BBAB"/>
                </a:solidFill>
              </a:rPr>
              <a:t> OS</a:t>
            </a:r>
          </a:p>
          <a:p>
            <a:pPr lvl="1" algn="ctr"/>
            <a:r>
              <a:rPr lang="es-ES" sz="3000" dirty="0" smtClean="0">
                <a:solidFill>
                  <a:srgbClr val="C1BBAB"/>
                </a:solidFill>
              </a:rPr>
              <a:t>Revisar historia de sistemas operativos</a:t>
            </a:r>
            <a:endParaRPr lang="es-ES" sz="3000" dirty="0" smtClean="0">
              <a:solidFill>
                <a:srgbClr val="C1BBA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8143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7" y="0"/>
            <a:ext cx="12192000" cy="6858000"/>
          </a:xfrm>
          <a:prstGeom prst="rect">
            <a:avLst/>
          </a:prstGeom>
        </p:spPr>
      </p:pic>
      <p:pic>
        <p:nvPicPr>
          <p:cNvPr id="1026" name="Picture 2" descr="Resultado de imagen para linux full hd logo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372" y="695173"/>
            <a:ext cx="622042" cy="74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windows logo hd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047" y="271753"/>
            <a:ext cx="1609146" cy="160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mac os catalina logo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873" y="695173"/>
            <a:ext cx="803853" cy="80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/>
          <p:cNvSpPr txBox="1"/>
          <p:nvPr/>
        </p:nvSpPr>
        <p:spPr>
          <a:xfrm>
            <a:off x="4582378" y="6315419"/>
            <a:ext cx="301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897F66"/>
                </a:solidFill>
              </a:rPr>
              <a:t>Daniel Alejandro Rojas Artiaga</a:t>
            </a:r>
            <a:endParaRPr lang="es-MX" dirty="0">
              <a:solidFill>
                <a:srgbClr val="897F66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777946" y="89573"/>
            <a:ext cx="2419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rgbClr val="C1BBAB"/>
                </a:solidFill>
              </a:rPr>
              <a:t>Segunda Clase</a:t>
            </a:r>
            <a:endParaRPr lang="es-MX" sz="2800" dirty="0">
              <a:solidFill>
                <a:srgbClr val="C1BBAB"/>
              </a:solidFill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3487577" y="1705909"/>
            <a:ext cx="49998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000" dirty="0" smtClean="0">
                <a:solidFill>
                  <a:srgbClr val="C1BBAB"/>
                </a:solidFill>
              </a:rPr>
              <a:t>Revisión de tarea</a:t>
            </a:r>
            <a:endParaRPr lang="es-MX" sz="5000" dirty="0">
              <a:solidFill>
                <a:srgbClr val="C1BBA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545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7" y="0"/>
            <a:ext cx="12192000" cy="6858000"/>
          </a:xfrm>
          <a:prstGeom prst="rect">
            <a:avLst/>
          </a:prstGeom>
        </p:spPr>
      </p:pic>
      <p:pic>
        <p:nvPicPr>
          <p:cNvPr id="1026" name="Picture 2" descr="Resultado de imagen para linux full hd logo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372" y="695173"/>
            <a:ext cx="622042" cy="74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windows logo hd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047" y="271753"/>
            <a:ext cx="1609146" cy="160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mac os catalina logo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873" y="695173"/>
            <a:ext cx="803853" cy="80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/>
          <p:cNvSpPr txBox="1"/>
          <p:nvPr/>
        </p:nvSpPr>
        <p:spPr>
          <a:xfrm>
            <a:off x="4582378" y="6315419"/>
            <a:ext cx="301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897F66"/>
                </a:solidFill>
              </a:rPr>
              <a:t>Daniel Alejandro Rojas Artiaga</a:t>
            </a:r>
            <a:endParaRPr lang="es-MX" dirty="0">
              <a:solidFill>
                <a:srgbClr val="897F66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777946" y="89573"/>
            <a:ext cx="2419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rgbClr val="897F66"/>
                </a:solidFill>
              </a:rPr>
              <a:t>Segunda Clase</a:t>
            </a:r>
            <a:endParaRPr lang="es-MX" sz="2800" dirty="0">
              <a:solidFill>
                <a:srgbClr val="897F66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3487577" y="2152652"/>
            <a:ext cx="49998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000" dirty="0" smtClean="0">
                <a:solidFill>
                  <a:srgbClr val="C1BBAB"/>
                </a:solidFill>
              </a:rPr>
              <a:t>Revisión de tarea</a:t>
            </a:r>
            <a:endParaRPr lang="es-MX" sz="5000" dirty="0">
              <a:solidFill>
                <a:srgbClr val="C1BBA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9158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7" y="0"/>
            <a:ext cx="12192000" cy="6858000"/>
          </a:xfrm>
          <a:prstGeom prst="rect">
            <a:avLst/>
          </a:prstGeom>
        </p:spPr>
      </p:pic>
      <p:pic>
        <p:nvPicPr>
          <p:cNvPr id="1026" name="Picture 2" descr="Resultado de imagen para linux full hd logo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372" y="695173"/>
            <a:ext cx="622042" cy="74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windows logo hd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047" y="271753"/>
            <a:ext cx="1609146" cy="160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mac os catalina logo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873" y="695173"/>
            <a:ext cx="803853" cy="80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/>
          <p:cNvSpPr txBox="1"/>
          <p:nvPr/>
        </p:nvSpPr>
        <p:spPr>
          <a:xfrm>
            <a:off x="4582378" y="6315419"/>
            <a:ext cx="301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897F66"/>
                </a:solidFill>
              </a:rPr>
              <a:t>Daniel Alejandro Rojas Artiaga</a:t>
            </a:r>
            <a:endParaRPr lang="es-MX" dirty="0">
              <a:solidFill>
                <a:srgbClr val="897F66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777946" y="89573"/>
            <a:ext cx="2419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rgbClr val="C1BBAB"/>
                </a:solidFill>
              </a:rPr>
              <a:t>Segunda Clase</a:t>
            </a:r>
            <a:endParaRPr lang="es-MX" sz="2800" dirty="0">
              <a:solidFill>
                <a:srgbClr val="C1BBAB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2781901" y="1759615"/>
            <a:ext cx="661498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000" dirty="0">
                <a:solidFill>
                  <a:srgbClr val="C1BBAB"/>
                </a:solidFill>
              </a:rPr>
              <a:t>Programa de la materia</a:t>
            </a:r>
            <a:endParaRPr lang="es-MX" sz="5000" dirty="0">
              <a:solidFill>
                <a:srgbClr val="C1BBA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5392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7" y="0"/>
            <a:ext cx="12192000" cy="6858000"/>
          </a:xfrm>
          <a:prstGeom prst="rect">
            <a:avLst/>
          </a:prstGeom>
        </p:spPr>
      </p:pic>
      <p:pic>
        <p:nvPicPr>
          <p:cNvPr id="1026" name="Picture 2" descr="Resultado de imagen para linux full hd logo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372" y="695173"/>
            <a:ext cx="622042" cy="74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windows logo hd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047" y="271753"/>
            <a:ext cx="1609146" cy="160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mac os catalina logo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873" y="695173"/>
            <a:ext cx="803853" cy="80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/>
          <p:cNvSpPr txBox="1"/>
          <p:nvPr/>
        </p:nvSpPr>
        <p:spPr>
          <a:xfrm>
            <a:off x="4582378" y="6315419"/>
            <a:ext cx="301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897F66"/>
                </a:solidFill>
              </a:rPr>
              <a:t>Daniel Alejandro Rojas Artiaga</a:t>
            </a:r>
            <a:endParaRPr lang="es-MX" dirty="0">
              <a:solidFill>
                <a:srgbClr val="897F66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777946" y="89573"/>
            <a:ext cx="2419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rgbClr val="C1BBAB"/>
                </a:solidFill>
              </a:rPr>
              <a:t>Segunda Clase</a:t>
            </a:r>
            <a:endParaRPr lang="es-MX" sz="2800" dirty="0">
              <a:solidFill>
                <a:srgbClr val="C1BBAB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1198606" y="1880899"/>
            <a:ext cx="98442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000" dirty="0">
                <a:solidFill>
                  <a:srgbClr val="C1BBAB"/>
                </a:solidFill>
              </a:rPr>
              <a:t>I. Introducción a los Sistemas Operativos (7 </a:t>
            </a:r>
            <a:r>
              <a:rPr lang="es-ES" sz="3000" dirty="0" err="1">
                <a:solidFill>
                  <a:srgbClr val="C1BBAB"/>
                </a:solidFill>
              </a:rPr>
              <a:t>hrs</a:t>
            </a:r>
            <a:r>
              <a:rPr lang="es-ES" sz="3000" dirty="0">
                <a:solidFill>
                  <a:srgbClr val="C1BBAB"/>
                </a:solidFill>
              </a:rPr>
              <a:t>.) 		*</a:t>
            </a:r>
          </a:p>
          <a:p>
            <a:r>
              <a:rPr lang="es-ES" sz="3000" dirty="0" smtClean="0">
                <a:solidFill>
                  <a:srgbClr val="C1BBAB"/>
                </a:solidFill>
              </a:rPr>
              <a:t>II</a:t>
            </a:r>
            <a:r>
              <a:rPr lang="es-ES" sz="3000" dirty="0">
                <a:solidFill>
                  <a:srgbClr val="C1BBAB"/>
                </a:solidFill>
              </a:rPr>
              <a:t>. Administración de Procesos e Hilos (6 </a:t>
            </a:r>
            <a:r>
              <a:rPr lang="es-ES" sz="3000" dirty="0" err="1">
                <a:solidFill>
                  <a:srgbClr val="C1BBAB"/>
                </a:solidFill>
              </a:rPr>
              <a:t>hrs</a:t>
            </a:r>
            <a:r>
              <a:rPr lang="es-ES" sz="3000" dirty="0">
                <a:solidFill>
                  <a:srgbClr val="C1BBAB"/>
                </a:solidFill>
              </a:rPr>
              <a:t>.) 		</a:t>
            </a:r>
            <a:r>
              <a:rPr lang="es-ES" sz="3000" dirty="0" smtClean="0">
                <a:solidFill>
                  <a:srgbClr val="C1BBAB"/>
                </a:solidFill>
              </a:rPr>
              <a:t>	!</a:t>
            </a:r>
            <a:endParaRPr lang="es-ES" sz="3000" dirty="0">
              <a:solidFill>
                <a:srgbClr val="C1BBAB"/>
              </a:solidFill>
            </a:endParaRPr>
          </a:p>
          <a:p>
            <a:r>
              <a:rPr lang="es-ES" sz="3000" dirty="0" smtClean="0">
                <a:solidFill>
                  <a:srgbClr val="C1BBAB"/>
                </a:solidFill>
              </a:rPr>
              <a:t>III</a:t>
            </a:r>
            <a:r>
              <a:rPr lang="es-ES" sz="3000" dirty="0">
                <a:solidFill>
                  <a:srgbClr val="C1BBAB"/>
                </a:solidFill>
              </a:rPr>
              <a:t>. Administración de memoria (11 </a:t>
            </a:r>
            <a:r>
              <a:rPr lang="es-ES" sz="3000" dirty="0" err="1">
                <a:solidFill>
                  <a:srgbClr val="C1BBAB"/>
                </a:solidFill>
              </a:rPr>
              <a:t>hrs</a:t>
            </a:r>
            <a:r>
              <a:rPr lang="es-ES" sz="3000" dirty="0">
                <a:solidFill>
                  <a:srgbClr val="C1BBAB"/>
                </a:solidFill>
              </a:rPr>
              <a:t>.)				!</a:t>
            </a:r>
            <a:endParaRPr lang="es-MX" sz="3000" dirty="0">
              <a:solidFill>
                <a:srgbClr val="C1BBA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185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7" y="0"/>
            <a:ext cx="12192000" cy="6858000"/>
          </a:xfrm>
          <a:prstGeom prst="rect">
            <a:avLst/>
          </a:prstGeom>
        </p:spPr>
      </p:pic>
      <p:pic>
        <p:nvPicPr>
          <p:cNvPr id="1026" name="Picture 2" descr="Resultado de imagen para linux full hd logo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372" y="695173"/>
            <a:ext cx="622042" cy="74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windows logo hd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047" y="271753"/>
            <a:ext cx="1609146" cy="160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mac os catalina logo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873" y="695173"/>
            <a:ext cx="803853" cy="80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/>
          <p:cNvSpPr txBox="1"/>
          <p:nvPr/>
        </p:nvSpPr>
        <p:spPr>
          <a:xfrm>
            <a:off x="4582378" y="6315419"/>
            <a:ext cx="301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897F66"/>
                </a:solidFill>
              </a:rPr>
              <a:t>Daniel Alejandro Rojas Artiaga</a:t>
            </a:r>
            <a:endParaRPr lang="es-MX" dirty="0">
              <a:solidFill>
                <a:srgbClr val="897F66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777946" y="89573"/>
            <a:ext cx="2419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rgbClr val="897F66"/>
                </a:solidFill>
              </a:rPr>
              <a:t>Segunda Clase</a:t>
            </a:r>
            <a:endParaRPr lang="es-MX" sz="2800" dirty="0">
              <a:solidFill>
                <a:srgbClr val="897F66"/>
              </a:solidFill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1198606" y="1880899"/>
            <a:ext cx="98442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000" dirty="0">
                <a:solidFill>
                  <a:srgbClr val="C1BBAB"/>
                </a:solidFill>
              </a:rPr>
              <a:t>IV. Administración del Sistema de Archivos (11 </a:t>
            </a:r>
            <a:r>
              <a:rPr lang="es-ES" sz="3000" dirty="0" err="1">
                <a:solidFill>
                  <a:srgbClr val="C1BBAB"/>
                </a:solidFill>
              </a:rPr>
              <a:t>hrs</a:t>
            </a:r>
            <a:r>
              <a:rPr lang="es-ES" sz="3000" dirty="0">
                <a:solidFill>
                  <a:srgbClr val="C1BBAB"/>
                </a:solidFill>
              </a:rPr>
              <a:t>.)	 </a:t>
            </a:r>
            <a:r>
              <a:rPr lang="es-ES" sz="3000" dirty="0" smtClean="0">
                <a:solidFill>
                  <a:srgbClr val="C1BBAB"/>
                </a:solidFill>
              </a:rPr>
              <a:t>	*</a:t>
            </a:r>
            <a:endParaRPr lang="es-ES" sz="3000" dirty="0">
              <a:solidFill>
                <a:srgbClr val="C1BBAB"/>
              </a:solidFill>
            </a:endParaRPr>
          </a:p>
          <a:p>
            <a:r>
              <a:rPr lang="es-ES" sz="3000" dirty="0">
                <a:solidFill>
                  <a:srgbClr val="C1BBAB"/>
                </a:solidFill>
              </a:rPr>
              <a:t>V. Gestión de Entrada/Salida e interrupciones (8 </a:t>
            </a:r>
            <a:r>
              <a:rPr lang="es-ES" sz="3000" dirty="0" err="1">
                <a:solidFill>
                  <a:srgbClr val="C1BBAB"/>
                </a:solidFill>
              </a:rPr>
              <a:t>hrs</a:t>
            </a:r>
            <a:r>
              <a:rPr lang="es-ES" sz="3000" dirty="0">
                <a:solidFill>
                  <a:srgbClr val="C1BBAB"/>
                </a:solidFill>
              </a:rPr>
              <a:t>.)	 </a:t>
            </a:r>
            <a:r>
              <a:rPr lang="es-ES" sz="3000" dirty="0" smtClean="0">
                <a:solidFill>
                  <a:srgbClr val="C1BBAB"/>
                </a:solidFill>
              </a:rPr>
              <a:t>	!</a:t>
            </a:r>
            <a:endParaRPr lang="es-ES" sz="3000" dirty="0">
              <a:solidFill>
                <a:srgbClr val="C1BBAB"/>
              </a:solidFill>
            </a:endParaRPr>
          </a:p>
          <a:p>
            <a:r>
              <a:rPr lang="es-ES" sz="3000" dirty="0">
                <a:solidFill>
                  <a:srgbClr val="C1BBAB"/>
                </a:solidFill>
              </a:rPr>
              <a:t>VI. Administración de la seguridad (13 </a:t>
            </a:r>
            <a:r>
              <a:rPr lang="es-ES" sz="3000" dirty="0" err="1">
                <a:solidFill>
                  <a:srgbClr val="C1BBAB"/>
                </a:solidFill>
              </a:rPr>
              <a:t>hrs</a:t>
            </a:r>
            <a:r>
              <a:rPr lang="es-ES" sz="3000" dirty="0" smtClean="0">
                <a:solidFill>
                  <a:srgbClr val="C1BBAB"/>
                </a:solidFill>
              </a:rPr>
              <a:t>.)			*</a:t>
            </a:r>
            <a:endParaRPr lang="es-MX" sz="3000" dirty="0">
              <a:solidFill>
                <a:srgbClr val="C1BBA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349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7" y="0"/>
            <a:ext cx="12192000" cy="6858000"/>
          </a:xfrm>
          <a:prstGeom prst="rect">
            <a:avLst/>
          </a:prstGeom>
        </p:spPr>
      </p:pic>
      <p:pic>
        <p:nvPicPr>
          <p:cNvPr id="1026" name="Picture 2" descr="Resultado de imagen para linux full hd logo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372" y="695173"/>
            <a:ext cx="622042" cy="74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windows logo hd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047" y="271753"/>
            <a:ext cx="1609146" cy="160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mac os catalina logo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873" y="695173"/>
            <a:ext cx="803853" cy="80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/>
          <p:cNvSpPr txBox="1"/>
          <p:nvPr/>
        </p:nvSpPr>
        <p:spPr>
          <a:xfrm>
            <a:off x="4582378" y="6315419"/>
            <a:ext cx="301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897F66"/>
                </a:solidFill>
              </a:rPr>
              <a:t>Daniel Alejandro Rojas Artiaga</a:t>
            </a:r>
            <a:endParaRPr lang="es-MX" dirty="0">
              <a:solidFill>
                <a:srgbClr val="897F66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777946" y="89573"/>
            <a:ext cx="2419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rgbClr val="897F66"/>
                </a:solidFill>
              </a:rPr>
              <a:t>Segunda Clase</a:t>
            </a:r>
            <a:endParaRPr lang="es-MX" sz="2800" dirty="0">
              <a:solidFill>
                <a:srgbClr val="897F66"/>
              </a:solidFill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1198606" y="1880899"/>
            <a:ext cx="98442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000" dirty="0" smtClean="0">
                <a:solidFill>
                  <a:srgbClr val="C1BBAB"/>
                </a:solidFill>
              </a:rPr>
              <a:t>VII</a:t>
            </a:r>
            <a:r>
              <a:rPr lang="es-ES" sz="3000" dirty="0">
                <a:solidFill>
                  <a:srgbClr val="C1BBAB"/>
                </a:solidFill>
              </a:rPr>
              <a:t>. Multiprocesamiento y Virtualización (4 </a:t>
            </a:r>
            <a:r>
              <a:rPr lang="es-ES" sz="3000" dirty="0" err="1">
                <a:solidFill>
                  <a:srgbClr val="C1BBAB"/>
                </a:solidFill>
              </a:rPr>
              <a:t>hrs</a:t>
            </a:r>
            <a:r>
              <a:rPr lang="es-ES" sz="3000" dirty="0">
                <a:solidFill>
                  <a:srgbClr val="C1BBAB"/>
                </a:solidFill>
              </a:rPr>
              <a:t>.)		*</a:t>
            </a:r>
          </a:p>
          <a:p>
            <a:r>
              <a:rPr lang="es-ES" sz="3000" dirty="0" smtClean="0">
                <a:solidFill>
                  <a:srgbClr val="C1BBAB"/>
                </a:solidFill>
              </a:rPr>
              <a:t>VIII</a:t>
            </a:r>
            <a:r>
              <a:rPr lang="es-ES" sz="3000" dirty="0">
                <a:solidFill>
                  <a:srgbClr val="C1BBAB"/>
                </a:solidFill>
              </a:rPr>
              <a:t>.­ Casos de estudio (20 </a:t>
            </a:r>
            <a:r>
              <a:rPr lang="es-ES" sz="3000" dirty="0" err="1">
                <a:solidFill>
                  <a:srgbClr val="C1BBAB"/>
                </a:solidFill>
              </a:rPr>
              <a:t>hrs</a:t>
            </a:r>
            <a:r>
              <a:rPr lang="es-ES" sz="3000" dirty="0" smtClean="0">
                <a:solidFill>
                  <a:srgbClr val="C1BBAB"/>
                </a:solidFill>
              </a:rPr>
              <a:t>.)</a:t>
            </a:r>
            <a:r>
              <a:rPr lang="es-ES" sz="3000" dirty="0">
                <a:solidFill>
                  <a:srgbClr val="C1BBAB"/>
                </a:solidFill>
              </a:rPr>
              <a:t>					*</a:t>
            </a:r>
            <a:endParaRPr lang="es-MX" sz="3000" dirty="0">
              <a:solidFill>
                <a:srgbClr val="C1BBA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9443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7" y="0"/>
            <a:ext cx="12192000" cy="6858000"/>
          </a:xfrm>
          <a:prstGeom prst="rect">
            <a:avLst/>
          </a:prstGeom>
        </p:spPr>
      </p:pic>
      <p:pic>
        <p:nvPicPr>
          <p:cNvPr id="1026" name="Picture 2" descr="Resultado de imagen para linux full hd logo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372" y="695173"/>
            <a:ext cx="622042" cy="74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windows logo hd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047" y="271753"/>
            <a:ext cx="1609146" cy="160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mac os catalina logo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873" y="695173"/>
            <a:ext cx="803853" cy="80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/>
          <p:cNvSpPr txBox="1"/>
          <p:nvPr/>
        </p:nvSpPr>
        <p:spPr>
          <a:xfrm>
            <a:off x="4582378" y="6315419"/>
            <a:ext cx="301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897F66"/>
                </a:solidFill>
              </a:rPr>
              <a:t>Daniel Alejandro Rojas Artiaga</a:t>
            </a:r>
            <a:endParaRPr lang="es-MX" dirty="0">
              <a:solidFill>
                <a:srgbClr val="897F66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777946" y="89573"/>
            <a:ext cx="2419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rgbClr val="897F66"/>
                </a:solidFill>
              </a:rPr>
              <a:t>Segunda Clase</a:t>
            </a:r>
            <a:endParaRPr lang="es-MX" sz="2800" dirty="0">
              <a:solidFill>
                <a:srgbClr val="897F66"/>
              </a:solidFill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1198606" y="1880899"/>
            <a:ext cx="98442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000" dirty="0" smtClean="0">
                <a:solidFill>
                  <a:srgbClr val="C1BBAB"/>
                </a:solidFill>
              </a:rPr>
              <a:t>VII</a:t>
            </a:r>
            <a:r>
              <a:rPr lang="es-ES" sz="3000" dirty="0">
                <a:solidFill>
                  <a:srgbClr val="C1BBAB"/>
                </a:solidFill>
              </a:rPr>
              <a:t>. Multiprocesamiento y Virtualización (4 </a:t>
            </a:r>
            <a:r>
              <a:rPr lang="es-ES" sz="3000" dirty="0" err="1">
                <a:solidFill>
                  <a:srgbClr val="C1BBAB"/>
                </a:solidFill>
              </a:rPr>
              <a:t>hrs</a:t>
            </a:r>
            <a:r>
              <a:rPr lang="es-ES" sz="3000" dirty="0">
                <a:solidFill>
                  <a:srgbClr val="C1BBAB"/>
                </a:solidFill>
              </a:rPr>
              <a:t>.)		*</a:t>
            </a:r>
          </a:p>
          <a:p>
            <a:r>
              <a:rPr lang="es-ES" sz="3000" dirty="0" smtClean="0">
                <a:solidFill>
                  <a:srgbClr val="C1BBAB"/>
                </a:solidFill>
              </a:rPr>
              <a:t>VIII</a:t>
            </a:r>
            <a:r>
              <a:rPr lang="es-ES" sz="3000" dirty="0">
                <a:solidFill>
                  <a:srgbClr val="C1BBAB"/>
                </a:solidFill>
              </a:rPr>
              <a:t>.­ Casos de estudio (20 </a:t>
            </a:r>
            <a:r>
              <a:rPr lang="es-ES" sz="3000" dirty="0" err="1">
                <a:solidFill>
                  <a:srgbClr val="C1BBAB"/>
                </a:solidFill>
              </a:rPr>
              <a:t>hrs</a:t>
            </a:r>
            <a:r>
              <a:rPr lang="es-ES" sz="3000" dirty="0" smtClean="0">
                <a:solidFill>
                  <a:srgbClr val="C1BBAB"/>
                </a:solidFill>
              </a:rPr>
              <a:t>.)</a:t>
            </a:r>
            <a:r>
              <a:rPr lang="es-ES" sz="3000" dirty="0">
                <a:solidFill>
                  <a:srgbClr val="C1BBAB"/>
                </a:solidFill>
              </a:rPr>
              <a:t>					*</a:t>
            </a:r>
            <a:endParaRPr lang="es-MX" sz="3000" dirty="0">
              <a:solidFill>
                <a:srgbClr val="C1BBA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739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7" y="0"/>
            <a:ext cx="12192000" cy="6858000"/>
          </a:xfrm>
          <a:prstGeom prst="rect">
            <a:avLst/>
          </a:prstGeom>
        </p:spPr>
      </p:pic>
      <p:pic>
        <p:nvPicPr>
          <p:cNvPr id="1026" name="Picture 2" descr="Resultado de imagen para linux full hd logo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372" y="695173"/>
            <a:ext cx="622042" cy="74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windows logo hd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047" y="271753"/>
            <a:ext cx="1609146" cy="160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mac os catalina logo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873" y="695173"/>
            <a:ext cx="803853" cy="80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/>
          <p:cNvSpPr txBox="1"/>
          <p:nvPr/>
        </p:nvSpPr>
        <p:spPr>
          <a:xfrm>
            <a:off x="4582378" y="6315419"/>
            <a:ext cx="301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897F66"/>
                </a:solidFill>
              </a:rPr>
              <a:t>Daniel Alejandro Rojas Artiaga</a:t>
            </a:r>
            <a:endParaRPr lang="es-MX" dirty="0">
              <a:solidFill>
                <a:srgbClr val="897F66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777946" y="89573"/>
            <a:ext cx="2419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rgbClr val="897F66"/>
                </a:solidFill>
              </a:rPr>
              <a:t>Segunda Clase</a:t>
            </a:r>
            <a:endParaRPr lang="es-MX" sz="2800" dirty="0">
              <a:solidFill>
                <a:srgbClr val="897F66"/>
              </a:solidFill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3608831" y="1836471"/>
            <a:ext cx="47573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s-ES" sz="3000" dirty="0" smtClean="0">
                <a:solidFill>
                  <a:srgbClr val="C1BBAB"/>
                </a:solidFill>
              </a:rPr>
              <a:t>Comunicación extra clase</a:t>
            </a:r>
          </a:p>
          <a:p>
            <a:pPr lvl="1"/>
            <a:r>
              <a:rPr lang="es-ES" sz="3000" dirty="0" err="1" smtClean="0">
                <a:solidFill>
                  <a:srgbClr val="C1BBAB"/>
                </a:solidFill>
              </a:rPr>
              <a:t>Slack</a:t>
            </a:r>
            <a:endParaRPr lang="es-ES" sz="3000" dirty="0" smtClean="0">
              <a:solidFill>
                <a:srgbClr val="C1BBA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53452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160</Words>
  <Application>Microsoft Office PowerPoint</Application>
  <PresentationFormat>Panorámica</PresentationFormat>
  <Paragraphs>49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 rojas</dc:creator>
  <cp:lastModifiedBy>daniel rojas</cp:lastModifiedBy>
  <cp:revision>9</cp:revision>
  <dcterms:created xsi:type="dcterms:W3CDTF">2020-01-11T18:29:02Z</dcterms:created>
  <dcterms:modified xsi:type="dcterms:W3CDTF">2020-01-14T18:05:53Z</dcterms:modified>
</cp:coreProperties>
</file>