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0" r:id="rId3"/>
    <p:sldId id="275" r:id="rId4"/>
    <p:sldId id="266" r:id="rId5"/>
    <p:sldId id="276" r:id="rId6"/>
    <p:sldId id="274" r:id="rId7"/>
    <p:sldId id="282" r:id="rId8"/>
    <p:sldId id="261" r:id="rId9"/>
    <p:sldId id="260" r:id="rId10"/>
    <p:sldId id="271" r:id="rId11"/>
    <p:sldId id="279" r:id="rId12"/>
    <p:sldId id="296" r:id="rId13"/>
    <p:sldId id="284" r:id="rId14"/>
    <p:sldId id="285" r:id="rId15"/>
    <p:sldId id="286" r:id="rId16"/>
    <p:sldId id="303" r:id="rId17"/>
    <p:sldId id="257" r:id="rId18"/>
    <p:sldId id="258" r:id="rId19"/>
    <p:sldId id="289" r:id="rId20"/>
    <p:sldId id="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935"/>
    <a:srgbClr val="3D6FCD"/>
    <a:srgbClr val="F2B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p:restoredTop sz="83810"/>
  </p:normalViewPr>
  <p:slideViewPr>
    <p:cSldViewPr snapToGrid="0" snapToObjects="1">
      <p:cViewPr varScale="1">
        <p:scale>
          <a:sx n="142" d="100"/>
          <a:sy n="142" d="100"/>
        </p:scale>
        <p:origin x="2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D616-0DAA-664D-9803-57D403266DE6}" type="datetimeFigureOut">
              <a:rPr kumimoji="1" lang="zh-CN" altLang="en-US" smtClean="0"/>
              <a:t>2023/3/17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66E7F-D6ED-0A48-B6F0-13115DB452E5}" type="slidenum">
              <a:rPr kumimoji="1" lang="zh-CN" altLang="en-US" smtClean="0"/>
              <a:t>‹#›</a:t>
            </a:fld>
            <a:endParaRPr kumimoji="1" lang="zh-CN" altLang="en-US"/>
          </a:p>
        </p:txBody>
      </p:sp>
    </p:spTree>
    <p:extLst>
      <p:ext uri="{BB962C8B-B14F-4D97-AF65-F5344CB8AC3E}">
        <p14:creationId xmlns:p14="http://schemas.microsoft.com/office/powerpoint/2010/main" val="14109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a:t>
            </a:fld>
            <a:endParaRPr kumimoji="1" lang="zh-CN" altLang="en-US"/>
          </a:p>
        </p:txBody>
      </p:sp>
    </p:spTree>
    <p:extLst>
      <p:ext uri="{BB962C8B-B14F-4D97-AF65-F5344CB8AC3E}">
        <p14:creationId xmlns:p14="http://schemas.microsoft.com/office/powerpoint/2010/main" val="402571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13</a:t>
            </a:fld>
            <a:endParaRPr kumimoji="1" lang="zh-CN" altLang="en-US"/>
          </a:p>
        </p:txBody>
      </p:sp>
    </p:spTree>
    <p:extLst>
      <p:ext uri="{BB962C8B-B14F-4D97-AF65-F5344CB8AC3E}">
        <p14:creationId xmlns:p14="http://schemas.microsoft.com/office/powerpoint/2010/main" val="95978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14</a:t>
            </a:fld>
            <a:endParaRPr kumimoji="1" lang="zh-CN" altLang="en-US"/>
          </a:p>
        </p:txBody>
      </p:sp>
    </p:spTree>
    <p:extLst>
      <p:ext uri="{BB962C8B-B14F-4D97-AF65-F5344CB8AC3E}">
        <p14:creationId xmlns:p14="http://schemas.microsoft.com/office/powerpoint/2010/main" val="174143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15</a:t>
            </a:fld>
            <a:endParaRPr kumimoji="1" lang="zh-CN" altLang="en-US"/>
          </a:p>
        </p:txBody>
      </p:sp>
    </p:spTree>
    <p:extLst>
      <p:ext uri="{BB962C8B-B14F-4D97-AF65-F5344CB8AC3E}">
        <p14:creationId xmlns:p14="http://schemas.microsoft.com/office/powerpoint/2010/main" val="216416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16</a:t>
            </a:fld>
            <a:endParaRPr kumimoji="1" lang="zh-CN" altLang="en-US"/>
          </a:p>
        </p:txBody>
      </p:sp>
    </p:spTree>
    <p:extLst>
      <p:ext uri="{BB962C8B-B14F-4D97-AF65-F5344CB8AC3E}">
        <p14:creationId xmlns:p14="http://schemas.microsoft.com/office/powerpoint/2010/main" val="231184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Introducing </a:t>
            </a:r>
            <a:r>
              <a:rPr kumimoji="1" lang="en" altLang="zh-CN" dirty="0" err="1"/>
              <a:t>ChatGPT</a:t>
            </a:r>
            <a:r>
              <a:rPr kumimoji="1" lang="zh-CN" altLang="en-US" dirty="0"/>
              <a:t> </a:t>
            </a:r>
            <a:r>
              <a:rPr kumimoji="1" lang="en" altLang="zh-CN" dirty="0"/>
              <a:t>https://</a:t>
            </a:r>
            <a:r>
              <a:rPr kumimoji="1" lang="en" altLang="zh-CN" dirty="0" err="1"/>
              <a:t>openai.com</a:t>
            </a:r>
            <a:r>
              <a:rPr kumimoji="1" lang="en" altLang="zh-CN" dirty="0"/>
              <a:t>/blog/</a:t>
            </a:r>
            <a:r>
              <a:rPr kumimoji="1" lang="en" altLang="zh-CN" dirty="0" err="1"/>
              <a:t>chatgpt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3</a:t>
            </a:fld>
            <a:endParaRPr kumimoji="1" lang="zh-CN" altLang="en-US"/>
          </a:p>
        </p:txBody>
      </p:sp>
    </p:spTree>
    <p:extLst>
      <p:ext uri="{BB962C8B-B14F-4D97-AF65-F5344CB8AC3E}">
        <p14:creationId xmlns:p14="http://schemas.microsoft.com/office/powerpoint/2010/main" val="140336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2003-JMLR-A Neural Probabilistic Language Model</a:t>
            </a:r>
          </a:p>
          <a:p>
            <a:pPr marL="685800" lvl="1" indent="-228600">
              <a:buAutoNum type="arabicPeriod"/>
            </a:pPr>
            <a:r>
              <a:rPr kumimoji="1" lang="en-US" altLang="zh-CN" dirty="0"/>
              <a:t>2013-ICLR Workshop-Efficient Estimation of Word Representations in Vector Space</a:t>
            </a:r>
          </a:p>
          <a:p>
            <a:pPr marL="1143000" lvl="2" indent="-228600">
              <a:buAutoNum type="arabicPeriod"/>
            </a:pPr>
            <a:r>
              <a:rPr kumimoji="1" lang="en-US" altLang="zh-CN" dirty="0"/>
              <a:t>2013-NIPS-Distributed Representations of Words and Phrases and their Compositionality</a:t>
            </a:r>
          </a:p>
          <a:p>
            <a:pPr marL="685800" lvl="1" indent="-228600">
              <a:buAutoNum type="arabicPeriod"/>
            </a:pPr>
            <a:r>
              <a:rPr kumimoji="1" lang="en-US" altLang="zh-CN" dirty="0"/>
              <a:t>2018-NAACL-</a:t>
            </a:r>
            <a:r>
              <a:rPr lang="en" altLang="zh-CN" dirty="0"/>
              <a:t>Deep contextualized word representations</a:t>
            </a:r>
            <a:endParaRPr kumimoji="1" lang="en-US" altLang="zh-CN" dirty="0"/>
          </a:p>
          <a:p>
            <a:pPr marL="685800" lvl="1" indent="-228600">
              <a:buAutoNum type="arabicPeriod"/>
            </a:pPr>
            <a:r>
              <a:rPr lang="en" altLang="zh-CN" dirty="0"/>
              <a:t>2018-Improving Language Understanding by Generative Pre-Training </a:t>
            </a:r>
            <a:r>
              <a:rPr kumimoji="1" lang="en-US" altLang="zh-CN" dirty="0"/>
              <a:t>(GPT)</a:t>
            </a:r>
          </a:p>
          <a:p>
            <a:pPr marL="685800" lvl="1" indent="-228600">
              <a:buAutoNum type="arabicPeriod"/>
            </a:pPr>
            <a:r>
              <a:rPr kumimoji="1" lang="en-US" altLang="zh-CN" dirty="0"/>
              <a:t>2019-Language models are unsupervised multitask learners (GPT-2)</a:t>
            </a:r>
          </a:p>
          <a:p>
            <a:pPr marL="685800" lvl="1" indent="-228600">
              <a:buAutoNum type="arabicPeriod"/>
            </a:pPr>
            <a:r>
              <a:rPr kumimoji="1" lang="en-US" altLang="zh-CN" dirty="0"/>
              <a:t>2020-nips-Language Models are Few-Shot Learners (GPT-3)</a:t>
            </a:r>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5</a:t>
            </a:fld>
            <a:endParaRPr kumimoji="1" lang="zh-CN" altLang="en-US"/>
          </a:p>
        </p:txBody>
      </p:sp>
    </p:spTree>
    <p:extLst>
      <p:ext uri="{BB962C8B-B14F-4D97-AF65-F5344CB8AC3E}">
        <p14:creationId xmlns:p14="http://schemas.microsoft.com/office/powerpoint/2010/main" val="388150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2019-EMNLP-Language Models as Knowledge Bases?</a:t>
            </a:r>
          </a:p>
          <a:p>
            <a:pPr marL="685800" lvl="1"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6</a:t>
            </a:fld>
            <a:endParaRPr kumimoji="1" lang="zh-CN" altLang="en-US"/>
          </a:p>
        </p:txBody>
      </p:sp>
    </p:spTree>
    <p:extLst>
      <p:ext uri="{BB962C8B-B14F-4D97-AF65-F5344CB8AC3E}">
        <p14:creationId xmlns:p14="http://schemas.microsoft.com/office/powerpoint/2010/main" val="93702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zh-CN" altLang="en-US" dirty="0"/>
              <a:t>哈尔滨工业大学：</a:t>
            </a:r>
            <a:r>
              <a:rPr kumimoji="1" lang="en-US" altLang="zh-CN" dirty="0" err="1"/>
              <a:t>ChatGPT</a:t>
            </a:r>
            <a:r>
              <a:rPr kumimoji="1" lang="zh-CN" altLang="en-US" dirty="0"/>
              <a:t>调研报告</a:t>
            </a: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7</a:t>
            </a:fld>
            <a:endParaRPr kumimoji="1" lang="zh-CN" altLang="en-US"/>
          </a:p>
        </p:txBody>
      </p:sp>
    </p:spTree>
    <p:extLst>
      <p:ext uri="{BB962C8B-B14F-4D97-AF65-F5344CB8AC3E}">
        <p14:creationId xmlns:p14="http://schemas.microsoft.com/office/powerpoint/2010/main" val="89538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8</a:t>
            </a:fld>
            <a:endParaRPr kumimoji="1" lang="zh-CN" altLang="en-US"/>
          </a:p>
        </p:txBody>
      </p:sp>
    </p:spTree>
    <p:extLst>
      <p:ext uri="{BB962C8B-B14F-4D97-AF65-F5344CB8AC3E}">
        <p14:creationId xmlns:p14="http://schemas.microsoft.com/office/powerpoint/2010/main" val="100304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2020-nips-Language Models are Few-Shot Learners</a:t>
            </a:r>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9</a:t>
            </a:fld>
            <a:endParaRPr kumimoji="1" lang="zh-CN" altLang="en-US"/>
          </a:p>
        </p:txBody>
      </p:sp>
    </p:spTree>
    <p:extLst>
      <p:ext uri="{BB962C8B-B14F-4D97-AF65-F5344CB8AC3E}">
        <p14:creationId xmlns:p14="http://schemas.microsoft.com/office/powerpoint/2010/main" val="395679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2022-nips-Chain-of-Thought Prompting Elicits Reasoning in Large Language Models</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10</a:t>
            </a:fld>
            <a:endParaRPr kumimoji="1" lang="zh-CN" altLang="en-US"/>
          </a:p>
        </p:txBody>
      </p:sp>
    </p:spTree>
    <p:extLst>
      <p:ext uri="{BB962C8B-B14F-4D97-AF65-F5344CB8AC3E}">
        <p14:creationId xmlns:p14="http://schemas.microsoft.com/office/powerpoint/2010/main" val="13704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11</a:t>
            </a:fld>
            <a:endParaRPr kumimoji="1" lang="zh-CN" altLang="en-US"/>
          </a:p>
        </p:txBody>
      </p:sp>
    </p:spTree>
    <p:extLst>
      <p:ext uri="{BB962C8B-B14F-4D97-AF65-F5344CB8AC3E}">
        <p14:creationId xmlns:p14="http://schemas.microsoft.com/office/powerpoint/2010/main" val="6025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4542-4510-664D-9606-F27CCDC2B7D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2EDCAE-7FBA-034A-838C-F415A8EC4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CC5DACE-2F24-D64B-BBFC-8B37622FA820}"/>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A4173B1F-59F8-3F4F-8DA1-146E972F6C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AF6ED6-EA57-3C4B-ADCF-D724D50C5FB1}"/>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6403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61A7D-EBCB-D049-93E8-75946957306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4DC5E60-7333-364D-9D04-D9946E7BAF8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569D55-B524-584C-B86D-6DD11C0FEF6A}"/>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CFEB26BE-36CF-4C40-823C-86B65C4331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2B378F-A499-8946-8E45-500C1A7D2D3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8624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AC42A3-891B-0340-8C86-081B8854BA4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BF59879-1CB1-D54C-829B-5FC6D24B5E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5AAD224-54DF-0B41-977E-5699B2183777}"/>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0346DC6E-1E40-CD4A-B5F2-27DD16E4E4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6B2A06-BC3A-2E4D-92BE-21FDA2B97A0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9356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8E8A1-FD2A-0048-858C-3FE8F800217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4A41D31-A8AF-A640-B210-519C4BB997D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6489C4C-C553-D048-9E32-9AB45BCC8F7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87C43D6A-8225-6745-9C81-260E9D17D69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B764AB-C57A-5A42-9B91-F586C677AEB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15472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190A-6E73-6043-AF3B-4263C4C29B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4DFBC0-129B-804A-8271-88E7459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5CF743-E84B-7444-9290-E77B21E1C44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F1A59139-42DE-974E-BA41-8B53B1BB05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327D0D-0AFD-E547-B455-739DBDE4A90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384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19937-5211-2F4C-9449-7A8572A060C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1C6993F-2D5E-9D41-93BB-FFBCE9EE75D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546CBE7-AECF-E44A-B789-418AE2A8C89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3D7556-2351-FC45-A8E2-054E28CB8B23}"/>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5262F637-DA4D-6847-8C8F-5F48470314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CA4631-1CAD-C34B-9D24-35692661C950}"/>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9099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C6E29-A4A4-1148-94AE-C9C9A730D7F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BAB818-97DB-4E42-986C-530111EA8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ED382EC-0FC8-1549-9BA6-8694E84D723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7233E79-2B37-1B48-AD17-404884E5A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82D9C0E-2803-1B42-B588-C8971C85BCE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3B367EA-CBE4-E044-B3BC-4ABA463CFD1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D2B5DF58-9389-CF41-9AFA-4DD20D4EB78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B303D3E-6BC3-3143-9D5D-0785C9350DA5}"/>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89323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664C-C957-0B4C-854A-9D9D67DF6C7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86A111F-0D29-3B4A-886C-92D4A2B8D9CD}"/>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B9AD72E6-96B8-7B4E-A753-CB68FF88C26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990A594-3F6E-EC41-971C-0CDD2CEE421A}"/>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8863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50DF3-15E9-F049-AD58-863D7FA797B4}"/>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90DE0152-B68C-DA47-BB68-1BA8F50BDB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F10BE0-C898-5846-AA15-07530214E32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2087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82286-1166-7D49-870D-2A1F6D29E57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E3BEB6-ED0E-A345-AEA8-8112BDFAA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44C7713-8A34-8A4C-9D99-9189C399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AB4BC16-21F4-5149-91D0-1A0BDFEE4E39}"/>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D3FA886-74FB-C948-8EA8-60472C48FD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14CBE1-43F1-B14C-8CBA-3141F372E17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7850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90FDA-A321-DF48-BD40-6A0C093F0F7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CC7A6D-FEE9-A147-9E1F-E187F8E6D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533AE81-D44B-974B-AAA4-05C7421FB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2206C7B-1D17-CE4B-BF7D-E29A2B14042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C62AD312-E06A-154E-A48D-A6FE68B481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DD921D-74A1-E34F-AE4A-6696800E67BE}"/>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3544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27C613-74FC-FC41-B7D9-78A542CE2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3637A1-0AEE-704B-AE6E-9731AA46C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47D151-112E-C747-AD95-3F9C38915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53A62BD9-16C5-D545-B0EC-57484E574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7908E97-9167-7343-8547-18D8A7B15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54662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awesome-chatgpt-prompts" TargetMode="External"/><Relationship Id="rId2" Type="http://schemas.openxmlformats.org/officeDocument/2006/relationships/hyperlink" Target="https://github.com/humanloop/awesome-chatgpt" TargetMode="External"/><Relationship Id="rId1" Type="http://schemas.openxmlformats.org/officeDocument/2006/relationships/slideLayout" Target="../slideLayouts/slideLayout2.xml"/><Relationship Id="rId5" Type="http://schemas.openxmlformats.org/officeDocument/2006/relationships/hyperlink" Target="https://github.com/qunash/chatgpt-advanced" TargetMode="External"/><Relationship Id="rId4" Type="http://schemas.openxmlformats.org/officeDocument/2006/relationships/hyperlink" Target="https://github.com/PlexPt/awesome-chatgpt-prompts-zh"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ka.gumroad.com/l/art-of-chatgpt-prompting?a=705657043" TargetMode="External"/><Relationship Id="rId2" Type="http://schemas.openxmlformats.org/officeDocument/2006/relationships/hyperlink" Target="https://openai.com/blog/chatgpt" TargetMode="External"/><Relationship Id="rId1" Type="http://schemas.openxmlformats.org/officeDocument/2006/relationships/slideLayout" Target="../slideLayouts/slideLayout2.xml"/><Relationship Id="rId6" Type="http://schemas.openxmlformats.org/officeDocument/2006/relationships/hyperlink" Target="https://mp.weixin.qq.com/s/mgxWigf5UrsAf3DIpb2AOw" TargetMode="External"/><Relationship Id="rId5" Type="http://schemas.openxmlformats.org/officeDocument/2006/relationships/hyperlink" Target="http://t.csdn.cn/YKApF" TargetMode="External"/><Relationship Id="rId4" Type="http://schemas.openxmlformats.org/officeDocument/2006/relationships/hyperlink" Target="https://fka.gumroad.com/l/how-to-make-money-with-chatgp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bannedbook/fanqiang/blob/master/signup-chatgpt.md#%E4%B8%AD%E5%9B%BD%E5%A4%A7%E9%99%86%E6%B3%A8%E5%86%8Cchatgpt%E6%95%99%E7%A8%8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3EBF1-7FA3-D84B-BF29-3F67E8EB91C1}"/>
              </a:ext>
            </a:extLst>
          </p:cNvPr>
          <p:cNvSpPr>
            <a:spLocks noGrp="1"/>
          </p:cNvSpPr>
          <p:nvPr>
            <p:ph type="ctrTitle"/>
          </p:nvPr>
        </p:nvSpPr>
        <p:spPr/>
        <p:txBody>
          <a:bodyPr/>
          <a:lstStyle/>
          <a:p>
            <a:r>
              <a:rPr kumimoji="1" lang="en-US" altLang="zh-CN" dirty="0" err="1"/>
              <a:t>ChatGPT</a:t>
            </a:r>
            <a:br>
              <a:rPr kumimoji="1" lang="en-US" altLang="zh-CN" dirty="0"/>
            </a:br>
            <a:r>
              <a:rPr kumimoji="1" lang="zh-CN" altLang="en-US" sz="3600" dirty="0"/>
              <a:t>从语言知识到知识库</a:t>
            </a:r>
          </a:p>
        </p:txBody>
      </p:sp>
      <p:sp>
        <p:nvSpPr>
          <p:cNvPr id="3" name="副标题 2">
            <a:extLst>
              <a:ext uri="{FF2B5EF4-FFF2-40B4-BE49-F238E27FC236}">
                <a16:creationId xmlns:a16="http://schemas.microsoft.com/office/drawing/2014/main" id="{59DF9893-F5D9-C049-9814-12E95E83AD3A}"/>
              </a:ext>
            </a:extLst>
          </p:cNvPr>
          <p:cNvSpPr>
            <a:spLocks noGrp="1"/>
          </p:cNvSpPr>
          <p:nvPr>
            <p:ph type="subTitle" idx="1"/>
          </p:nvPr>
        </p:nvSpPr>
        <p:spPr/>
        <p:txBody>
          <a:bodyPr/>
          <a:lstStyle/>
          <a:p>
            <a:r>
              <a:rPr kumimoji="1" lang="zh-CN" altLang="en-US" dirty="0"/>
              <a:t>李云聪</a:t>
            </a:r>
            <a:r>
              <a:rPr kumimoji="1" lang="en-US" altLang="zh-CN" dirty="0"/>
              <a:t> (</a:t>
            </a:r>
            <a:r>
              <a:rPr kumimoji="1" lang="en-US" altLang="zh-CN" dirty="0" err="1"/>
              <a:t>yuncongli</a:t>
            </a:r>
            <a:r>
              <a:rPr kumimoji="1" lang="en-US" altLang="zh-CN" dirty="0"/>
              <a:t>)</a:t>
            </a:r>
          </a:p>
          <a:p>
            <a:r>
              <a:rPr kumimoji="1" lang="en-US" altLang="zh-CN" dirty="0"/>
              <a:t>2023/03/16</a:t>
            </a:r>
          </a:p>
        </p:txBody>
      </p:sp>
    </p:spTree>
    <p:extLst>
      <p:ext uri="{BB962C8B-B14F-4D97-AF65-F5344CB8AC3E}">
        <p14:creationId xmlns:p14="http://schemas.microsoft.com/office/powerpoint/2010/main" val="385211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20469-44A2-9A4A-A73B-5BF827CBF9AC}"/>
              </a:ext>
            </a:extLst>
          </p:cNvPr>
          <p:cNvSpPr>
            <a:spLocks noGrp="1"/>
          </p:cNvSpPr>
          <p:nvPr>
            <p:ph type="title"/>
          </p:nvPr>
        </p:nvSpPr>
        <p:spPr/>
        <p:txBody>
          <a:bodyPr/>
          <a:lstStyle/>
          <a:p>
            <a:r>
              <a:rPr kumimoji="1" lang="zh-CN" altLang="en-US" dirty="0"/>
              <a:t>思维链（</a:t>
            </a:r>
            <a:r>
              <a:rPr kumimoji="1" lang="en" altLang="zh-CN" dirty="0"/>
              <a:t>Chain-of-Thought</a:t>
            </a:r>
            <a:r>
              <a:rPr kumimoji="1" lang="zh-CN" altLang="en-US" dirty="0"/>
              <a:t>）</a:t>
            </a:r>
            <a:r>
              <a:rPr kumimoji="1" lang="zh-CN" altLang="en-US" sz="1400" dirty="0"/>
              <a:t>一种上下文学习</a:t>
            </a:r>
          </a:p>
        </p:txBody>
      </p:sp>
      <p:sp>
        <p:nvSpPr>
          <p:cNvPr id="4" name="文本框 3">
            <a:extLst>
              <a:ext uri="{FF2B5EF4-FFF2-40B4-BE49-F238E27FC236}">
                <a16:creationId xmlns:a16="http://schemas.microsoft.com/office/drawing/2014/main" id="{F012456C-84B6-A349-A10C-4D62E7316478}"/>
              </a:ext>
            </a:extLst>
          </p:cNvPr>
          <p:cNvSpPr txBox="1"/>
          <p:nvPr/>
        </p:nvSpPr>
        <p:spPr>
          <a:xfrm>
            <a:off x="3549891" y="6488668"/>
            <a:ext cx="8707833" cy="369332"/>
          </a:xfrm>
          <a:prstGeom prst="rect">
            <a:avLst/>
          </a:prstGeom>
          <a:noFill/>
        </p:spPr>
        <p:txBody>
          <a:bodyPr wrap="none" rtlCol="0">
            <a:spAutoFit/>
          </a:bodyPr>
          <a:lstStyle/>
          <a:p>
            <a:r>
              <a:rPr kumimoji="1" lang="en" altLang="zh-CN" dirty="0"/>
              <a:t>2022-NIPS-Chain-of-Thought Prompting Elicits Reasoning in Large Language Models</a:t>
            </a:r>
            <a:endParaRPr kumimoji="1" lang="zh-CN" altLang="en-US" dirty="0"/>
          </a:p>
        </p:txBody>
      </p:sp>
      <p:pic>
        <p:nvPicPr>
          <p:cNvPr id="6" name="图片 5">
            <a:extLst>
              <a:ext uri="{FF2B5EF4-FFF2-40B4-BE49-F238E27FC236}">
                <a16:creationId xmlns:a16="http://schemas.microsoft.com/office/drawing/2014/main" id="{0726CDA9-6F2D-5A4A-ABA8-EBBFD20F041F}"/>
              </a:ext>
            </a:extLst>
          </p:cNvPr>
          <p:cNvPicPr>
            <a:picLocks noChangeAspect="1"/>
          </p:cNvPicPr>
          <p:nvPr/>
        </p:nvPicPr>
        <p:blipFill>
          <a:blip r:embed="rId3"/>
          <a:stretch>
            <a:fillRect/>
          </a:stretch>
        </p:blipFill>
        <p:spPr>
          <a:xfrm>
            <a:off x="125730" y="2183749"/>
            <a:ext cx="8566179" cy="4172902"/>
          </a:xfrm>
          <a:prstGeom prst="rect">
            <a:avLst/>
          </a:prstGeom>
        </p:spPr>
      </p:pic>
      <p:sp>
        <p:nvSpPr>
          <p:cNvPr id="7" name="文本框 6">
            <a:extLst>
              <a:ext uri="{FF2B5EF4-FFF2-40B4-BE49-F238E27FC236}">
                <a16:creationId xmlns:a16="http://schemas.microsoft.com/office/drawing/2014/main" id="{2BFA10E6-FA41-C848-9F30-2CA470E68FDB}"/>
              </a:ext>
            </a:extLst>
          </p:cNvPr>
          <p:cNvSpPr txBox="1"/>
          <p:nvPr/>
        </p:nvSpPr>
        <p:spPr>
          <a:xfrm>
            <a:off x="8887104" y="2183749"/>
            <a:ext cx="3161443" cy="2585323"/>
          </a:xfrm>
          <a:prstGeom prst="rect">
            <a:avLst/>
          </a:prstGeom>
          <a:noFill/>
        </p:spPr>
        <p:txBody>
          <a:bodyPr wrap="none" rtlCol="0">
            <a:spAutoFit/>
          </a:bodyPr>
          <a:lstStyle/>
          <a:p>
            <a:r>
              <a:rPr kumimoji="1" lang="zh-CN" altLang="en-US" dirty="0"/>
              <a:t>类比大脑的</a:t>
            </a:r>
            <a:r>
              <a:rPr kumimoji="1" lang="en-US" altLang="zh-CN" dirty="0"/>
              <a:t>COT</a:t>
            </a:r>
            <a:r>
              <a:rPr kumimoji="1" lang="zh-CN" altLang="en-US" dirty="0"/>
              <a:t>示例：</a:t>
            </a:r>
            <a:endParaRPr kumimoji="1" lang="en-US" altLang="zh-CN" dirty="0"/>
          </a:p>
          <a:p>
            <a:pPr marL="285750" indent="-285750">
              <a:buFontTx/>
              <a:buChar char="-"/>
            </a:pPr>
            <a:r>
              <a:rPr kumimoji="1" lang="en-US" altLang="zh-CN" dirty="0"/>
              <a:t>1/Q: </a:t>
            </a:r>
            <a:r>
              <a:rPr kumimoji="1" lang="zh-CN" altLang="en-US" dirty="0"/>
              <a:t>是一个女演员</a:t>
            </a:r>
            <a:endParaRPr kumimoji="1" lang="en-US" altLang="zh-CN" dirty="0"/>
          </a:p>
          <a:p>
            <a:pPr marL="285750" indent="-285750">
              <a:buFontTx/>
              <a:buChar char="-"/>
            </a:pPr>
            <a:r>
              <a:rPr kumimoji="1" lang="en-US" altLang="zh-CN" dirty="0"/>
              <a:t>2/Q:</a:t>
            </a:r>
            <a:r>
              <a:rPr kumimoji="1" lang="zh-CN" altLang="en-US" dirty="0"/>
              <a:t> 嘴巴很大</a:t>
            </a:r>
            <a:endParaRPr kumimoji="1" lang="en-US" altLang="zh-CN" dirty="0"/>
          </a:p>
          <a:p>
            <a:pPr marL="285750" indent="-285750">
              <a:buFontTx/>
              <a:buChar char="-"/>
            </a:pPr>
            <a:r>
              <a:rPr kumimoji="1" lang="en-US" altLang="zh-CN" dirty="0"/>
              <a:t>3/Q:</a:t>
            </a:r>
            <a:r>
              <a:rPr kumimoji="1" lang="zh-CN" altLang="en-US" dirty="0"/>
              <a:t> 和苏大强一起拍过戏</a:t>
            </a:r>
            <a:endParaRPr kumimoji="1" lang="en-US" altLang="zh-CN" dirty="0"/>
          </a:p>
          <a:p>
            <a:pPr marL="285750" indent="-285750">
              <a:buFontTx/>
              <a:buChar char="-"/>
            </a:pPr>
            <a:r>
              <a:rPr kumimoji="1" lang="en-US" altLang="zh-CN" dirty="0"/>
              <a:t>4/Q: </a:t>
            </a:r>
            <a:r>
              <a:rPr kumimoji="1" lang="zh-CN" altLang="en-US" dirty="0"/>
              <a:t>这是是谁？</a:t>
            </a:r>
            <a:endParaRPr kumimoji="1" lang="en-US" altLang="zh-CN" dirty="0"/>
          </a:p>
          <a:p>
            <a:pPr marL="285750" indent="-285750">
              <a:buFontTx/>
              <a:buChar char="-"/>
            </a:pPr>
            <a:r>
              <a:rPr kumimoji="1" lang="en-US" altLang="zh-CN" dirty="0"/>
              <a:t>A: </a:t>
            </a:r>
            <a:r>
              <a:rPr kumimoji="1" lang="zh-CN" altLang="en-US" dirty="0"/>
              <a:t>姚晨</a:t>
            </a:r>
            <a:endParaRPr kumimoji="1" lang="en-US" altLang="zh-CN" dirty="0"/>
          </a:p>
          <a:p>
            <a:endParaRPr kumimoji="1" lang="en-US" altLang="zh-CN" dirty="0"/>
          </a:p>
          <a:p>
            <a:r>
              <a:rPr kumimoji="1" lang="zh-CN" altLang="en-US" dirty="0">
                <a:solidFill>
                  <a:srgbClr val="FF0000"/>
                </a:solidFill>
              </a:rPr>
              <a:t>语言模型真能学到示例的推理</a:t>
            </a:r>
            <a:endParaRPr kumimoji="1" lang="en-US" altLang="zh-CN" dirty="0">
              <a:solidFill>
                <a:srgbClr val="FF0000"/>
              </a:solidFill>
            </a:endParaRPr>
          </a:p>
          <a:p>
            <a:r>
              <a:rPr kumimoji="1" lang="zh-CN" altLang="en-US" dirty="0">
                <a:solidFill>
                  <a:srgbClr val="FF0000"/>
                </a:solidFill>
              </a:rPr>
              <a:t>过程吗？</a:t>
            </a:r>
            <a:endParaRPr kumimoji="1" lang="en-US" altLang="zh-CN" dirty="0">
              <a:solidFill>
                <a:srgbClr val="FF0000"/>
              </a:solidFill>
            </a:endParaRPr>
          </a:p>
        </p:txBody>
      </p:sp>
      <p:sp>
        <p:nvSpPr>
          <p:cNvPr id="3" name="文本框 2">
            <a:extLst>
              <a:ext uri="{FF2B5EF4-FFF2-40B4-BE49-F238E27FC236}">
                <a16:creationId xmlns:a16="http://schemas.microsoft.com/office/drawing/2014/main" id="{0E995ABA-E306-EF4D-B996-032EDCB756EC}"/>
              </a:ext>
            </a:extLst>
          </p:cNvPr>
          <p:cNvSpPr txBox="1"/>
          <p:nvPr/>
        </p:nvSpPr>
        <p:spPr>
          <a:xfrm>
            <a:off x="3349094" y="1638039"/>
            <a:ext cx="5493812" cy="369332"/>
          </a:xfrm>
          <a:prstGeom prst="rect">
            <a:avLst/>
          </a:prstGeom>
          <a:noFill/>
        </p:spPr>
        <p:txBody>
          <a:bodyPr wrap="none" rtlCol="0">
            <a:spAutoFit/>
          </a:bodyPr>
          <a:lstStyle/>
          <a:p>
            <a:r>
              <a:rPr kumimoji="1" lang="zh-CN" altLang="en-US" dirty="0"/>
              <a:t>将上下文按照大脑思考过程进行拆解之后作为上下文</a:t>
            </a:r>
          </a:p>
        </p:txBody>
      </p:sp>
    </p:spTree>
    <p:extLst>
      <p:ext uri="{BB962C8B-B14F-4D97-AF65-F5344CB8AC3E}">
        <p14:creationId xmlns:p14="http://schemas.microsoft.com/office/powerpoint/2010/main" val="155918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CC81F032-C4C8-0A4A-B591-E372ADED3C3D}"/>
              </a:ext>
            </a:extLst>
          </p:cNvPr>
          <p:cNvSpPr>
            <a:spLocks noGrp="1"/>
          </p:cNvSpPr>
          <p:nvPr>
            <p:ph type="title"/>
          </p:nvPr>
        </p:nvSpPr>
        <p:spPr>
          <a:xfrm>
            <a:off x="749299" y="-265009"/>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12" name="文本框 11">
            <a:extLst>
              <a:ext uri="{FF2B5EF4-FFF2-40B4-BE49-F238E27FC236}">
                <a16:creationId xmlns:a16="http://schemas.microsoft.com/office/drawing/2014/main" id="{CB459666-BB66-A548-874D-9620A432A0E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17" name="文本框 16">
            <a:extLst>
              <a:ext uri="{FF2B5EF4-FFF2-40B4-BE49-F238E27FC236}">
                <a16:creationId xmlns:a16="http://schemas.microsoft.com/office/drawing/2014/main" id="{DFA0B9A2-CBB2-BC4E-A073-626FED8254B7}"/>
              </a:ext>
            </a:extLst>
          </p:cNvPr>
          <p:cNvSpPr txBox="1"/>
          <p:nvPr/>
        </p:nvSpPr>
        <p:spPr>
          <a:xfrm>
            <a:off x="1935401" y="718970"/>
            <a:ext cx="7395882" cy="369332"/>
          </a:xfrm>
          <a:prstGeom prst="rect">
            <a:avLst/>
          </a:prstGeom>
          <a:noFill/>
        </p:spPr>
        <p:txBody>
          <a:bodyPr wrap="square" rtlCol="0">
            <a:spAutoFit/>
          </a:bodyPr>
          <a:lstStyle/>
          <a:p>
            <a:pPr algn="ctr"/>
            <a:r>
              <a:rPr kumimoji="1" lang="zh-CN" altLang="en-US" dirty="0"/>
              <a:t>使用</a:t>
            </a:r>
            <a:r>
              <a:rPr kumimoji="1" lang="zh-CN" altLang="en-US" dirty="0">
                <a:solidFill>
                  <a:srgbClr val="FF0000"/>
                </a:solidFill>
              </a:rPr>
              <a:t>强化学习</a:t>
            </a:r>
            <a:r>
              <a:rPr kumimoji="1" lang="zh-CN" altLang="en-US" dirty="0"/>
              <a:t>基于</a:t>
            </a:r>
            <a:r>
              <a:rPr kumimoji="1" lang="zh-CN" altLang="en-US" dirty="0">
                <a:solidFill>
                  <a:srgbClr val="FF0000"/>
                </a:solidFill>
              </a:rPr>
              <a:t>人类反馈</a:t>
            </a:r>
            <a:r>
              <a:rPr kumimoji="1" lang="zh-CN" altLang="en-US" dirty="0"/>
              <a:t>精调</a:t>
            </a:r>
            <a:r>
              <a:rPr kumimoji="1" lang="en-US" altLang="zh-CN" dirty="0"/>
              <a:t>GPT-3.5 (</a:t>
            </a:r>
            <a:r>
              <a:rPr kumimoji="1" lang="en-US" altLang="zh-CN" dirty="0" err="1"/>
              <a:t>OpenAI</a:t>
            </a:r>
            <a:r>
              <a:rPr kumimoji="1" lang="zh-CN" altLang="en-US" dirty="0"/>
              <a:t>预训练的一个语言模型</a:t>
            </a:r>
            <a:r>
              <a:rPr kumimoji="1" lang="en-US" altLang="zh-CN" dirty="0"/>
              <a:t>)</a:t>
            </a:r>
          </a:p>
        </p:txBody>
      </p:sp>
      <p:pic>
        <p:nvPicPr>
          <p:cNvPr id="9" name="图形 8">
            <a:extLst>
              <a:ext uri="{FF2B5EF4-FFF2-40B4-BE49-F238E27FC236}">
                <a16:creationId xmlns:a16="http://schemas.microsoft.com/office/drawing/2014/main" id="{2140075A-A640-5D49-8BD4-4FEF89E56B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617395"/>
            <a:ext cx="7936661" cy="4706301"/>
          </a:xfrm>
          <a:prstGeom prst="rect">
            <a:avLst/>
          </a:prstGeom>
        </p:spPr>
      </p:pic>
      <p:sp>
        <p:nvSpPr>
          <p:cNvPr id="10" name="文本框 9">
            <a:extLst>
              <a:ext uri="{FF2B5EF4-FFF2-40B4-BE49-F238E27FC236}">
                <a16:creationId xmlns:a16="http://schemas.microsoft.com/office/drawing/2014/main" id="{0C5901FA-C351-9A44-A534-092202DBD2E1}"/>
              </a:ext>
            </a:extLst>
          </p:cNvPr>
          <p:cNvSpPr txBox="1"/>
          <p:nvPr/>
        </p:nvSpPr>
        <p:spPr>
          <a:xfrm>
            <a:off x="1496292" y="6139030"/>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18" name="矩形 17">
            <a:extLst>
              <a:ext uri="{FF2B5EF4-FFF2-40B4-BE49-F238E27FC236}">
                <a16:creationId xmlns:a16="http://schemas.microsoft.com/office/drawing/2014/main" id="{49BAC872-BF66-D94E-978F-0567CB9800B5}"/>
              </a:ext>
            </a:extLst>
          </p:cNvPr>
          <p:cNvSpPr/>
          <p:nvPr/>
        </p:nvSpPr>
        <p:spPr>
          <a:xfrm>
            <a:off x="2643448" y="4994810"/>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D7206979-4060-CB40-997D-71D56888E11E}"/>
              </a:ext>
            </a:extLst>
          </p:cNvPr>
          <p:cNvSpPr/>
          <p:nvPr/>
        </p:nvSpPr>
        <p:spPr>
          <a:xfrm>
            <a:off x="2576946" y="1811036"/>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28BF7CB4-D835-7947-8ABA-DD12E2DEBF9E}"/>
              </a:ext>
            </a:extLst>
          </p:cNvPr>
          <p:cNvSpPr/>
          <p:nvPr/>
        </p:nvSpPr>
        <p:spPr>
          <a:xfrm>
            <a:off x="5314605" y="1811036"/>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D324CB15-FC1E-4E4A-8F09-E2B6D64F99D2}"/>
              </a:ext>
            </a:extLst>
          </p:cNvPr>
          <p:cNvSpPr/>
          <p:nvPr/>
        </p:nvSpPr>
        <p:spPr>
          <a:xfrm>
            <a:off x="7556660" y="2185109"/>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肘形连接符 21">
            <a:extLst>
              <a:ext uri="{FF2B5EF4-FFF2-40B4-BE49-F238E27FC236}">
                <a16:creationId xmlns:a16="http://schemas.microsoft.com/office/drawing/2014/main" id="{0333CC29-8071-D442-8A2A-D2081F20D1D8}"/>
              </a:ext>
            </a:extLst>
          </p:cNvPr>
          <p:cNvCxnSpPr>
            <a:stCxn id="18" idx="3"/>
            <a:endCxn id="10" idx="0"/>
          </p:cNvCxnSpPr>
          <p:nvPr/>
        </p:nvCxnSpPr>
        <p:spPr>
          <a:xfrm flipH="1">
            <a:off x="2975223" y="5069625"/>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9AD3DAE-6433-414D-8073-24FAB4E4EB37}"/>
              </a:ext>
            </a:extLst>
          </p:cNvPr>
          <p:cNvSpPr txBox="1"/>
          <p:nvPr/>
        </p:nvSpPr>
        <p:spPr>
          <a:xfrm>
            <a:off x="-49461" y="1885100"/>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4" name="肘形连接符 23">
            <a:extLst>
              <a:ext uri="{FF2B5EF4-FFF2-40B4-BE49-F238E27FC236}">
                <a16:creationId xmlns:a16="http://schemas.microsoft.com/office/drawing/2014/main" id="{0E1DD329-0DFB-ED4E-BEF5-727E6675DD9E}"/>
              </a:ext>
            </a:extLst>
          </p:cNvPr>
          <p:cNvCxnSpPr>
            <a:cxnSpLocks/>
            <a:stCxn id="19" idx="0"/>
            <a:endCxn id="23" idx="0"/>
          </p:cNvCxnSpPr>
          <p:nvPr/>
        </p:nvCxnSpPr>
        <p:spPr>
          <a:xfrm rot="16200000" flipH="1" flipV="1">
            <a:off x="2049567" y="738422"/>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B6C98CD-57F7-FD41-A52A-7E471602361B}"/>
              </a:ext>
            </a:extLst>
          </p:cNvPr>
          <p:cNvSpPr txBox="1"/>
          <p:nvPr/>
        </p:nvSpPr>
        <p:spPr>
          <a:xfrm>
            <a:off x="4276337" y="1107057"/>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6" name="肘形连接符 25">
            <a:extLst>
              <a:ext uri="{FF2B5EF4-FFF2-40B4-BE49-F238E27FC236}">
                <a16:creationId xmlns:a16="http://schemas.microsoft.com/office/drawing/2014/main" id="{7F3A8713-C928-5A44-8ADA-9B741AD13D4A}"/>
              </a:ext>
            </a:extLst>
          </p:cNvPr>
          <p:cNvCxnSpPr>
            <a:cxnSpLocks/>
            <a:stCxn id="20" idx="0"/>
            <a:endCxn id="25" idx="2"/>
          </p:cNvCxnSpPr>
          <p:nvPr/>
        </p:nvCxnSpPr>
        <p:spPr>
          <a:xfrm rot="16200000" flipV="1">
            <a:off x="5554498" y="1524456"/>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5321BD9-18EF-D849-B02E-F15B67628CF4}"/>
              </a:ext>
            </a:extLst>
          </p:cNvPr>
          <p:cNvSpPr txBox="1"/>
          <p:nvPr/>
        </p:nvSpPr>
        <p:spPr>
          <a:xfrm>
            <a:off x="10317558" y="2185109"/>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8" name="肘形连接符 27">
            <a:extLst>
              <a:ext uri="{FF2B5EF4-FFF2-40B4-BE49-F238E27FC236}">
                <a16:creationId xmlns:a16="http://schemas.microsoft.com/office/drawing/2014/main" id="{B3980A8D-98F4-9D44-9961-6E294663CA0B}"/>
              </a:ext>
            </a:extLst>
          </p:cNvPr>
          <p:cNvCxnSpPr>
            <a:cxnSpLocks/>
            <a:stCxn id="21" idx="2"/>
            <a:endCxn id="27" idx="1"/>
          </p:cNvCxnSpPr>
          <p:nvPr/>
        </p:nvCxnSpPr>
        <p:spPr>
          <a:xfrm rot="16200000" flipH="1">
            <a:off x="9245939" y="1405878"/>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4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BA95F1-5EBE-6749-8140-C2B5F4C8AD08}"/>
              </a:ext>
            </a:extLst>
          </p:cNvPr>
          <p:cNvSpPr>
            <a:spLocks noGrp="1"/>
          </p:cNvSpPr>
          <p:nvPr>
            <p:ph type="title"/>
          </p:nvPr>
        </p:nvSpPr>
        <p:spPr>
          <a:xfrm>
            <a:off x="749300" y="45085"/>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5" name="文本框 4">
            <a:extLst>
              <a:ext uri="{FF2B5EF4-FFF2-40B4-BE49-F238E27FC236}">
                <a16:creationId xmlns:a16="http://schemas.microsoft.com/office/drawing/2014/main" id="{56994CB5-AF61-8848-B70C-2C26CEA749AB}"/>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6" name="文本框 5">
            <a:extLst>
              <a:ext uri="{FF2B5EF4-FFF2-40B4-BE49-F238E27FC236}">
                <a16:creationId xmlns:a16="http://schemas.microsoft.com/office/drawing/2014/main" id="{F7E0C439-1D04-C148-82B0-76A4F9B1C23B}"/>
              </a:ext>
            </a:extLst>
          </p:cNvPr>
          <p:cNvSpPr txBox="1"/>
          <p:nvPr/>
        </p:nvSpPr>
        <p:spPr>
          <a:xfrm>
            <a:off x="1702268" y="5487352"/>
            <a:ext cx="2954655" cy="369332"/>
          </a:xfrm>
          <a:prstGeom prst="rect">
            <a:avLst/>
          </a:prstGeom>
          <a:noFill/>
        </p:spPr>
        <p:txBody>
          <a:bodyPr wrap="none" rtlCol="0">
            <a:spAutoFit/>
          </a:bodyPr>
          <a:lstStyle/>
          <a:p>
            <a:r>
              <a:rPr kumimoji="1" lang="zh-CN" altLang="en-US" dirty="0"/>
              <a:t>第一类人类反馈：专家知识</a:t>
            </a:r>
          </a:p>
        </p:txBody>
      </p:sp>
      <p:sp>
        <p:nvSpPr>
          <p:cNvPr id="7" name="文本框 6">
            <a:extLst>
              <a:ext uri="{FF2B5EF4-FFF2-40B4-BE49-F238E27FC236}">
                <a16:creationId xmlns:a16="http://schemas.microsoft.com/office/drawing/2014/main" id="{43017E97-E656-0243-BFE6-3ECA9BBFDCEF}"/>
              </a:ext>
            </a:extLst>
          </p:cNvPr>
          <p:cNvSpPr txBox="1"/>
          <p:nvPr/>
        </p:nvSpPr>
        <p:spPr>
          <a:xfrm>
            <a:off x="7535079" y="5487352"/>
            <a:ext cx="2589170" cy="369332"/>
          </a:xfrm>
          <a:prstGeom prst="rect">
            <a:avLst/>
          </a:prstGeom>
          <a:noFill/>
        </p:spPr>
        <p:txBody>
          <a:bodyPr wrap="none" rtlCol="0">
            <a:spAutoFit/>
          </a:bodyPr>
          <a:lstStyle/>
          <a:p>
            <a:r>
              <a:rPr kumimoji="1" lang="zh-CN" altLang="en-US" dirty="0"/>
              <a:t>第二类人类反馈：对比</a:t>
            </a:r>
          </a:p>
        </p:txBody>
      </p:sp>
      <p:pic>
        <p:nvPicPr>
          <p:cNvPr id="8" name="图片 7">
            <a:extLst>
              <a:ext uri="{FF2B5EF4-FFF2-40B4-BE49-F238E27FC236}">
                <a16:creationId xmlns:a16="http://schemas.microsoft.com/office/drawing/2014/main" id="{B08B133B-F6B6-0A40-A0F1-A6A62E8D0B3A}"/>
              </a:ext>
            </a:extLst>
          </p:cNvPr>
          <p:cNvPicPr>
            <a:picLocks noChangeAspect="1"/>
          </p:cNvPicPr>
          <p:nvPr/>
        </p:nvPicPr>
        <p:blipFill>
          <a:blip r:embed="rId2"/>
          <a:stretch>
            <a:fillRect/>
          </a:stretch>
        </p:blipFill>
        <p:spPr>
          <a:xfrm>
            <a:off x="1856675" y="1664121"/>
            <a:ext cx="2645840" cy="3529758"/>
          </a:xfrm>
          <a:prstGeom prst="rect">
            <a:avLst/>
          </a:prstGeom>
        </p:spPr>
      </p:pic>
      <p:sp>
        <p:nvSpPr>
          <p:cNvPr id="9" name="任意形状 8">
            <a:extLst>
              <a:ext uri="{FF2B5EF4-FFF2-40B4-BE49-F238E27FC236}">
                <a16:creationId xmlns:a16="http://schemas.microsoft.com/office/drawing/2014/main" id="{FCBAA379-6F50-1347-A814-D5968776029A}"/>
              </a:ext>
            </a:extLst>
          </p:cNvPr>
          <p:cNvSpPr/>
          <p:nvPr/>
        </p:nvSpPr>
        <p:spPr>
          <a:xfrm>
            <a:off x="6612921"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形状 9">
            <a:extLst>
              <a:ext uri="{FF2B5EF4-FFF2-40B4-BE49-F238E27FC236}">
                <a16:creationId xmlns:a16="http://schemas.microsoft.com/office/drawing/2014/main" id="{9FE79D0A-707B-AE48-8FFF-CC26BC9D1DD0}"/>
              </a:ext>
            </a:extLst>
          </p:cNvPr>
          <p:cNvSpPr/>
          <p:nvPr/>
        </p:nvSpPr>
        <p:spPr>
          <a:xfrm>
            <a:off x="9061159"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1" name="文本框 10">
            <a:extLst>
              <a:ext uri="{FF2B5EF4-FFF2-40B4-BE49-F238E27FC236}">
                <a16:creationId xmlns:a16="http://schemas.microsoft.com/office/drawing/2014/main" id="{CCA09A04-D5D1-DA4B-B3A0-17B36AE05720}"/>
              </a:ext>
            </a:extLst>
          </p:cNvPr>
          <p:cNvSpPr txBox="1"/>
          <p:nvPr/>
        </p:nvSpPr>
        <p:spPr>
          <a:xfrm>
            <a:off x="6945097" y="5017471"/>
            <a:ext cx="817853" cy="307777"/>
          </a:xfrm>
          <a:prstGeom prst="rect">
            <a:avLst/>
          </a:prstGeom>
          <a:noFill/>
        </p:spPr>
        <p:txBody>
          <a:bodyPr wrap="none" rtlCol="0">
            <a:spAutoFit/>
          </a:bodyPr>
          <a:lstStyle/>
          <a:p>
            <a:r>
              <a:rPr kumimoji="1" lang="zh-CN" altLang="en-US" sz="1400" dirty="0"/>
              <a:t>候选人</a:t>
            </a:r>
            <a:r>
              <a:rPr kumimoji="1" lang="en-US" altLang="zh-CN" sz="1400" dirty="0"/>
              <a:t>1</a:t>
            </a:r>
            <a:endParaRPr kumimoji="1" lang="zh-CN" altLang="en-US" sz="1400" dirty="0"/>
          </a:p>
        </p:txBody>
      </p:sp>
      <p:sp>
        <p:nvSpPr>
          <p:cNvPr id="12" name="文本框 11">
            <a:extLst>
              <a:ext uri="{FF2B5EF4-FFF2-40B4-BE49-F238E27FC236}">
                <a16:creationId xmlns:a16="http://schemas.microsoft.com/office/drawing/2014/main" id="{A3522559-6DBC-A54F-87C9-B761B4E1FD56}"/>
              </a:ext>
            </a:extLst>
          </p:cNvPr>
          <p:cNvSpPr txBox="1"/>
          <p:nvPr/>
        </p:nvSpPr>
        <p:spPr>
          <a:xfrm>
            <a:off x="9393335" y="5017470"/>
            <a:ext cx="817853" cy="307777"/>
          </a:xfrm>
          <a:prstGeom prst="rect">
            <a:avLst/>
          </a:prstGeom>
          <a:noFill/>
        </p:spPr>
        <p:txBody>
          <a:bodyPr wrap="none" rtlCol="0">
            <a:spAutoFit/>
          </a:bodyPr>
          <a:lstStyle/>
          <a:p>
            <a:r>
              <a:rPr kumimoji="1" lang="zh-CN" altLang="en-US" sz="1400" dirty="0"/>
              <a:t>候选人</a:t>
            </a:r>
            <a:r>
              <a:rPr kumimoji="1" lang="en-US" altLang="zh-CN" sz="1400" dirty="0"/>
              <a:t>2</a:t>
            </a:r>
            <a:endParaRPr kumimoji="1" lang="zh-CN" altLang="en-US" sz="1400" dirty="0"/>
          </a:p>
        </p:txBody>
      </p:sp>
      <p:sp>
        <p:nvSpPr>
          <p:cNvPr id="13" name="文本框 12">
            <a:extLst>
              <a:ext uri="{FF2B5EF4-FFF2-40B4-BE49-F238E27FC236}">
                <a16:creationId xmlns:a16="http://schemas.microsoft.com/office/drawing/2014/main" id="{6439D585-F4CA-E442-A62A-68AABA7D4A28}"/>
              </a:ext>
            </a:extLst>
          </p:cNvPr>
          <p:cNvSpPr txBox="1"/>
          <p:nvPr/>
        </p:nvSpPr>
        <p:spPr>
          <a:xfrm>
            <a:off x="5986276" y="2187806"/>
            <a:ext cx="5102679" cy="307777"/>
          </a:xfrm>
          <a:prstGeom prst="rect">
            <a:avLst/>
          </a:prstGeom>
          <a:noFill/>
        </p:spPr>
        <p:txBody>
          <a:bodyPr wrap="none" rtlCol="0">
            <a:spAutoFit/>
          </a:bodyPr>
          <a:lstStyle/>
          <a:p>
            <a:r>
              <a:rPr kumimoji="1" lang="zh-CN" altLang="en-US" sz="1400" dirty="0"/>
              <a:t>某公司</a:t>
            </a:r>
            <a:r>
              <a:rPr kumimoji="1" lang="en-US" altLang="zh-CN" sz="1400" dirty="0"/>
              <a:t>: HC</a:t>
            </a:r>
            <a:r>
              <a:rPr kumimoji="1" lang="zh-CN" altLang="en-US" sz="1400" dirty="0"/>
              <a:t>只有</a:t>
            </a:r>
            <a:r>
              <a:rPr kumimoji="1" lang="en-US" altLang="zh-CN" sz="1400" dirty="0"/>
              <a:t>1</a:t>
            </a:r>
            <a:r>
              <a:rPr kumimoji="1" lang="zh-CN" altLang="en-US" sz="1400" dirty="0"/>
              <a:t>个，两人都能胜任，但候选人</a:t>
            </a:r>
            <a:r>
              <a:rPr kumimoji="1" lang="en-US" altLang="zh-CN" sz="1400" dirty="0"/>
              <a:t>1</a:t>
            </a:r>
            <a:r>
              <a:rPr kumimoji="1" lang="zh-CN" altLang="en-US" sz="1400" dirty="0"/>
              <a:t>比候选人</a:t>
            </a:r>
            <a:r>
              <a:rPr kumimoji="1" lang="en-US" altLang="zh-CN" sz="1400" dirty="0"/>
              <a:t>2</a:t>
            </a:r>
            <a:r>
              <a:rPr kumimoji="1" lang="zh-CN" altLang="en-US" sz="1400" dirty="0"/>
              <a:t>略好</a:t>
            </a:r>
          </a:p>
        </p:txBody>
      </p:sp>
      <p:cxnSp>
        <p:nvCxnSpPr>
          <p:cNvPr id="14" name="直线箭头连接符 13">
            <a:extLst>
              <a:ext uri="{FF2B5EF4-FFF2-40B4-BE49-F238E27FC236}">
                <a16:creationId xmlns:a16="http://schemas.microsoft.com/office/drawing/2014/main" id="{4D35F21F-DEDE-F849-84AB-9B3DD91E72B3}"/>
              </a:ext>
            </a:extLst>
          </p:cNvPr>
          <p:cNvCxnSpPr>
            <a:stCxn id="13" idx="2"/>
            <a:endCxn id="9" idx="11"/>
          </p:cNvCxnSpPr>
          <p:nvPr/>
        </p:nvCxnSpPr>
        <p:spPr>
          <a:xfrm flipH="1">
            <a:off x="7354029" y="2495583"/>
            <a:ext cx="1183587"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22772F0-31D6-3E40-9790-2B1EFE6C86BE}"/>
              </a:ext>
            </a:extLst>
          </p:cNvPr>
          <p:cNvCxnSpPr>
            <a:cxnSpLocks/>
            <a:stCxn id="13" idx="2"/>
            <a:endCxn id="10" idx="11"/>
          </p:cNvCxnSpPr>
          <p:nvPr/>
        </p:nvCxnSpPr>
        <p:spPr>
          <a:xfrm>
            <a:off x="8537616" y="2495583"/>
            <a:ext cx="1264651"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607E93FE-FF9E-8347-906C-2B93DCEF2A64}"/>
              </a:ext>
            </a:extLst>
          </p:cNvPr>
          <p:cNvPicPr>
            <a:picLocks noChangeAspect="1"/>
          </p:cNvPicPr>
          <p:nvPr/>
        </p:nvPicPr>
        <p:blipFill>
          <a:blip r:embed="rId3"/>
          <a:stretch>
            <a:fillRect/>
          </a:stretch>
        </p:blipFill>
        <p:spPr>
          <a:xfrm>
            <a:off x="7567778" y="2772365"/>
            <a:ext cx="416291" cy="309728"/>
          </a:xfrm>
          <a:prstGeom prst="rect">
            <a:avLst/>
          </a:prstGeom>
        </p:spPr>
      </p:pic>
      <p:pic>
        <p:nvPicPr>
          <p:cNvPr id="17" name="图片 16">
            <a:extLst>
              <a:ext uri="{FF2B5EF4-FFF2-40B4-BE49-F238E27FC236}">
                <a16:creationId xmlns:a16="http://schemas.microsoft.com/office/drawing/2014/main" id="{57EB9D5A-DC7C-714C-9AFB-C26369F1034F}"/>
              </a:ext>
            </a:extLst>
          </p:cNvPr>
          <p:cNvPicPr>
            <a:picLocks noChangeAspect="1"/>
          </p:cNvPicPr>
          <p:nvPr/>
        </p:nvPicPr>
        <p:blipFill>
          <a:blip r:embed="rId4"/>
          <a:stretch>
            <a:fillRect/>
          </a:stretch>
        </p:blipFill>
        <p:spPr>
          <a:xfrm rot="16200000">
            <a:off x="9218295" y="2715697"/>
            <a:ext cx="362962" cy="381281"/>
          </a:xfrm>
          <a:prstGeom prst="rect">
            <a:avLst/>
          </a:prstGeom>
        </p:spPr>
      </p:pic>
    </p:spTree>
    <p:extLst>
      <p:ext uri="{BB962C8B-B14F-4D97-AF65-F5344CB8AC3E}">
        <p14:creationId xmlns:p14="http://schemas.microsoft.com/office/powerpoint/2010/main" val="269194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精调语言模型</a:t>
            </a:r>
            <a:endParaRPr kumimoji="1" lang="en-US" altLang="zh-CN"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 name="图片 4">
            <a:extLst>
              <a:ext uri="{FF2B5EF4-FFF2-40B4-BE49-F238E27FC236}">
                <a16:creationId xmlns:a16="http://schemas.microsoft.com/office/drawing/2014/main" id="{3ADA6D64-A672-DB44-8569-6C3988846F7F}"/>
              </a:ext>
            </a:extLst>
          </p:cNvPr>
          <p:cNvPicPr>
            <a:picLocks noChangeAspect="1"/>
          </p:cNvPicPr>
          <p:nvPr/>
        </p:nvPicPr>
        <p:blipFill>
          <a:blip r:embed="rId3"/>
          <a:stretch>
            <a:fillRect/>
          </a:stretch>
        </p:blipFill>
        <p:spPr>
          <a:xfrm>
            <a:off x="7566660" y="1142328"/>
            <a:ext cx="3261523" cy="5346340"/>
          </a:xfrm>
          <a:prstGeom prst="rect">
            <a:avLst/>
          </a:prstGeom>
        </p:spPr>
      </p:pic>
      <p:sp>
        <p:nvSpPr>
          <p:cNvPr id="6" name="矩形 5">
            <a:extLst>
              <a:ext uri="{FF2B5EF4-FFF2-40B4-BE49-F238E27FC236}">
                <a16:creationId xmlns:a16="http://schemas.microsoft.com/office/drawing/2014/main" id="{DAAA19FD-8516-9141-9807-79444559E0D5}"/>
              </a:ext>
            </a:extLst>
          </p:cNvPr>
          <p:cNvSpPr/>
          <p:nvPr/>
        </p:nvSpPr>
        <p:spPr>
          <a:xfrm>
            <a:off x="162094" y="2924371"/>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7" name="矩形 6">
            <a:extLst>
              <a:ext uri="{FF2B5EF4-FFF2-40B4-BE49-F238E27FC236}">
                <a16:creationId xmlns:a16="http://schemas.microsoft.com/office/drawing/2014/main" id="{246B7FEE-C18C-FC4B-B5D0-B58C466A9EFC}"/>
              </a:ext>
            </a:extLst>
          </p:cNvPr>
          <p:cNvSpPr/>
          <p:nvPr/>
        </p:nvSpPr>
        <p:spPr>
          <a:xfrm>
            <a:off x="162094"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 name="矩形 7">
            <a:extLst>
              <a:ext uri="{FF2B5EF4-FFF2-40B4-BE49-F238E27FC236}">
                <a16:creationId xmlns:a16="http://schemas.microsoft.com/office/drawing/2014/main" id="{691541E1-26BD-BC44-863C-581EF0E13EEC}"/>
              </a:ext>
            </a:extLst>
          </p:cNvPr>
          <p:cNvSpPr/>
          <p:nvPr/>
        </p:nvSpPr>
        <p:spPr>
          <a:xfrm>
            <a:off x="1087618"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9" name="矩形 8">
            <a:extLst>
              <a:ext uri="{FF2B5EF4-FFF2-40B4-BE49-F238E27FC236}">
                <a16:creationId xmlns:a16="http://schemas.microsoft.com/office/drawing/2014/main" id="{1A77E307-691A-3A4C-A625-3C133042E772}"/>
              </a:ext>
            </a:extLst>
          </p:cNvPr>
          <p:cNvSpPr/>
          <p:nvPr/>
        </p:nvSpPr>
        <p:spPr>
          <a:xfrm>
            <a:off x="2007062"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0" name="矩形 9">
            <a:extLst>
              <a:ext uri="{FF2B5EF4-FFF2-40B4-BE49-F238E27FC236}">
                <a16:creationId xmlns:a16="http://schemas.microsoft.com/office/drawing/2014/main" id="{2A9577CA-1493-D440-BADA-99BC07E3BC51}"/>
              </a:ext>
            </a:extLst>
          </p:cNvPr>
          <p:cNvSpPr/>
          <p:nvPr/>
        </p:nvSpPr>
        <p:spPr>
          <a:xfrm>
            <a:off x="6588900" y="23043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1" name="直线箭头连接符 10">
            <a:extLst>
              <a:ext uri="{FF2B5EF4-FFF2-40B4-BE49-F238E27FC236}">
                <a16:creationId xmlns:a16="http://schemas.microsoft.com/office/drawing/2014/main" id="{652FA133-F833-2C49-AB8E-6A1473BCED2F}"/>
              </a:ext>
            </a:extLst>
          </p:cNvPr>
          <p:cNvCxnSpPr>
            <a:cxnSpLocks/>
            <a:stCxn id="7" idx="0"/>
          </p:cNvCxnSpPr>
          <p:nvPr/>
        </p:nvCxnSpPr>
        <p:spPr>
          <a:xfrm flipV="1">
            <a:off x="435363"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98F25917-66C8-EC41-B5AC-B014F3B35275}"/>
              </a:ext>
            </a:extLst>
          </p:cNvPr>
          <p:cNvCxnSpPr>
            <a:cxnSpLocks/>
            <a:stCxn id="8" idx="0"/>
          </p:cNvCxnSpPr>
          <p:nvPr/>
        </p:nvCxnSpPr>
        <p:spPr>
          <a:xfrm flipV="1">
            <a:off x="1360887"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0621E307-BECC-2647-8A45-2597F873020B}"/>
              </a:ext>
            </a:extLst>
          </p:cNvPr>
          <p:cNvCxnSpPr>
            <a:cxnSpLocks/>
            <a:stCxn id="9" idx="0"/>
          </p:cNvCxnSpPr>
          <p:nvPr/>
        </p:nvCxnSpPr>
        <p:spPr>
          <a:xfrm flipV="1">
            <a:off x="2280331"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FD9A3FA-20CB-A64C-9370-C106C121DD27}"/>
              </a:ext>
            </a:extLst>
          </p:cNvPr>
          <p:cNvCxnSpPr>
            <a:cxnSpLocks/>
          </p:cNvCxnSpPr>
          <p:nvPr/>
        </p:nvCxnSpPr>
        <p:spPr>
          <a:xfrm flipV="1">
            <a:off x="6863005" y="27011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3DAE51-A91F-BE4C-B90C-293C137F35FD}"/>
              </a:ext>
            </a:extLst>
          </p:cNvPr>
          <p:cNvSpPr txBox="1"/>
          <p:nvPr/>
        </p:nvSpPr>
        <p:spPr>
          <a:xfrm>
            <a:off x="149057" y="1379378"/>
            <a:ext cx="6417141" cy="1477328"/>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第一类人类反馈（</a:t>
            </a:r>
            <a:r>
              <a:rPr kumimoji="1" lang="en-US" altLang="zh-CN" dirty="0">
                <a:solidFill>
                  <a:srgbClr val="FF0000"/>
                </a:solidFill>
              </a:rPr>
              <a:t>demonstration</a:t>
            </a:r>
            <a:r>
              <a:rPr kumimoji="1" lang="zh-CN" altLang="en-US" dirty="0">
                <a:solidFill>
                  <a:srgbClr val="FF0000"/>
                </a:solidFill>
              </a:rPr>
              <a:t> </a:t>
            </a:r>
            <a:r>
              <a:rPr kumimoji="1" lang="en-US" altLang="zh-CN" dirty="0">
                <a:solidFill>
                  <a:srgbClr val="FF0000"/>
                </a:solidFill>
              </a:rPr>
              <a:t>data</a:t>
            </a:r>
            <a:r>
              <a:rPr kumimoji="1" lang="zh-CN" altLang="en-US" dirty="0">
                <a:solidFill>
                  <a:srgbClr val="FF0000"/>
                </a:solidFill>
              </a:rPr>
              <a:t>）</a:t>
            </a:r>
            <a:r>
              <a:rPr kumimoji="1" lang="zh-CN" altLang="en-US" dirty="0"/>
              <a:t>精调语言模型</a:t>
            </a:r>
            <a:endParaRPr kumimoji="1" lang="en-US" altLang="zh-CN" dirty="0"/>
          </a:p>
          <a:p>
            <a:r>
              <a:rPr kumimoji="1" lang="zh-CN" altLang="en-US" dirty="0"/>
              <a:t>这一步跟原来语言模型的训练过程一样，只是训练数据不一样</a:t>
            </a:r>
            <a:endParaRPr kumimoji="1" lang="en-US" altLang="zh-CN" dirty="0"/>
          </a:p>
          <a:p>
            <a:r>
              <a:rPr kumimoji="1" lang="zh-CN" altLang="en-US" dirty="0"/>
              <a:t>第一类人类反馈示例：</a:t>
            </a:r>
            <a:endParaRPr kumimoji="1" lang="en-US" altLang="zh-CN" dirty="0"/>
          </a:p>
          <a:p>
            <a:r>
              <a:rPr kumimoji="1" lang="zh-CN" altLang="en-US" dirty="0"/>
              <a:t>输入：李云聪在哪儿上班？</a:t>
            </a:r>
            <a:endParaRPr kumimoji="1" lang="en-US" altLang="zh-CN" dirty="0"/>
          </a:p>
          <a:p>
            <a:r>
              <a:rPr kumimoji="1" lang="zh-CN" altLang="en-US" dirty="0"/>
              <a:t>输出：腾讯</a:t>
            </a:r>
            <a:endParaRPr kumimoji="1" lang="en-US" altLang="zh-CN" dirty="0"/>
          </a:p>
        </p:txBody>
      </p:sp>
      <p:sp>
        <p:nvSpPr>
          <p:cNvPr id="18" name="矩形 17">
            <a:extLst>
              <a:ext uri="{FF2B5EF4-FFF2-40B4-BE49-F238E27FC236}">
                <a16:creationId xmlns:a16="http://schemas.microsoft.com/office/drawing/2014/main" id="{584A0B27-E7FF-4949-8463-3E81D707D7C9}"/>
              </a:ext>
            </a:extLst>
          </p:cNvPr>
          <p:cNvSpPr/>
          <p:nvPr/>
        </p:nvSpPr>
        <p:spPr>
          <a:xfrm>
            <a:off x="8275013" y="1129175"/>
            <a:ext cx="1825720"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F0539CCA-CCDD-E147-98CB-AE000537028E}"/>
              </a:ext>
            </a:extLst>
          </p:cNvPr>
          <p:cNvSpPr txBox="1"/>
          <p:nvPr/>
        </p:nvSpPr>
        <p:spPr>
          <a:xfrm>
            <a:off x="7561466" y="201628"/>
            <a:ext cx="3252814" cy="646331"/>
          </a:xfrm>
          <a:prstGeom prst="rect">
            <a:avLst/>
          </a:prstGeom>
          <a:noFill/>
        </p:spPr>
        <p:txBody>
          <a:bodyPr wrap="none" rtlCol="0">
            <a:spAutoFit/>
          </a:bodyPr>
          <a:lstStyle/>
          <a:p>
            <a:r>
              <a:rPr kumimoji="1" lang="zh-CN" altLang="en-US" dirty="0"/>
              <a:t>模仿学习</a:t>
            </a:r>
            <a:r>
              <a:rPr kumimoji="1" lang="en-US" altLang="zh-CN" dirty="0"/>
              <a:t> (</a:t>
            </a:r>
            <a:r>
              <a:rPr kumimoji="1" lang="zh-CN" altLang="en-US" dirty="0"/>
              <a:t>强化学习的一种</a:t>
            </a:r>
            <a:r>
              <a:rPr kumimoji="1" lang="en-US" altLang="zh-CN" dirty="0"/>
              <a:t>)</a:t>
            </a:r>
            <a:r>
              <a:rPr kumimoji="1" lang="zh-CN" altLang="en-US" dirty="0"/>
              <a:t>的</a:t>
            </a:r>
            <a:endParaRPr kumimoji="1" lang="en-US" altLang="zh-CN" dirty="0"/>
          </a:p>
          <a:p>
            <a:r>
              <a:rPr kumimoji="1" lang="zh-CN" altLang="en-US" dirty="0"/>
              <a:t>训练数据被称为</a:t>
            </a:r>
            <a:r>
              <a:rPr kumimoji="1" lang="en-US" altLang="zh-CN" dirty="0"/>
              <a:t>demonstration</a:t>
            </a:r>
            <a:endParaRPr kumimoji="1" lang="zh-CN" altLang="en-US" dirty="0"/>
          </a:p>
        </p:txBody>
      </p:sp>
      <p:cxnSp>
        <p:nvCxnSpPr>
          <p:cNvPr id="20" name="肘形连接符 19">
            <a:extLst>
              <a:ext uri="{FF2B5EF4-FFF2-40B4-BE49-F238E27FC236}">
                <a16:creationId xmlns:a16="http://schemas.microsoft.com/office/drawing/2014/main" id="{48F5E7B3-4C99-444B-98D9-486A21151189}"/>
              </a:ext>
            </a:extLst>
          </p:cNvPr>
          <p:cNvCxnSpPr>
            <a:cxnSpLocks/>
            <a:stCxn id="5" idx="0"/>
            <a:endCxn id="19" idx="2"/>
          </p:cNvCxnSpPr>
          <p:nvPr/>
        </p:nvCxnSpPr>
        <p:spPr>
          <a:xfrm rot="16200000" flipV="1">
            <a:off x="9045464" y="990369"/>
            <a:ext cx="294369" cy="9549"/>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67A4149A-C871-2848-BD3B-74215FEC9EB4}"/>
              </a:ext>
            </a:extLst>
          </p:cNvPr>
          <p:cNvSpPr/>
          <p:nvPr/>
        </p:nvSpPr>
        <p:spPr>
          <a:xfrm>
            <a:off x="2926506"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22" name="矩形 21">
            <a:extLst>
              <a:ext uri="{FF2B5EF4-FFF2-40B4-BE49-F238E27FC236}">
                <a16:creationId xmlns:a16="http://schemas.microsoft.com/office/drawing/2014/main" id="{17CC8F6A-649D-B34A-A7BA-1101D4B2C6E8}"/>
              </a:ext>
            </a:extLst>
          </p:cNvPr>
          <p:cNvSpPr/>
          <p:nvPr/>
        </p:nvSpPr>
        <p:spPr>
          <a:xfrm>
            <a:off x="3845949" y="422851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24" name="矩形 23">
            <a:extLst>
              <a:ext uri="{FF2B5EF4-FFF2-40B4-BE49-F238E27FC236}">
                <a16:creationId xmlns:a16="http://schemas.microsoft.com/office/drawing/2014/main" id="{C84E98ED-D7EC-A94A-AA3A-C13116899A48}"/>
              </a:ext>
            </a:extLst>
          </p:cNvPr>
          <p:cNvSpPr/>
          <p:nvPr/>
        </p:nvSpPr>
        <p:spPr>
          <a:xfrm>
            <a:off x="4760267" y="422510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25" name="直线箭头连接符 24">
            <a:extLst>
              <a:ext uri="{FF2B5EF4-FFF2-40B4-BE49-F238E27FC236}">
                <a16:creationId xmlns:a16="http://schemas.microsoft.com/office/drawing/2014/main" id="{49A0D050-C84B-3B4F-8F0D-9F145455AAFA}"/>
              </a:ext>
            </a:extLst>
          </p:cNvPr>
          <p:cNvCxnSpPr>
            <a:cxnSpLocks/>
            <a:stCxn id="21" idx="0"/>
          </p:cNvCxnSpPr>
          <p:nvPr/>
        </p:nvCxnSpPr>
        <p:spPr>
          <a:xfrm flipV="1">
            <a:off x="3199775"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33EDEF5F-8E64-174F-B4DA-7F683FED67E4}"/>
              </a:ext>
            </a:extLst>
          </p:cNvPr>
          <p:cNvCxnSpPr>
            <a:cxnSpLocks/>
            <a:stCxn id="22" idx="0"/>
          </p:cNvCxnSpPr>
          <p:nvPr/>
        </p:nvCxnSpPr>
        <p:spPr>
          <a:xfrm flipV="1">
            <a:off x="4119218" y="400693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90AC44D-8219-3342-8EE0-BC308BBAE67F}"/>
              </a:ext>
            </a:extLst>
          </p:cNvPr>
          <p:cNvCxnSpPr>
            <a:cxnSpLocks/>
            <a:stCxn id="24" idx="0"/>
          </p:cNvCxnSpPr>
          <p:nvPr/>
        </p:nvCxnSpPr>
        <p:spPr>
          <a:xfrm flipV="1">
            <a:off x="5033536" y="400352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6362BADD-CCA1-B643-BD27-B34EE02BF116}"/>
              </a:ext>
            </a:extLst>
          </p:cNvPr>
          <p:cNvSpPr/>
          <p:nvPr/>
        </p:nvSpPr>
        <p:spPr>
          <a:xfrm>
            <a:off x="5674585" y="423018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29" name="矩形 28">
            <a:extLst>
              <a:ext uri="{FF2B5EF4-FFF2-40B4-BE49-F238E27FC236}">
                <a16:creationId xmlns:a16="http://schemas.microsoft.com/office/drawing/2014/main" id="{06AE3E3D-4520-174B-9ADE-228AFB2DE610}"/>
              </a:ext>
            </a:extLst>
          </p:cNvPr>
          <p:cNvSpPr/>
          <p:nvPr/>
        </p:nvSpPr>
        <p:spPr>
          <a:xfrm>
            <a:off x="6588903"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31" name="直线箭头连接符 30">
            <a:extLst>
              <a:ext uri="{FF2B5EF4-FFF2-40B4-BE49-F238E27FC236}">
                <a16:creationId xmlns:a16="http://schemas.microsoft.com/office/drawing/2014/main" id="{8046314A-570A-AA4B-B31B-FB1FB42396DD}"/>
              </a:ext>
            </a:extLst>
          </p:cNvPr>
          <p:cNvCxnSpPr>
            <a:cxnSpLocks/>
            <a:stCxn id="28" idx="0"/>
          </p:cNvCxnSpPr>
          <p:nvPr/>
        </p:nvCxnSpPr>
        <p:spPr>
          <a:xfrm flipV="1">
            <a:off x="5947854" y="400860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31A656B6-5FBD-C147-ADBD-71DAD3EB3254}"/>
              </a:ext>
            </a:extLst>
          </p:cNvPr>
          <p:cNvCxnSpPr>
            <a:cxnSpLocks/>
            <a:stCxn id="29" idx="0"/>
          </p:cNvCxnSpPr>
          <p:nvPr/>
        </p:nvCxnSpPr>
        <p:spPr>
          <a:xfrm flipV="1">
            <a:off x="6862172"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1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a:extLst>
              <a:ext uri="{FF2B5EF4-FFF2-40B4-BE49-F238E27FC236}">
                <a16:creationId xmlns:a16="http://schemas.microsoft.com/office/drawing/2014/main" id="{0CDD1AD2-D532-4249-B00E-BAB536C282A0}"/>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训练强化学习打分模型</a:t>
            </a:r>
            <a:endParaRPr kumimoji="1" lang="en-US" altLang="zh-CN" sz="1400" dirty="0"/>
          </a:p>
        </p:txBody>
      </p:sp>
      <p:sp>
        <p:nvSpPr>
          <p:cNvPr id="49" name="文本框 48">
            <a:extLst>
              <a:ext uri="{FF2B5EF4-FFF2-40B4-BE49-F238E27FC236}">
                <a16:creationId xmlns:a16="http://schemas.microsoft.com/office/drawing/2014/main" id="{09569B3B-888F-2648-A146-4B8A0CE2785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0" name="图片 49">
            <a:extLst>
              <a:ext uri="{FF2B5EF4-FFF2-40B4-BE49-F238E27FC236}">
                <a16:creationId xmlns:a16="http://schemas.microsoft.com/office/drawing/2014/main" id="{DE5489F1-A7F2-2A41-86B8-7E7DD5BE16C8}"/>
              </a:ext>
            </a:extLst>
          </p:cNvPr>
          <p:cNvPicPr>
            <a:picLocks noChangeAspect="1"/>
          </p:cNvPicPr>
          <p:nvPr/>
        </p:nvPicPr>
        <p:blipFill>
          <a:blip r:embed="rId3"/>
          <a:stretch>
            <a:fillRect/>
          </a:stretch>
        </p:blipFill>
        <p:spPr>
          <a:xfrm>
            <a:off x="9539682" y="1370648"/>
            <a:ext cx="2622402" cy="4812030"/>
          </a:xfrm>
          <a:prstGeom prst="rect">
            <a:avLst/>
          </a:prstGeom>
        </p:spPr>
      </p:pic>
      <p:sp>
        <p:nvSpPr>
          <p:cNvPr id="2" name="文本框 1">
            <a:extLst>
              <a:ext uri="{FF2B5EF4-FFF2-40B4-BE49-F238E27FC236}">
                <a16:creationId xmlns:a16="http://schemas.microsoft.com/office/drawing/2014/main" id="{EFC2A3F0-2B48-1049-90B7-9FDCEDC0EEC3}"/>
              </a:ext>
            </a:extLst>
          </p:cNvPr>
          <p:cNvSpPr txBox="1"/>
          <p:nvPr/>
        </p:nvSpPr>
        <p:spPr>
          <a:xfrm>
            <a:off x="685097" y="1127587"/>
            <a:ext cx="4570482" cy="369332"/>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第二类人类反馈</a:t>
            </a:r>
            <a:r>
              <a:rPr kumimoji="1" lang="zh-CN" altLang="en-US" dirty="0"/>
              <a:t>训练模型输出打分模型</a:t>
            </a:r>
          </a:p>
        </p:txBody>
      </p:sp>
      <p:sp>
        <p:nvSpPr>
          <p:cNvPr id="3" name="矩形 2">
            <a:extLst>
              <a:ext uri="{FF2B5EF4-FFF2-40B4-BE49-F238E27FC236}">
                <a16:creationId xmlns:a16="http://schemas.microsoft.com/office/drawing/2014/main" id="{1632E01F-3DF0-9841-8426-33079C3492B5}"/>
              </a:ext>
            </a:extLst>
          </p:cNvPr>
          <p:cNvSpPr/>
          <p:nvPr/>
        </p:nvSpPr>
        <p:spPr>
          <a:xfrm>
            <a:off x="1554674"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李云聪在哪儿上班？腾讯</a:t>
            </a:r>
          </a:p>
        </p:txBody>
      </p:sp>
      <p:sp>
        <p:nvSpPr>
          <p:cNvPr id="23" name="矩形 22">
            <a:extLst>
              <a:ext uri="{FF2B5EF4-FFF2-40B4-BE49-F238E27FC236}">
                <a16:creationId xmlns:a16="http://schemas.microsoft.com/office/drawing/2014/main" id="{534FA55F-9BDC-9742-89DC-1A9945A9A5CC}"/>
              </a:ext>
            </a:extLst>
          </p:cNvPr>
          <p:cNvSpPr/>
          <p:nvPr/>
        </p:nvSpPr>
        <p:spPr>
          <a:xfrm>
            <a:off x="5832376"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李云聪在哪儿上班？少林寺</a:t>
            </a:r>
          </a:p>
        </p:txBody>
      </p:sp>
      <p:sp>
        <p:nvSpPr>
          <p:cNvPr id="24" name="矩形 23">
            <a:extLst>
              <a:ext uri="{FF2B5EF4-FFF2-40B4-BE49-F238E27FC236}">
                <a16:creationId xmlns:a16="http://schemas.microsoft.com/office/drawing/2014/main" id="{1B4F1276-98E3-4E42-BFFB-6816EE31899B}"/>
              </a:ext>
            </a:extLst>
          </p:cNvPr>
          <p:cNvSpPr/>
          <p:nvPr/>
        </p:nvSpPr>
        <p:spPr>
          <a:xfrm>
            <a:off x="2456079"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5" name="矩形 24">
            <a:extLst>
              <a:ext uri="{FF2B5EF4-FFF2-40B4-BE49-F238E27FC236}">
                <a16:creationId xmlns:a16="http://schemas.microsoft.com/office/drawing/2014/main" id="{77A68A75-450A-DA4F-A880-23651ED52394}"/>
              </a:ext>
            </a:extLst>
          </p:cNvPr>
          <p:cNvSpPr/>
          <p:nvPr/>
        </p:nvSpPr>
        <p:spPr>
          <a:xfrm>
            <a:off x="6733781"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6" name="矩形 25">
            <a:extLst>
              <a:ext uri="{FF2B5EF4-FFF2-40B4-BE49-F238E27FC236}">
                <a16:creationId xmlns:a16="http://schemas.microsoft.com/office/drawing/2014/main" id="{B2B02A7E-7954-B143-A5CD-53CA3F6E71E9}"/>
              </a:ext>
            </a:extLst>
          </p:cNvPr>
          <p:cNvSpPr/>
          <p:nvPr/>
        </p:nvSpPr>
        <p:spPr>
          <a:xfrm>
            <a:off x="2456079" y="294161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a:t>
            </a:r>
            <a:endParaRPr kumimoji="1" lang="zh-CN" altLang="en-US" dirty="0">
              <a:solidFill>
                <a:schemeClr val="tx1"/>
              </a:solidFill>
            </a:endParaRPr>
          </a:p>
        </p:txBody>
      </p:sp>
      <p:sp>
        <p:nvSpPr>
          <p:cNvPr id="27" name="矩形 26">
            <a:extLst>
              <a:ext uri="{FF2B5EF4-FFF2-40B4-BE49-F238E27FC236}">
                <a16:creationId xmlns:a16="http://schemas.microsoft.com/office/drawing/2014/main" id="{4CDEB2AB-75B7-E44B-8C2D-F78B32EDAE6F}"/>
              </a:ext>
            </a:extLst>
          </p:cNvPr>
          <p:cNvSpPr/>
          <p:nvPr/>
        </p:nvSpPr>
        <p:spPr>
          <a:xfrm>
            <a:off x="6733781" y="294297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sp>
        <p:nvSpPr>
          <p:cNvPr id="28" name="矩形 27">
            <a:extLst>
              <a:ext uri="{FF2B5EF4-FFF2-40B4-BE49-F238E27FC236}">
                <a16:creationId xmlns:a16="http://schemas.microsoft.com/office/drawing/2014/main" id="{82026085-F77B-D546-9A57-9E27F419174B}"/>
              </a:ext>
            </a:extLst>
          </p:cNvPr>
          <p:cNvSpPr/>
          <p:nvPr/>
        </p:nvSpPr>
        <p:spPr>
          <a:xfrm>
            <a:off x="3839915" y="1676638"/>
            <a:ext cx="3111004"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1&gt;</a:t>
            </a: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F3190446-B6A9-7D4B-A6EC-905E3B933D3B}"/>
              </a:ext>
            </a:extLst>
          </p:cNvPr>
          <p:cNvCxnSpPr>
            <a:cxnSpLocks/>
            <a:stCxn id="23" idx="0"/>
            <a:endCxn id="25" idx="2"/>
          </p:cNvCxnSpPr>
          <p:nvPr/>
        </p:nvCxnSpPr>
        <p:spPr>
          <a:xfrm flipV="1">
            <a:off x="7576011"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0650FFE8-AEE8-EE4F-B460-6503979ED69C}"/>
              </a:ext>
            </a:extLst>
          </p:cNvPr>
          <p:cNvCxnSpPr>
            <a:cxnSpLocks/>
            <a:stCxn id="25" idx="0"/>
            <a:endCxn id="27" idx="2"/>
          </p:cNvCxnSpPr>
          <p:nvPr/>
        </p:nvCxnSpPr>
        <p:spPr>
          <a:xfrm flipV="1">
            <a:off x="7576011" y="3704974"/>
            <a:ext cx="0" cy="43149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6378D2F9-C9CC-9247-A355-67A5575994D9}"/>
              </a:ext>
            </a:extLst>
          </p:cNvPr>
          <p:cNvCxnSpPr>
            <a:cxnSpLocks/>
            <a:stCxn id="27" idx="0"/>
            <a:endCxn id="28" idx="2"/>
          </p:cNvCxnSpPr>
          <p:nvPr/>
        </p:nvCxnSpPr>
        <p:spPr>
          <a:xfrm flipH="1" flipV="1">
            <a:off x="5395417" y="2438638"/>
            <a:ext cx="2180594" cy="50433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38C57381-8FC3-0240-A652-1A87D22CD633}"/>
              </a:ext>
            </a:extLst>
          </p:cNvPr>
          <p:cNvCxnSpPr>
            <a:cxnSpLocks/>
            <a:stCxn id="26" idx="0"/>
            <a:endCxn id="28" idx="2"/>
          </p:cNvCxnSpPr>
          <p:nvPr/>
        </p:nvCxnSpPr>
        <p:spPr>
          <a:xfrm flipV="1">
            <a:off x="3298309" y="2438638"/>
            <a:ext cx="2097108" cy="50297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6DD1053A-6EBB-7541-848F-4501B2F3098B}"/>
              </a:ext>
            </a:extLst>
          </p:cNvPr>
          <p:cNvCxnSpPr>
            <a:cxnSpLocks/>
            <a:stCxn id="24" idx="0"/>
            <a:endCxn id="26" idx="2"/>
          </p:cNvCxnSpPr>
          <p:nvPr/>
        </p:nvCxnSpPr>
        <p:spPr>
          <a:xfrm flipV="1">
            <a:off x="3298309" y="3703614"/>
            <a:ext cx="0" cy="43285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C21C0C84-35C3-C546-BCFD-155054824CD8}"/>
              </a:ext>
            </a:extLst>
          </p:cNvPr>
          <p:cNvCxnSpPr>
            <a:cxnSpLocks/>
            <a:stCxn id="3" idx="0"/>
            <a:endCxn id="24" idx="2"/>
          </p:cNvCxnSpPr>
          <p:nvPr/>
        </p:nvCxnSpPr>
        <p:spPr>
          <a:xfrm flipV="1">
            <a:off x="3298309"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55993790-0FEC-9847-90F4-598415B18DEA}"/>
              </a:ext>
            </a:extLst>
          </p:cNvPr>
          <p:cNvCxnSpPr>
            <a:stCxn id="24" idx="3"/>
            <a:endCxn id="25" idx="1"/>
          </p:cNvCxnSpPr>
          <p:nvPr/>
        </p:nvCxnSpPr>
        <p:spPr>
          <a:xfrm>
            <a:off x="4140539" y="4517473"/>
            <a:ext cx="2593242" cy="12700"/>
          </a:xfrm>
          <a:prstGeom prst="bentConnector3">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E92BD9C-E14C-D647-AA0D-7379B0D31274}"/>
              </a:ext>
            </a:extLst>
          </p:cNvPr>
          <p:cNvSpPr txBox="1"/>
          <p:nvPr/>
        </p:nvSpPr>
        <p:spPr>
          <a:xfrm>
            <a:off x="4711576" y="4054525"/>
            <a:ext cx="1367682" cy="369332"/>
          </a:xfrm>
          <a:prstGeom prst="rect">
            <a:avLst/>
          </a:prstGeom>
          <a:noFill/>
        </p:spPr>
        <p:txBody>
          <a:bodyPr wrap="none" rtlCol="0">
            <a:spAutoFit/>
          </a:bodyPr>
          <a:lstStyle/>
          <a:p>
            <a:r>
              <a:rPr kumimoji="1" lang="zh-CN" altLang="en-US" dirty="0"/>
              <a:t>同一个模型</a:t>
            </a:r>
          </a:p>
        </p:txBody>
      </p:sp>
      <p:sp>
        <p:nvSpPr>
          <p:cNvPr id="67" name="文本框 66">
            <a:extLst>
              <a:ext uri="{FF2B5EF4-FFF2-40B4-BE49-F238E27FC236}">
                <a16:creationId xmlns:a16="http://schemas.microsoft.com/office/drawing/2014/main" id="{42EBAA1E-A114-8D4E-B123-9B23DBEDACA0}"/>
              </a:ext>
            </a:extLst>
          </p:cNvPr>
          <p:cNvSpPr txBox="1"/>
          <p:nvPr/>
        </p:nvSpPr>
        <p:spPr>
          <a:xfrm>
            <a:off x="-46237" y="5427316"/>
            <a:ext cx="1620957" cy="584775"/>
          </a:xfrm>
          <a:prstGeom prst="rect">
            <a:avLst/>
          </a:prstGeom>
          <a:noFill/>
        </p:spPr>
        <p:txBody>
          <a:bodyPr wrap="none" rtlCol="0">
            <a:spAutoFit/>
          </a:bodyPr>
          <a:lstStyle/>
          <a:p>
            <a:pPr algn="ctr"/>
            <a:r>
              <a:rPr kumimoji="1" lang="zh-CN" altLang="en-US" sz="1600" dirty="0"/>
              <a:t>输入是</a:t>
            </a:r>
            <a:endParaRPr kumimoji="1" lang="en-US" altLang="zh-CN" sz="1600" dirty="0"/>
          </a:p>
          <a:p>
            <a:pPr algn="ctr"/>
            <a:r>
              <a:rPr kumimoji="1" lang="zh-CN" altLang="en-US" sz="1600" dirty="0"/>
              <a:t>第二类人类反馈</a:t>
            </a:r>
          </a:p>
        </p:txBody>
      </p:sp>
      <p:cxnSp>
        <p:nvCxnSpPr>
          <p:cNvPr id="20" name="直线连接符 19">
            <a:extLst>
              <a:ext uri="{FF2B5EF4-FFF2-40B4-BE49-F238E27FC236}">
                <a16:creationId xmlns:a16="http://schemas.microsoft.com/office/drawing/2014/main" id="{B4130AED-87A6-3847-BBB3-5DAEA4B804B6}"/>
              </a:ext>
            </a:extLst>
          </p:cNvPr>
          <p:cNvCxnSpPr/>
          <p:nvPr/>
        </p:nvCxnSpPr>
        <p:spPr>
          <a:xfrm>
            <a:off x="4061013" y="5418351"/>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A9F616-4E04-D74B-861D-455F2D487420}"/>
              </a:ext>
            </a:extLst>
          </p:cNvPr>
          <p:cNvCxnSpPr/>
          <p:nvPr/>
        </p:nvCxnSpPr>
        <p:spPr>
          <a:xfrm>
            <a:off x="8238566" y="5427316"/>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88E61F-B868-1C49-8881-9DE16E4EF2C4}"/>
              </a:ext>
            </a:extLst>
          </p:cNvPr>
          <p:cNvSpPr txBox="1"/>
          <p:nvPr/>
        </p:nvSpPr>
        <p:spPr>
          <a:xfrm>
            <a:off x="1496647" y="6237417"/>
            <a:ext cx="1415772" cy="338554"/>
          </a:xfrm>
          <a:prstGeom prst="rect">
            <a:avLst/>
          </a:prstGeom>
          <a:noFill/>
        </p:spPr>
        <p:txBody>
          <a:bodyPr wrap="none" rtlCol="0">
            <a:spAutoFit/>
          </a:bodyPr>
          <a:lstStyle/>
          <a:p>
            <a:pPr algn="ctr"/>
            <a:r>
              <a:rPr kumimoji="1" lang="zh-CN" altLang="en-US" sz="1600" dirty="0"/>
              <a:t>语言模型输入</a:t>
            </a:r>
          </a:p>
        </p:txBody>
      </p:sp>
      <p:sp>
        <p:nvSpPr>
          <p:cNvPr id="71" name="文本框 70">
            <a:extLst>
              <a:ext uri="{FF2B5EF4-FFF2-40B4-BE49-F238E27FC236}">
                <a16:creationId xmlns:a16="http://schemas.microsoft.com/office/drawing/2014/main" id="{C80DEC0A-855C-DA46-AF32-7C4E6A12916C}"/>
              </a:ext>
            </a:extLst>
          </p:cNvPr>
          <p:cNvSpPr txBox="1"/>
          <p:nvPr/>
        </p:nvSpPr>
        <p:spPr>
          <a:xfrm>
            <a:off x="4061014" y="6237417"/>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2" name="直线箭头连接符 71">
            <a:extLst>
              <a:ext uri="{FF2B5EF4-FFF2-40B4-BE49-F238E27FC236}">
                <a16:creationId xmlns:a16="http://schemas.microsoft.com/office/drawing/2014/main" id="{3F88B7E9-870F-C14A-9C33-962CF7A90B91}"/>
              </a:ext>
            </a:extLst>
          </p:cNvPr>
          <p:cNvCxnSpPr>
            <a:cxnSpLocks/>
            <a:endCxn id="70" idx="0"/>
          </p:cNvCxnSpPr>
          <p:nvPr/>
        </p:nvCxnSpPr>
        <p:spPr>
          <a:xfrm flipH="1">
            <a:off x="2204533" y="5874879"/>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96060417-6FEA-6F41-A167-192159A83452}"/>
              </a:ext>
            </a:extLst>
          </p:cNvPr>
          <p:cNvCxnSpPr>
            <a:cxnSpLocks/>
            <a:endCxn id="71" idx="0"/>
          </p:cNvCxnSpPr>
          <p:nvPr/>
        </p:nvCxnSpPr>
        <p:spPr>
          <a:xfrm>
            <a:off x="4346863" y="5874879"/>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126624F4-FF1C-1946-A6EB-D1679BD3BDB0}"/>
              </a:ext>
            </a:extLst>
          </p:cNvPr>
          <p:cNvSpPr txBox="1"/>
          <p:nvPr/>
        </p:nvSpPr>
        <p:spPr>
          <a:xfrm>
            <a:off x="5897970" y="6243124"/>
            <a:ext cx="1415772" cy="338554"/>
          </a:xfrm>
          <a:prstGeom prst="rect">
            <a:avLst/>
          </a:prstGeom>
          <a:noFill/>
        </p:spPr>
        <p:txBody>
          <a:bodyPr wrap="none" rtlCol="0">
            <a:spAutoFit/>
          </a:bodyPr>
          <a:lstStyle/>
          <a:p>
            <a:pPr algn="ctr"/>
            <a:r>
              <a:rPr kumimoji="1" lang="zh-CN" altLang="en-US" sz="1600" dirty="0"/>
              <a:t>语言模型输入</a:t>
            </a:r>
          </a:p>
        </p:txBody>
      </p:sp>
      <p:sp>
        <p:nvSpPr>
          <p:cNvPr id="75" name="文本框 74">
            <a:extLst>
              <a:ext uri="{FF2B5EF4-FFF2-40B4-BE49-F238E27FC236}">
                <a16:creationId xmlns:a16="http://schemas.microsoft.com/office/drawing/2014/main" id="{4DFAA0DB-5630-C844-9085-E9E1EDFE65BA}"/>
              </a:ext>
            </a:extLst>
          </p:cNvPr>
          <p:cNvSpPr txBox="1"/>
          <p:nvPr/>
        </p:nvSpPr>
        <p:spPr>
          <a:xfrm>
            <a:off x="8462337" y="6243124"/>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6" name="直线箭头连接符 75">
            <a:extLst>
              <a:ext uri="{FF2B5EF4-FFF2-40B4-BE49-F238E27FC236}">
                <a16:creationId xmlns:a16="http://schemas.microsoft.com/office/drawing/2014/main" id="{2EAEAB0F-12AC-034F-8AA9-F0B12870B808}"/>
              </a:ext>
            </a:extLst>
          </p:cNvPr>
          <p:cNvCxnSpPr>
            <a:cxnSpLocks/>
            <a:endCxn id="74" idx="0"/>
          </p:cNvCxnSpPr>
          <p:nvPr/>
        </p:nvCxnSpPr>
        <p:spPr>
          <a:xfrm flipH="1">
            <a:off x="6605856" y="5880586"/>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400A739B-42C0-1749-9DCB-C64C0DB505DC}"/>
              </a:ext>
            </a:extLst>
          </p:cNvPr>
          <p:cNvCxnSpPr>
            <a:cxnSpLocks/>
            <a:endCxn id="75" idx="0"/>
          </p:cNvCxnSpPr>
          <p:nvPr/>
        </p:nvCxnSpPr>
        <p:spPr>
          <a:xfrm>
            <a:off x="8748186" y="5880586"/>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53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83" name="矩形 82">
            <a:extLst>
              <a:ext uri="{FF2B5EF4-FFF2-40B4-BE49-F238E27FC236}">
                <a16:creationId xmlns:a16="http://schemas.microsoft.com/office/drawing/2014/main" id="{A7AC12D7-EBAC-8C49-A6AF-B1F6B5C4F7B8}"/>
              </a:ext>
            </a:extLst>
          </p:cNvPr>
          <p:cNvSpPr/>
          <p:nvPr/>
        </p:nvSpPr>
        <p:spPr>
          <a:xfrm>
            <a:off x="449477" y="2001262"/>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84" name="矩形 83">
            <a:extLst>
              <a:ext uri="{FF2B5EF4-FFF2-40B4-BE49-F238E27FC236}">
                <a16:creationId xmlns:a16="http://schemas.microsoft.com/office/drawing/2014/main" id="{3AD6AFFC-F3DD-644A-A9B6-2C47A3DA1FCE}"/>
              </a:ext>
            </a:extLst>
          </p:cNvPr>
          <p:cNvSpPr/>
          <p:nvPr/>
        </p:nvSpPr>
        <p:spPr>
          <a:xfrm>
            <a:off x="449477"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6" name="矩形 85">
            <a:extLst>
              <a:ext uri="{FF2B5EF4-FFF2-40B4-BE49-F238E27FC236}">
                <a16:creationId xmlns:a16="http://schemas.microsoft.com/office/drawing/2014/main" id="{E4D6D032-0E68-8F4F-B832-B86B44E28974}"/>
              </a:ext>
            </a:extLst>
          </p:cNvPr>
          <p:cNvSpPr/>
          <p:nvPr/>
        </p:nvSpPr>
        <p:spPr>
          <a:xfrm>
            <a:off x="1375001"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87" name="矩形 86">
            <a:extLst>
              <a:ext uri="{FF2B5EF4-FFF2-40B4-BE49-F238E27FC236}">
                <a16:creationId xmlns:a16="http://schemas.microsoft.com/office/drawing/2014/main" id="{4868AEB0-3D6B-8F4C-B6F9-8196588E1133}"/>
              </a:ext>
            </a:extLst>
          </p:cNvPr>
          <p:cNvSpPr/>
          <p:nvPr/>
        </p:nvSpPr>
        <p:spPr>
          <a:xfrm>
            <a:off x="2294445"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90" name="矩形 89">
            <a:extLst>
              <a:ext uri="{FF2B5EF4-FFF2-40B4-BE49-F238E27FC236}">
                <a16:creationId xmlns:a16="http://schemas.microsoft.com/office/drawing/2014/main" id="{522D7AA8-4F0E-F349-9542-0D9D583420C7}"/>
              </a:ext>
            </a:extLst>
          </p:cNvPr>
          <p:cNvSpPr/>
          <p:nvPr/>
        </p:nvSpPr>
        <p:spPr>
          <a:xfrm>
            <a:off x="6876283" y="138124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飞</a:t>
            </a:r>
          </a:p>
        </p:txBody>
      </p:sp>
      <p:cxnSp>
        <p:nvCxnSpPr>
          <p:cNvPr id="91" name="直线箭头连接符 90">
            <a:extLst>
              <a:ext uri="{FF2B5EF4-FFF2-40B4-BE49-F238E27FC236}">
                <a16:creationId xmlns:a16="http://schemas.microsoft.com/office/drawing/2014/main" id="{45BA1D0B-9DEF-5A4C-B0DC-A170AA405E83}"/>
              </a:ext>
            </a:extLst>
          </p:cNvPr>
          <p:cNvCxnSpPr>
            <a:cxnSpLocks/>
            <a:stCxn id="84" idx="0"/>
          </p:cNvCxnSpPr>
          <p:nvPr/>
        </p:nvCxnSpPr>
        <p:spPr>
          <a:xfrm flipV="1">
            <a:off x="722746"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373F9DA-4F4E-E444-967B-3EEDFD03F51A}"/>
              </a:ext>
            </a:extLst>
          </p:cNvPr>
          <p:cNvCxnSpPr>
            <a:cxnSpLocks/>
            <a:stCxn id="86" idx="0"/>
          </p:cNvCxnSpPr>
          <p:nvPr/>
        </p:nvCxnSpPr>
        <p:spPr>
          <a:xfrm flipV="1">
            <a:off x="1648270"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06D1B966-F89E-5646-A69E-DE0FB6AF6E43}"/>
              </a:ext>
            </a:extLst>
          </p:cNvPr>
          <p:cNvCxnSpPr>
            <a:cxnSpLocks/>
            <a:stCxn id="87" idx="0"/>
          </p:cNvCxnSpPr>
          <p:nvPr/>
        </p:nvCxnSpPr>
        <p:spPr>
          <a:xfrm flipV="1">
            <a:off x="2567714"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6FC72F40-FBB2-1048-995E-1C862FF97DA3}"/>
              </a:ext>
            </a:extLst>
          </p:cNvPr>
          <p:cNvCxnSpPr>
            <a:cxnSpLocks/>
          </p:cNvCxnSpPr>
          <p:nvPr/>
        </p:nvCxnSpPr>
        <p:spPr>
          <a:xfrm flipV="1">
            <a:off x="7150388" y="1778013"/>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A27088ED-A6DF-E841-89F8-3E8A07B39686}"/>
              </a:ext>
            </a:extLst>
          </p:cNvPr>
          <p:cNvSpPr/>
          <p:nvPr/>
        </p:nvSpPr>
        <p:spPr>
          <a:xfrm>
            <a:off x="3213889"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00" name="矩形 99">
            <a:extLst>
              <a:ext uri="{FF2B5EF4-FFF2-40B4-BE49-F238E27FC236}">
                <a16:creationId xmlns:a16="http://schemas.microsoft.com/office/drawing/2014/main" id="{B31B4BC1-FD62-7B4E-A6B9-7B6CBF00AEA5}"/>
              </a:ext>
            </a:extLst>
          </p:cNvPr>
          <p:cNvSpPr/>
          <p:nvPr/>
        </p:nvSpPr>
        <p:spPr>
          <a:xfrm>
            <a:off x="4133332" y="330540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01" name="矩形 100">
            <a:extLst>
              <a:ext uri="{FF2B5EF4-FFF2-40B4-BE49-F238E27FC236}">
                <a16:creationId xmlns:a16="http://schemas.microsoft.com/office/drawing/2014/main" id="{06E27FB1-9F31-F64B-8160-6969A36E8437}"/>
              </a:ext>
            </a:extLst>
          </p:cNvPr>
          <p:cNvSpPr/>
          <p:nvPr/>
        </p:nvSpPr>
        <p:spPr>
          <a:xfrm>
            <a:off x="5047650" y="330199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02" name="直线箭头连接符 101">
            <a:extLst>
              <a:ext uri="{FF2B5EF4-FFF2-40B4-BE49-F238E27FC236}">
                <a16:creationId xmlns:a16="http://schemas.microsoft.com/office/drawing/2014/main" id="{78B24B74-7423-FB49-BC6F-F29846D87306}"/>
              </a:ext>
            </a:extLst>
          </p:cNvPr>
          <p:cNvCxnSpPr>
            <a:cxnSpLocks/>
            <a:stCxn id="99" idx="0"/>
          </p:cNvCxnSpPr>
          <p:nvPr/>
        </p:nvCxnSpPr>
        <p:spPr>
          <a:xfrm flipV="1">
            <a:off x="3487158"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FC62398B-1FA7-D947-B6D4-A08A697968E1}"/>
              </a:ext>
            </a:extLst>
          </p:cNvPr>
          <p:cNvCxnSpPr>
            <a:cxnSpLocks/>
            <a:stCxn id="100" idx="0"/>
          </p:cNvCxnSpPr>
          <p:nvPr/>
        </p:nvCxnSpPr>
        <p:spPr>
          <a:xfrm flipV="1">
            <a:off x="4406601" y="308382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id="{12BF42B7-B0D9-3F4C-A938-F3407706566B}"/>
              </a:ext>
            </a:extLst>
          </p:cNvPr>
          <p:cNvCxnSpPr>
            <a:cxnSpLocks/>
            <a:stCxn id="101" idx="0"/>
          </p:cNvCxnSpPr>
          <p:nvPr/>
        </p:nvCxnSpPr>
        <p:spPr>
          <a:xfrm flipV="1">
            <a:off x="5320919" y="308041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64454057-C8E5-854D-9647-AA5DBF0638AC}"/>
              </a:ext>
            </a:extLst>
          </p:cNvPr>
          <p:cNvSpPr/>
          <p:nvPr/>
        </p:nvSpPr>
        <p:spPr>
          <a:xfrm>
            <a:off x="5961968" y="330707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06" name="矩形 105">
            <a:extLst>
              <a:ext uri="{FF2B5EF4-FFF2-40B4-BE49-F238E27FC236}">
                <a16:creationId xmlns:a16="http://schemas.microsoft.com/office/drawing/2014/main" id="{3942C319-BB1C-894C-ADA9-0E0400259694}"/>
              </a:ext>
            </a:extLst>
          </p:cNvPr>
          <p:cNvSpPr/>
          <p:nvPr/>
        </p:nvSpPr>
        <p:spPr>
          <a:xfrm>
            <a:off x="6876286"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09" name="直线箭头连接符 108">
            <a:extLst>
              <a:ext uri="{FF2B5EF4-FFF2-40B4-BE49-F238E27FC236}">
                <a16:creationId xmlns:a16="http://schemas.microsoft.com/office/drawing/2014/main" id="{2A3F111C-FAC3-3B4A-AA60-CAFE394AB8F0}"/>
              </a:ext>
            </a:extLst>
          </p:cNvPr>
          <p:cNvCxnSpPr>
            <a:cxnSpLocks/>
            <a:stCxn id="105" idx="0"/>
          </p:cNvCxnSpPr>
          <p:nvPr/>
        </p:nvCxnSpPr>
        <p:spPr>
          <a:xfrm flipV="1">
            <a:off x="6235237" y="308550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a:extLst>
              <a:ext uri="{FF2B5EF4-FFF2-40B4-BE49-F238E27FC236}">
                <a16:creationId xmlns:a16="http://schemas.microsoft.com/office/drawing/2014/main" id="{A8C452F2-95AF-D542-9CAF-BF1817C0AB28}"/>
              </a:ext>
            </a:extLst>
          </p:cNvPr>
          <p:cNvCxnSpPr>
            <a:cxnSpLocks/>
            <a:stCxn id="106" idx="0"/>
          </p:cNvCxnSpPr>
          <p:nvPr/>
        </p:nvCxnSpPr>
        <p:spPr>
          <a:xfrm flipV="1">
            <a:off x="7149555"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D14CDB67-E3C4-8841-8279-B0CB3C81EED2}"/>
              </a:ext>
            </a:extLst>
          </p:cNvPr>
          <p:cNvSpPr/>
          <p:nvPr/>
        </p:nvSpPr>
        <p:spPr>
          <a:xfrm>
            <a:off x="449477" y="4751394"/>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115" name="矩形 114">
            <a:extLst>
              <a:ext uri="{FF2B5EF4-FFF2-40B4-BE49-F238E27FC236}">
                <a16:creationId xmlns:a16="http://schemas.microsoft.com/office/drawing/2014/main" id="{60FF8CF6-D6BA-C948-B96B-BF42B1A5D069}"/>
              </a:ext>
            </a:extLst>
          </p:cNvPr>
          <p:cNvSpPr/>
          <p:nvPr/>
        </p:nvSpPr>
        <p:spPr>
          <a:xfrm>
            <a:off x="449477"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116" name="矩形 115">
            <a:extLst>
              <a:ext uri="{FF2B5EF4-FFF2-40B4-BE49-F238E27FC236}">
                <a16:creationId xmlns:a16="http://schemas.microsoft.com/office/drawing/2014/main" id="{0006F234-9563-564C-B3E1-1ADDFB3139FA}"/>
              </a:ext>
            </a:extLst>
          </p:cNvPr>
          <p:cNvSpPr/>
          <p:nvPr/>
        </p:nvSpPr>
        <p:spPr>
          <a:xfrm>
            <a:off x="1375001"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117" name="矩形 116">
            <a:extLst>
              <a:ext uri="{FF2B5EF4-FFF2-40B4-BE49-F238E27FC236}">
                <a16:creationId xmlns:a16="http://schemas.microsoft.com/office/drawing/2014/main" id="{16674980-672B-F14C-B8B3-082271460308}"/>
              </a:ext>
            </a:extLst>
          </p:cNvPr>
          <p:cNvSpPr/>
          <p:nvPr/>
        </p:nvSpPr>
        <p:spPr>
          <a:xfrm>
            <a:off x="2294445"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18" name="矩形 117">
            <a:extLst>
              <a:ext uri="{FF2B5EF4-FFF2-40B4-BE49-F238E27FC236}">
                <a16:creationId xmlns:a16="http://schemas.microsoft.com/office/drawing/2014/main" id="{24CCD9EC-19EC-1944-A040-DE8B55674478}"/>
              </a:ext>
            </a:extLst>
          </p:cNvPr>
          <p:cNvSpPr/>
          <p:nvPr/>
        </p:nvSpPr>
        <p:spPr>
          <a:xfrm>
            <a:off x="6876283" y="413137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22" name="直线箭头连接符 121">
            <a:extLst>
              <a:ext uri="{FF2B5EF4-FFF2-40B4-BE49-F238E27FC236}">
                <a16:creationId xmlns:a16="http://schemas.microsoft.com/office/drawing/2014/main" id="{DF51C649-22D6-9448-A70A-76BDB2D53BC4}"/>
              </a:ext>
            </a:extLst>
          </p:cNvPr>
          <p:cNvCxnSpPr>
            <a:cxnSpLocks/>
            <a:stCxn id="115" idx="0"/>
          </p:cNvCxnSpPr>
          <p:nvPr/>
        </p:nvCxnSpPr>
        <p:spPr>
          <a:xfrm flipV="1">
            <a:off x="722746"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977E59FC-7DB9-4E42-A156-BFADA704D6CF}"/>
              </a:ext>
            </a:extLst>
          </p:cNvPr>
          <p:cNvCxnSpPr>
            <a:cxnSpLocks/>
            <a:stCxn id="116" idx="0"/>
          </p:cNvCxnSpPr>
          <p:nvPr/>
        </p:nvCxnSpPr>
        <p:spPr>
          <a:xfrm flipV="1">
            <a:off x="1648270"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51793409-95E1-254C-A391-5F6DB4898B24}"/>
              </a:ext>
            </a:extLst>
          </p:cNvPr>
          <p:cNvCxnSpPr>
            <a:cxnSpLocks/>
            <a:stCxn id="117" idx="0"/>
          </p:cNvCxnSpPr>
          <p:nvPr/>
        </p:nvCxnSpPr>
        <p:spPr>
          <a:xfrm flipV="1">
            <a:off x="2567714"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a:extLst>
              <a:ext uri="{FF2B5EF4-FFF2-40B4-BE49-F238E27FC236}">
                <a16:creationId xmlns:a16="http://schemas.microsoft.com/office/drawing/2014/main" id="{A12D4ADB-CDC1-8844-8DA1-60ACDCEB013F}"/>
              </a:ext>
            </a:extLst>
          </p:cNvPr>
          <p:cNvCxnSpPr>
            <a:cxnSpLocks/>
          </p:cNvCxnSpPr>
          <p:nvPr/>
        </p:nvCxnSpPr>
        <p:spPr>
          <a:xfrm flipV="1">
            <a:off x="7150388" y="4528145"/>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0E8D7B17-805B-004E-A0B1-CE0792DAF12D}"/>
              </a:ext>
            </a:extLst>
          </p:cNvPr>
          <p:cNvSpPr/>
          <p:nvPr/>
        </p:nvSpPr>
        <p:spPr>
          <a:xfrm>
            <a:off x="3213889"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29" name="矩形 128">
            <a:extLst>
              <a:ext uri="{FF2B5EF4-FFF2-40B4-BE49-F238E27FC236}">
                <a16:creationId xmlns:a16="http://schemas.microsoft.com/office/drawing/2014/main" id="{032DA3AA-3AD7-A545-A349-23D76764BF19}"/>
              </a:ext>
            </a:extLst>
          </p:cNvPr>
          <p:cNvSpPr/>
          <p:nvPr/>
        </p:nvSpPr>
        <p:spPr>
          <a:xfrm>
            <a:off x="4133332" y="605553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30" name="矩形 129">
            <a:extLst>
              <a:ext uri="{FF2B5EF4-FFF2-40B4-BE49-F238E27FC236}">
                <a16:creationId xmlns:a16="http://schemas.microsoft.com/office/drawing/2014/main" id="{B6A58104-2533-854B-9582-C755301267DC}"/>
              </a:ext>
            </a:extLst>
          </p:cNvPr>
          <p:cNvSpPr/>
          <p:nvPr/>
        </p:nvSpPr>
        <p:spPr>
          <a:xfrm>
            <a:off x="5047650" y="605212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31" name="直线箭头连接符 130">
            <a:extLst>
              <a:ext uri="{FF2B5EF4-FFF2-40B4-BE49-F238E27FC236}">
                <a16:creationId xmlns:a16="http://schemas.microsoft.com/office/drawing/2014/main" id="{109A7BAF-42C3-0649-8836-E960238D3DDB}"/>
              </a:ext>
            </a:extLst>
          </p:cNvPr>
          <p:cNvCxnSpPr>
            <a:cxnSpLocks/>
            <a:stCxn id="128" idx="0"/>
          </p:cNvCxnSpPr>
          <p:nvPr/>
        </p:nvCxnSpPr>
        <p:spPr>
          <a:xfrm flipV="1">
            <a:off x="3487158"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FA09CF74-1B1F-2B49-8E7C-6E81D0B21BFD}"/>
              </a:ext>
            </a:extLst>
          </p:cNvPr>
          <p:cNvCxnSpPr>
            <a:cxnSpLocks/>
            <a:stCxn id="129" idx="0"/>
          </p:cNvCxnSpPr>
          <p:nvPr/>
        </p:nvCxnSpPr>
        <p:spPr>
          <a:xfrm flipV="1">
            <a:off x="4406601" y="583395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BC7717D9-B76B-9D47-B58D-B7C2ADA6A647}"/>
              </a:ext>
            </a:extLst>
          </p:cNvPr>
          <p:cNvCxnSpPr>
            <a:cxnSpLocks/>
            <a:stCxn id="130" idx="0"/>
          </p:cNvCxnSpPr>
          <p:nvPr/>
        </p:nvCxnSpPr>
        <p:spPr>
          <a:xfrm flipV="1">
            <a:off x="5320919" y="5830551"/>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2B09C1A0-D048-994D-94B7-CFB133C342E0}"/>
              </a:ext>
            </a:extLst>
          </p:cNvPr>
          <p:cNvSpPr/>
          <p:nvPr/>
        </p:nvSpPr>
        <p:spPr>
          <a:xfrm>
            <a:off x="5961968" y="6057208"/>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35" name="矩形 134">
            <a:extLst>
              <a:ext uri="{FF2B5EF4-FFF2-40B4-BE49-F238E27FC236}">
                <a16:creationId xmlns:a16="http://schemas.microsoft.com/office/drawing/2014/main" id="{09F88B6F-DEFE-AD4C-952D-3363FEF30DF8}"/>
              </a:ext>
            </a:extLst>
          </p:cNvPr>
          <p:cNvSpPr/>
          <p:nvPr/>
        </p:nvSpPr>
        <p:spPr>
          <a:xfrm>
            <a:off x="6876286"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36" name="直线箭头连接符 135">
            <a:extLst>
              <a:ext uri="{FF2B5EF4-FFF2-40B4-BE49-F238E27FC236}">
                <a16:creationId xmlns:a16="http://schemas.microsoft.com/office/drawing/2014/main" id="{23CA84C1-C271-8047-A5AC-57EA01BB80FB}"/>
              </a:ext>
            </a:extLst>
          </p:cNvPr>
          <p:cNvCxnSpPr>
            <a:cxnSpLocks/>
            <a:stCxn id="134" idx="0"/>
          </p:cNvCxnSpPr>
          <p:nvPr/>
        </p:nvCxnSpPr>
        <p:spPr>
          <a:xfrm flipV="1">
            <a:off x="6235237" y="5835632"/>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6F5BAAA6-43E3-0042-A259-BD45C1372F96}"/>
              </a:ext>
            </a:extLst>
          </p:cNvPr>
          <p:cNvCxnSpPr>
            <a:cxnSpLocks/>
            <a:stCxn id="135" idx="0"/>
          </p:cNvCxnSpPr>
          <p:nvPr/>
        </p:nvCxnSpPr>
        <p:spPr>
          <a:xfrm flipV="1">
            <a:off x="7149555"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8" name="图片 137">
            <a:extLst>
              <a:ext uri="{FF2B5EF4-FFF2-40B4-BE49-F238E27FC236}">
                <a16:creationId xmlns:a16="http://schemas.microsoft.com/office/drawing/2014/main" id="{AB9017C3-B096-C048-981E-326E43B55D3B}"/>
              </a:ext>
            </a:extLst>
          </p:cNvPr>
          <p:cNvPicPr>
            <a:picLocks noChangeAspect="1"/>
          </p:cNvPicPr>
          <p:nvPr/>
        </p:nvPicPr>
        <p:blipFill>
          <a:blip r:embed="rId3"/>
          <a:stretch>
            <a:fillRect/>
          </a:stretch>
        </p:blipFill>
        <p:spPr>
          <a:xfrm>
            <a:off x="7820327" y="4174897"/>
            <a:ext cx="416291" cy="309728"/>
          </a:xfrm>
          <a:prstGeom prst="rect">
            <a:avLst/>
          </a:prstGeom>
        </p:spPr>
      </p:pic>
      <p:pic>
        <p:nvPicPr>
          <p:cNvPr id="139" name="图片 138">
            <a:extLst>
              <a:ext uri="{FF2B5EF4-FFF2-40B4-BE49-F238E27FC236}">
                <a16:creationId xmlns:a16="http://schemas.microsoft.com/office/drawing/2014/main" id="{E61CB829-14D5-7A49-A2A0-7A0C951864A2}"/>
              </a:ext>
            </a:extLst>
          </p:cNvPr>
          <p:cNvPicPr>
            <a:picLocks noChangeAspect="1"/>
          </p:cNvPicPr>
          <p:nvPr/>
        </p:nvPicPr>
        <p:blipFill>
          <a:blip r:embed="rId4"/>
          <a:stretch>
            <a:fillRect/>
          </a:stretch>
        </p:blipFill>
        <p:spPr>
          <a:xfrm rot="16200000">
            <a:off x="7829487" y="1402911"/>
            <a:ext cx="362962" cy="381281"/>
          </a:xfrm>
          <a:prstGeom prst="rect">
            <a:avLst/>
          </a:prstGeom>
        </p:spPr>
      </p:pic>
      <p:sp>
        <p:nvSpPr>
          <p:cNvPr id="41" name="文本框 40">
            <a:extLst>
              <a:ext uri="{FF2B5EF4-FFF2-40B4-BE49-F238E27FC236}">
                <a16:creationId xmlns:a16="http://schemas.microsoft.com/office/drawing/2014/main" id="{4209BCC4-4AA9-5F4F-9612-52BD0C5E459E}"/>
              </a:ext>
            </a:extLst>
          </p:cNvPr>
          <p:cNvSpPr txBox="1"/>
          <p:nvPr/>
        </p:nvSpPr>
        <p:spPr>
          <a:xfrm>
            <a:off x="8752115" y="1270385"/>
            <a:ext cx="2954655"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给低分，</a:t>
            </a:r>
            <a:endParaRPr kumimoji="1" lang="en-US" altLang="zh-CN" dirty="0"/>
          </a:p>
          <a:p>
            <a:r>
              <a:rPr kumimoji="1" lang="zh-CN" altLang="en-US" dirty="0"/>
              <a:t>语言模型自己尝试调整策略</a:t>
            </a:r>
          </a:p>
        </p:txBody>
      </p:sp>
      <p:sp>
        <p:nvSpPr>
          <p:cNvPr id="140" name="文本框 139">
            <a:extLst>
              <a:ext uri="{FF2B5EF4-FFF2-40B4-BE49-F238E27FC236}">
                <a16:creationId xmlns:a16="http://schemas.microsoft.com/office/drawing/2014/main" id="{298AD748-5858-964B-8CAC-89763AE1190B}"/>
              </a:ext>
            </a:extLst>
          </p:cNvPr>
          <p:cNvSpPr txBox="1"/>
          <p:nvPr/>
        </p:nvSpPr>
        <p:spPr>
          <a:xfrm>
            <a:off x="8752115" y="4006595"/>
            <a:ext cx="2723823"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给高分，</a:t>
            </a:r>
            <a:endParaRPr kumimoji="1" lang="en-US" altLang="zh-CN" dirty="0"/>
          </a:p>
          <a:p>
            <a:r>
              <a:rPr kumimoji="1" lang="zh-CN" altLang="en-US" dirty="0"/>
              <a:t>语言模型会发扬这个策略</a:t>
            </a:r>
          </a:p>
        </p:txBody>
      </p:sp>
    </p:spTree>
    <p:extLst>
      <p:ext uri="{BB962C8B-B14F-4D97-AF65-F5344CB8AC3E}">
        <p14:creationId xmlns:p14="http://schemas.microsoft.com/office/powerpoint/2010/main" val="134848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6" name="文本框 45">
            <a:extLst>
              <a:ext uri="{FF2B5EF4-FFF2-40B4-BE49-F238E27FC236}">
                <a16:creationId xmlns:a16="http://schemas.microsoft.com/office/drawing/2014/main" id="{E865EF49-546D-BA4D-9A39-39BC9FBE9D73}"/>
              </a:ext>
            </a:extLst>
          </p:cNvPr>
          <p:cNvSpPr txBox="1"/>
          <p:nvPr/>
        </p:nvSpPr>
        <p:spPr>
          <a:xfrm>
            <a:off x="1000695" y="3044279"/>
            <a:ext cx="10190610" cy="769441"/>
          </a:xfrm>
          <a:prstGeom prst="rect">
            <a:avLst/>
          </a:prstGeom>
          <a:noFill/>
        </p:spPr>
        <p:txBody>
          <a:bodyPr wrap="none" rtlCol="0">
            <a:spAutoFit/>
          </a:bodyPr>
          <a:lstStyle/>
          <a:p>
            <a:r>
              <a:rPr kumimoji="1" lang="zh-CN" altLang="en-US" sz="4400" dirty="0"/>
              <a:t>两阶段精调之后的语言模型就是</a:t>
            </a:r>
            <a:r>
              <a:rPr kumimoji="1" lang="en-US" altLang="zh-CN" sz="4400" dirty="0" err="1"/>
              <a:t>ChatGPT</a:t>
            </a:r>
            <a:endParaRPr kumimoji="1" lang="zh-CN" altLang="en-US" sz="4400" dirty="0"/>
          </a:p>
        </p:txBody>
      </p:sp>
    </p:spTree>
    <p:extLst>
      <p:ext uri="{BB962C8B-B14F-4D97-AF65-F5344CB8AC3E}">
        <p14:creationId xmlns:p14="http://schemas.microsoft.com/office/powerpoint/2010/main" val="9267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E8EBF-F86A-394E-A631-4393BD3F48DA}"/>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E386591F-5F06-0941-B19D-358E1EBCE983}"/>
              </a:ext>
            </a:extLst>
          </p:cNvPr>
          <p:cNvSpPr>
            <a:spLocks noGrp="1"/>
          </p:cNvSpPr>
          <p:nvPr>
            <p:ph idx="1"/>
          </p:nvPr>
        </p:nvSpPr>
        <p:spPr/>
        <p:txBody>
          <a:bodyPr/>
          <a:lstStyle/>
          <a:p>
            <a:r>
              <a:rPr kumimoji="1" lang="en" altLang="zh-CN" dirty="0">
                <a:hlinkClick r:id="rId2"/>
              </a:rPr>
              <a:t>awesome-chatgpt</a:t>
            </a:r>
            <a:endParaRPr kumimoji="1" lang="en" altLang="zh-CN" dirty="0"/>
          </a:p>
          <a:p>
            <a:r>
              <a:rPr kumimoji="1" lang="en" altLang="zh-CN" dirty="0">
                <a:hlinkClick r:id="rId3"/>
              </a:rPr>
              <a:t>awesome-chatgpt-prompts</a:t>
            </a:r>
            <a:endParaRPr kumimoji="1" lang="en" altLang="zh-CN" dirty="0"/>
          </a:p>
          <a:p>
            <a:r>
              <a:rPr kumimoji="1" lang="en" altLang="zh-CN" dirty="0">
                <a:hlinkClick r:id="rId4"/>
              </a:rPr>
              <a:t>awesome-</a:t>
            </a:r>
            <a:r>
              <a:rPr kumimoji="1" lang="en" altLang="zh-CN" dirty="0" err="1">
                <a:hlinkClick r:id="rId4"/>
              </a:rPr>
              <a:t>chatgpt</a:t>
            </a:r>
            <a:r>
              <a:rPr kumimoji="1" lang="en" altLang="zh-CN" dirty="0">
                <a:hlinkClick r:id="rId4"/>
              </a:rPr>
              <a:t>-prompts-</a:t>
            </a:r>
            <a:r>
              <a:rPr kumimoji="1" lang="en" altLang="zh-CN" dirty="0" err="1">
                <a:hlinkClick r:id="rId4"/>
              </a:rPr>
              <a:t>zh</a:t>
            </a:r>
            <a:endParaRPr kumimoji="1" lang="en" altLang="zh-CN" dirty="0"/>
          </a:p>
          <a:p>
            <a:r>
              <a:rPr kumimoji="1" lang="en" altLang="zh-CN" dirty="0" err="1">
                <a:hlinkClick r:id="rId5"/>
              </a:rPr>
              <a:t>chatgpt</a:t>
            </a:r>
            <a:r>
              <a:rPr kumimoji="1" lang="en" altLang="zh-CN" dirty="0">
                <a:hlinkClick r:id="rId5"/>
              </a:rPr>
              <a:t>-advanced</a:t>
            </a:r>
            <a:endParaRPr kumimoji="1" lang="zh-CN" altLang="en-US" dirty="0"/>
          </a:p>
        </p:txBody>
      </p:sp>
    </p:spTree>
    <p:extLst>
      <p:ext uri="{BB962C8B-B14F-4D97-AF65-F5344CB8AC3E}">
        <p14:creationId xmlns:p14="http://schemas.microsoft.com/office/powerpoint/2010/main" val="221604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AB323-A0DC-FA4C-AFB4-ED43FEE46032}"/>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C63E40E2-ED98-054D-9A8F-4E7EA157F25C}"/>
              </a:ext>
            </a:extLst>
          </p:cNvPr>
          <p:cNvSpPr>
            <a:spLocks noGrp="1"/>
          </p:cNvSpPr>
          <p:nvPr>
            <p:ph idx="1"/>
          </p:nvPr>
        </p:nvSpPr>
        <p:spPr/>
        <p:txBody>
          <a:bodyPr/>
          <a:lstStyle/>
          <a:p>
            <a:r>
              <a:rPr kumimoji="1" lang="en" altLang="zh-CN" dirty="0">
                <a:hlinkClick r:id="rId2"/>
              </a:rPr>
              <a:t>Introducing ChatGPT</a:t>
            </a:r>
            <a:endParaRPr kumimoji="1" lang="en" altLang="zh-CN" dirty="0">
              <a:hlinkClick r:id="rId3"/>
            </a:endParaRPr>
          </a:p>
          <a:p>
            <a:r>
              <a:rPr kumimoji="1" lang="en" altLang="zh-CN" dirty="0">
                <a:hlinkClick r:id="rId3"/>
              </a:rPr>
              <a:t>The Art of ChatGPT Prompting: A Guide to Crafting Clear and Effective Prompts</a:t>
            </a:r>
            <a:endParaRPr kumimoji="1" lang="en" altLang="zh-CN" dirty="0"/>
          </a:p>
          <a:p>
            <a:r>
              <a:rPr kumimoji="1" lang="en" altLang="zh-CN" dirty="0">
                <a:hlinkClick r:id="rId4"/>
              </a:rPr>
              <a:t>How to Make Money with ChatGPT: Strategies, Tips, and Tactics</a:t>
            </a:r>
            <a:endParaRPr kumimoji="1" lang="en" altLang="zh-CN" dirty="0"/>
          </a:p>
          <a:p>
            <a:r>
              <a:rPr kumimoji="1" lang="en" altLang="zh-CN" dirty="0" err="1">
                <a:hlinkClick r:id="rId5"/>
              </a:rPr>
              <a:t>ChatGPT</a:t>
            </a:r>
            <a:r>
              <a:rPr kumimoji="1" lang="zh-CN" altLang="en-US" dirty="0">
                <a:hlinkClick r:id="rId5"/>
              </a:rPr>
              <a:t>技术原理解析：从</a:t>
            </a:r>
            <a:r>
              <a:rPr kumimoji="1" lang="en" altLang="zh-CN" dirty="0">
                <a:hlinkClick r:id="rId5"/>
              </a:rPr>
              <a:t>RL</a:t>
            </a:r>
            <a:r>
              <a:rPr kumimoji="1" lang="zh-CN" altLang="en-US" dirty="0">
                <a:hlinkClick r:id="rId5"/>
              </a:rPr>
              <a:t>之</a:t>
            </a:r>
            <a:r>
              <a:rPr kumimoji="1" lang="en" altLang="zh-CN" dirty="0">
                <a:hlinkClick r:id="rId5"/>
              </a:rPr>
              <a:t>PPO</a:t>
            </a:r>
            <a:r>
              <a:rPr kumimoji="1" lang="zh-CN" altLang="en-US" dirty="0">
                <a:hlinkClick r:id="rId5"/>
              </a:rPr>
              <a:t>算法、</a:t>
            </a:r>
            <a:r>
              <a:rPr kumimoji="1" lang="en" altLang="zh-CN" dirty="0">
                <a:hlinkClick r:id="rId5"/>
              </a:rPr>
              <a:t>RLHF</a:t>
            </a:r>
            <a:r>
              <a:rPr kumimoji="1" lang="zh-CN" altLang="en-US" dirty="0">
                <a:hlinkClick r:id="rId5"/>
              </a:rPr>
              <a:t>到</a:t>
            </a:r>
            <a:r>
              <a:rPr kumimoji="1" lang="en" altLang="zh-CN" dirty="0">
                <a:hlinkClick r:id="rId5"/>
              </a:rPr>
              <a:t>GPT-N</a:t>
            </a:r>
            <a:r>
              <a:rPr kumimoji="1" lang="zh-CN" altLang="en" dirty="0">
                <a:hlinkClick r:id="rId5"/>
              </a:rPr>
              <a:t>、</a:t>
            </a:r>
            <a:r>
              <a:rPr kumimoji="1" lang="en" altLang="zh-CN">
                <a:hlinkClick r:id="rId5"/>
              </a:rPr>
              <a:t>instructGPT</a:t>
            </a:r>
            <a:endParaRPr lang="en-US" altLang="zh-CN"/>
          </a:p>
          <a:p>
            <a:r>
              <a:rPr kumimoji="1" lang="en" altLang="zh-CN" dirty="0">
                <a:hlinkClick r:id="rId6"/>
              </a:rPr>
              <a:t>ChatGPT</a:t>
            </a:r>
            <a:r>
              <a:rPr kumimoji="1" lang="zh-CN" altLang="en-US" dirty="0">
                <a:hlinkClick r:id="rId6"/>
              </a:rPr>
              <a:t>三问：是什么、从哪来、去往哪？</a:t>
            </a:r>
            <a:endParaRPr kumimoji="1" lang="en-US" altLang="zh-CN" dirty="0"/>
          </a:p>
        </p:txBody>
      </p:sp>
    </p:spTree>
    <p:extLst>
      <p:ext uri="{BB962C8B-B14F-4D97-AF65-F5344CB8AC3E}">
        <p14:creationId xmlns:p14="http://schemas.microsoft.com/office/powerpoint/2010/main" val="202007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099F-462A-4E4F-A532-7B9FA72B4EE6}"/>
              </a:ext>
            </a:extLst>
          </p:cNvPr>
          <p:cNvSpPr>
            <a:spLocks noGrp="1"/>
          </p:cNvSpPr>
          <p:nvPr>
            <p:ph type="title"/>
          </p:nvPr>
        </p:nvSpPr>
        <p:spPr/>
        <p:txBody>
          <a:bodyPr/>
          <a:lstStyle/>
          <a:p>
            <a:r>
              <a:rPr kumimoji="1" lang="en-US" altLang="zh-CN" dirty="0"/>
              <a:t>Thanks</a:t>
            </a:r>
            <a:endParaRPr kumimoji="1" lang="zh-CN" altLang="en-US" dirty="0"/>
          </a:p>
        </p:txBody>
      </p:sp>
      <p:sp>
        <p:nvSpPr>
          <p:cNvPr id="3" name="内容占位符 2">
            <a:extLst>
              <a:ext uri="{FF2B5EF4-FFF2-40B4-BE49-F238E27FC236}">
                <a16:creationId xmlns:a16="http://schemas.microsoft.com/office/drawing/2014/main" id="{2D63BB14-D497-444A-BD2C-46A952E241C0}"/>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29390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7D8F3-AFFE-9942-A990-6C53E47017D5}"/>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E0C76072-C944-0A45-A5F1-752298749B0C}"/>
              </a:ext>
            </a:extLst>
          </p:cNvPr>
          <p:cNvSpPr>
            <a:spLocks noGrp="1"/>
          </p:cNvSpPr>
          <p:nvPr>
            <p:ph idx="1"/>
          </p:nvPr>
        </p:nvSpPr>
        <p:spPr>
          <a:xfrm>
            <a:off x="838200" y="1825624"/>
            <a:ext cx="10515600" cy="5032375"/>
          </a:xfrm>
        </p:spPr>
        <p:txBody>
          <a:bodyPr>
            <a:normAutofit/>
          </a:bodyPr>
          <a:lstStyle/>
          <a:p>
            <a:r>
              <a:rPr kumimoji="1" lang="en-US" altLang="zh-CN" dirty="0" err="1"/>
              <a:t>ChatGPT</a:t>
            </a:r>
            <a:r>
              <a:rPr kumimoji="1" lang="zh-CN" altLang="en-US" dirty="0"/>
              <a:t>是什么</a:t>
            </a:r>
            <a:endParaRPr kumimoji="1" lang="en-US" altLang="zh-CN" dirty="0"/>
          </a:p>
          <a:p>
            <a:r>
              <a:rPr kumimoji="1" lang="zh-CN" altLang="en-US" dirty="0"/>
              <a:t>语言模型</a:t>
            </a:r>
            <a:r>
              <a:rPr kumimoji="1" lang="en-US" altLang="zh-CN" dirty="0"/>
              <a:t> (Language Models, LM)</a:t>
            </a:r>
          </a:p>
          <a:p>
            <a:r>
              <a:rPr kumimoji="1" lang="zh-CN" altLang="en-US" dirty="0"/>
              <a:t>语言模型是知识库</a:t>
            </a:r>
            <a:endParaRPr kumimoji="1" lang="en-US" altLang="zh-CN" dirty="0"/>
          </a:p>
          <a:p>
            <a:r>
              <a:rPr kumimoji="1" lang="zh-CN" altLang="en-US" dirty="0"/>
              <a:t>提示学习</a:t>
            </a:r>
            <a:r>
              <a:rPr kumimoji="1" lang="en-US" altLang="zh-CN" dirty="0"/>
              <a:t> (Prompt-Learning)</a:t>
            </a:r>
          </a:p>
          <a:p>
            <a:r>
              <a:rPr kumimoji="1" lang="zh-CN" altLang="en-US" dirty="0"/>
              <a:t>上下文学习 </a:t>
            </a:r>
            <a:r>
              <a:rPr kumimoji="1" lang="en-US" altLang="zh-CN" dirty="0"/>
              <a:t>(In-Context Learning)</a:t>
            </a:r>
          </a:p>
          <a:p>
            <a:r>
              <a:rPr kumimoji="1" lang="zh-CN" altLang="en-US" dirty="0"/>
              <a:t>精调语言模型 </a:t>
            </a:r>
            <a:r>
              <a:rPr kumimoji="1" lang="en-US" altLang="zh-CN" dirty="0"/>
              <a:t>(</a:t>
            </a:r>
            <a:r>
              <a:rPr kumimoji="1" lang="en-US" altLang="zh-CN" dirty="0" err="1"/>
              <a:t>ChatGPT</a:t>
            </a:r>
            <a:r>
              <a:rPr kumimoji="1" lang="en-US" altLang="zh-CN" dirty="0"/>
              <a:t>)</a:t>
            </a:r>
          </a:p>
          <a:p>
            <a:r>
              <a:rPr kumimoji="1" lang="en-US" altLang="zh-CN" dirty="0" err="1"/>
              <a:t>ChatGPT</a:t>
            </a:r>
            <a:r>
              <a:rPr kumimoji="1" lang="zh-CN" altLang="en-US" dirty="0"/>
              <a:t>评估</a:t>
            </a:r>
            <a:endParaRPr kumimoji="1" lang="en-US" altLang="zh-CN" dirty="0"/>
          </a:p>
          <a:p>
            <a:r>
              <a:rPr kumimoji="1" lang="zh-CN" altLang="en-US" dirty="0"/>
              <a:t>一些资源</a:t>
            </a:r>
            <a:endParaRPr kumimoji="1" lang="en-US" altLang="zh-CN" dirty="0"/>
          </a:p>
        </p:txBody>
      </p:sp>
    </p:spTree>
    <p:extLst>
      <p:ext uri="{BB962C8B-B14F-4D97-AF65-F5344CB8AC3E}">
        <p14:creationId xmlns:p14="http://schemas.microsoft.com/office/powerpoint/2010/main" val="3136255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6B84-44E8-6243-B18E-6622A9D9CAFD}"/>
              </a:ext>
            </a:extLst>
          </p:cNvPr>
          <p:cNvSpPr>
            <a:spLocks noGrp="1"/>
          </p:cNvSpPr>
          <p:nvPr>
            <p:ph type="title"/>
          </p:nvPr>
        </p:nvSpPr>
        <p:spPr/>
        <p:txBody>
          <a:bodyPr/>
          <a:lstStyle/>
          <a:p>
            <a:r>
              <a:rPr kumimoji="1" lang="zh-CN" altLang="en-US" dirty="0"/>
              <a:t>附录</a:t>
            </a:r>
            <a:r>
              <a:rPr kumimoji="1" lang="zh-CN" altLang="en-US" sz="2800" dirty="0"/>
              <a:t>：各种复杂系统中的涌现现象</a:t>
            </a:r>
          </a:p>
        </p:txBody>
      </p:sp>
      <p:pic>
        <p:nvPicPr>
          <p:cNvPr id="4" name="图片 3">
            <a:extLst>
              <a:ext uri="{FF2B5EF4-FFF2-40B4-BE49-F238E27FC236}">
                <a16:creationId xmlns:a16="http://schemas.microsoft.com/office/drawing/2014/main" id="{126C9895-2E49-354F-8B62-73FEE83663D4}"/>
              </a:ext>
            </a:extLst>
          </p:cNvPr>
          <p:cNvPicPr>
            <a:picLocks noChangeAspect="1"/>
          </p:cNvPicPr>
          <p:nvPr/>
        </p:nvPicPr>
        <p:blipFill>
          <a:blip r:embed="rId2"/>
          <a:stretch>
            <a:fillRect/>
          </a:stretch>
        </p:blipFill>
        <p:spPr>
          <a:xfrm>
            <a:off x="3393077" y="1452154"/>
            <a:ext cx="5405846" cy="5405846"/>
          </a:xfrm>
          <a:prstGeom prst="rect">
            <a:avLst/>
          </a:prstGeom>
        </p:spPr>
      </p:pic>
    </p:spTree>
    <p:extLst>
      <p:ext uri="{BB962C8B-B14F-4D97-AF65-F5344CB8AC3E}">
        <p14:creationId xmlns:p14="http://schemas.microsoft.com/office/powerpoint/2010/main" val="409824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3502A-9530-6643-AE0C-4031D8D14D23}"/>
              </a:ext>
            </a:extLst>
          </p:cNvPr>
          <p:cNvSpPr>
            <a:spLocks noGrp="1"/>
          </p:cNvSpPr>
          <p:nvPr>
            <p:ph type="title"/>
          </p:nvPr>
        </p:nvSpPr>
        <p:spPr>
          <a:xfrm>
            <a:off x="248652" y="151433"/>
            <a:ext cx="11694694" cy="1325563"/>
          </a:xfrm>
        </p:spPr>
        <p:txBody>
          <a:bodyPr/>
          <a:lstStyle/>
          <a:p>
            <a:r>
              <a:rPr kumimoji="1" lang="en-US" altLang="zh-CN" dirty="0" err="1"/>
              <a:t>ChatGPT</a:t>
            </a:r>
            <a:r>
              <a:rPr kumimoji="1" lang="en-US" altLang="zh-CN" dirty="0"/>
              <a:t>: </a:t>
            </a:r>
            <a:r>
              <a:rPr kumimoji="1" lang="zh-CN" altLang="en-US" dirty="0"/>
              <a:t>通过人类反馈两阶段精调的语言模型</a:t>
            </a:r>
          </a:p>
        </p:txBody>
      </p:sp>
      <p:pic>
        <p:nvPicPr>
          <p:cNvPr id="6" name="图形 5">
            <a:extLst>
              <a:ext uri="{FF2B5EF4-FFF2-40B4-BE49-F238E27FC236}">
                <a16:creationId xmlns:a16="http://schemas.microsoft.com/office/drawing/2014/main" id="{C95B1661-E362-EF41-9591-2836C2A8F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975981"/>
            <a:ext cx="7936661" cy="4706301"/>
          </a:xfrm>
          <a:prstGeom prst="rect">
            <a:avLst/>
          </a:prstGeom>
        </p:spPr>
      </p:pic>
      <p:sp>
        <p:nvSpPr>
          <p:cNvPr id="8" name="文本框 7">
            <a:extLst>
              <a:ext uri="{FF2B5EF4-FFF2-40B4-BE49-F238E27FC236}">
                <a16:creationId xmlns:a16="http://schemas.microsoft.com/office/drawing/2014/main" id="{47D4CD71-5CC4-A444-99B4-3562C1EA4D7B}"/>
              </a:ext>
            </a:extLst>
          </p:cNvPr>
          <p:cNvSpPr txBox="1"/>
          <p:nvPr/>
        </p:nvSpPr>
        <p:spPr>
          <a:xfrm>
            <a:off x="1496292" y="6497616"/>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9" name="矩形 8">
            <a:extLst>
              <a:ext uri="{FF2B5EF4-FFF2-40B4-BE49-F238E27FC236}">
                <a16:creationId xmlns:a16="http://schemas.microsoft.com/office/drawing/2014/main" id="{DDF2A19D-B215-5343-BD93-52BF3FC51A9A}"/>
              </a:ext>
            </a:extLst>
          </p:cNvPr>
          <p:cNvSpPr/>
          <p:nvPr/>
        </p:nvSpPr>
        <p:spPr>
          <a:xfrm>
            <a:off x="2643448" y="5353396"/>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76D25A3-98CA-6E44-9835-4F51FE9A0EE2}"/>
              </a:ext>
            </a:extLst>
          </p:cNvPr>
          <p:cNvSpPr/>
          <p:nvPr/>
        </p:nvSpPr>
        <p:spPr>
          <a:xfrm>
            <a:off x="2576946" y="2169622"/>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2EFF0CE4-F503-F44A-B372-FBA3F94DE64C}"/>
              </a:ext>
            </a:extLst>
          </p:cNvPr>
          <p:cNvSpPr/>
          <p:nvPr/>
        </p:nvSpPr>
        <p:spPr>
          <a:xfrm>
            <a:off x="5314605" y="2169622"/>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E3419B31-14A5-9F4C-B1E4-15378A618D70}"/>
              </a:ext>
            </a:extLst>
          </p:cNvPr>
          <p:cNvSpPr/>
          <p:nvPr/>
        </p:nvSpPr>
        <p:spPr>
          <a:xfrm>
            <a:off x="7556660" y="2543695"/>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肘形连接符 15">
            <a:extLst>
              <a:ext uri="{FF2B5EF4-FFF2-40B4-BE49-F238E27FC236}">
                <a16:creationId xmlns:a16="http://schemas.microsoft.com/office/drawing/2014/main" id="{0894A5E2-FAB5-F341-ABC4-654D068CEBAD}"/>
              </a:ext>
            </a:extLst>
          </p:cNvPr>
          <p:cNvCxnSpPr>
            <a:stCxn id="9" idx="3"/>
            <a:endCxn id="8" idx="0"/>
          </p:cNvCxnSpPr>
          <p:nvPr/>
        </p:nvCxnSpPr>
        <p:spPr>
          <a:xfrm flipH="1">
            <a:off x="2975223" y="5428211"/>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F143BA3-C6A2-DA4A-8518-C78DDD3F5BAB}"/>
              </a:ext>
            </a:extLst>
          </p:cNvPr>
          <p:cNvSpPr txBox="1"/>
          <p:nvPr/>
        </p:nvSpPr>
        <p:spPr>
          <a:xfrm>
            <a:off x="-49461" y="2243686"/>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18" name="肘形连接符 17">
            <a:extLst>
              <a:ext uri="{FF2B5EF4-FFF2-40B4-BE49-F238E27FC236}">
                <a16:creationId xmlns:a16="http://schemas.microsoft.com/office/drawing/2014/main" id="{62981FD9-28F4-4441-AC75-FCF09385395B}"/>
              </a:ext>
            </a:extLst>
          </p:cNvPr>
          <p:cNvCxnSpPr>
            <a:cxnSpLocks/>
            <a:stCxn id="10" idx="0"/>
            <a:endCxn id="17" idx="0"/>
          </p:cNvCxnSpPr>
          <p:nvPr/>
        </p:nvCxnSpPr>
        <p:spPr>
          <a:xfrm rot="16200000" flipH="1" flipV="1">
            <a:off x="2049567" y="1097008"/>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ED72148-480E-F34B-9893-9AED481D6177}"/>
              </a:ext>
            </a:extLst>
          </p:cNvPr>
          <p:cNvSpPr txBox="1"/>
          <p:nvPr/>
        </p:nvSpPr>
        <p:spPr>
          <a:xfrm>
            <a:off x="4276337" y="1465643"/>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2" name="肘形连接符 21">
            <a:extLst>
              <a:ext uri="{FF2B5EF4-FFF2-40B4-BE49-F238E27FC236}">
                <a16:creationId xmlns:a16="http://schemas.microsoft.com/office/drawing/2014/main" id="{3AABDEC0-BE9E-4C45-B8C3-184FBB303D44}"/>
              </a:ext>
            </a:extLst>
          </p:cNvPr>
          <p:cNvCxnSpPr>
            <a:cxnSpLocks/>
            <a:stCxn id="11" idx="0"/>
            <a:endCxn id="21" idx="2"/>
          </p:cNvCxnSpPr>
          <p:nvPr/>
        </p:nvCxnSpPr>
        <p:spPr>
          <a:xfrm rot="16200000" flipV="1">
            <a:off x="5554498" y="1883042"/>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721859B-55BD-CF44-A349-B2B475159A1F}"/>
              </a:ext>
            </a:extLst>
          </p:cNvPr>
          <p:cNvSpPr txBox="1"/>
          <p:nvPr/>
        </p:nvSpPr>
        <p:spPr>
          <a:xfrm>
            <a:off x="10317558" y="2543695"/>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7" name="肘形连接符 26">
            <a:extLst>
              <a:ext uri="{FF2B5EF4-FFF2-40B4-BE49-F238E27FC236}">
                <a16:creationId xmlns:a16="http://schemas.microsoft.com/office/drawing/2014/main" id="{8DE8C240-59CF-EE49-803B-1118CE8DB8C6}"/>
              </a:ext>
            </a:extLst>
          </p:cNvPr>
          <p:cNvCxnSpPr>
            <a:cxnSpLocks/>
            <a:stCxn id="12" idx="2"/>
            <a:endCxn id="26" idx="1"/>
          </p:cNvCxnSpPr>
          <p:nvPr/>
        </p:nvCxnSpPr>
        <p:spPr>
          <a:xfrm rot="16200000" flipH="1">
            <a:off x="9245939" y="1764464"/>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C4F0F7D-198E-9B44-A5A8-3C059456B4DD}"/>
              </a:ext>
            </a:extLst>
          </p:cNvPr>
          <p:cNvSpPr txBox="1"/>
          <p:nvPr/>
        </p:nvSpPr>
        <p:spPr>
          <a:xfrm>
            <a:off x="10444733" y="5666619"/>
            <a:ext cx="1540626" cy="1384995"/>
          </a:xfrm>
          <a:prstGeom prst="rect">
            <a:avLst/>
          </a:prstGeom>
          <a:noFill/>
        </p:spPr>
        <p:txBody>
          <a:bodyPr wrap="square" rtlCol="0">
            <a:spAutoFit/>
          </a:bodyPr>
          <a:lstStyle/>
          <a:p>
            <a:r>
              <a:rPr kumimoji="1" lang="zh-CN" altLang="en-US" sz="1400" dirty="0"/>
              <a:t>术语中英对照：</a:t>
            </a:r>
            <a:endParaRPr kumimoji="1" lang="en-US" altLang="zh-CN" sz="1400" dirty="0"/>
          </a:p>
          <a:p>
            <a:pPr marL="285750" indent="-285750">
              <a:buFontTx/>
              <a:buChar char="-"/>
            </a:pPr>
            <a:r>
              <a:rPr kumimoji="1" lang="zh-CN" altLang="en-US" sz="1400" dirty="0"/>
              <a:t>预训练</a:t>
            </a:r>
            <a:br>
              <a:rPr kumimoji="1" lang="en-US" altLang="zh-CN" sz="1400" dirty="0"/>
            </a:br>
            <a:r>
              <a:rPr kumimoji="1" lang="en-US" altLang="zh-CN" sz="1400" dirty="0"/>
              <a:t>Pre-train</a:t>
            </a:r>
          </a:p>
          <a:p>
            <a:pPr marL="285750" indent="-285750">
              <a:buFontTx/>
              <a:buChar char="-"/>
            </a:pPr>
            <a:r>
              <a:rPr kumimoji="1" lang="zh-CN" altLang="en-US" sz="1400" dirty="0"/>
              <a:t>精调或微调</a:t>
            </a:r>
            <a:r>
              <a:rPr kumimoji="1" lang="en-US" altLang="zh-CN" sz="1400" dirty="0"/>
              <a:t>Fine-tune</a:t>
            </a:r>
            <a:r>
              <a:rPr kumimoji="1" lang="zh-CN" altLang="en-US" sz="1400" dirty="0"/>
              <a:t> </a:t>
            </a:r>
            <a:br>
              <a:rPr kumimoji="1" lang="en-US" altLang="zh-CN" sz="1400" dirty="0"/>
            </a:br>
            <a:endParaRPr kumimoji="1" lang="en-US" altLang="zh-CN" sz="1400" dirty="0"/>
          </a:p>
        </p:txBody>
      </p:sp>
    </p:spTree>
    <p:extLst>
      <p:ext uri="{BB962C8B-B14F-4D97-AF65-F5344CB8AC3E}">
        <p14:creationId xmlns:p14="http://schemas.microsoft.com/office/powerpoint/2010/main" val="21319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269993A-2617-0941-AC7F-5DC3834E7349}"/>
              </a:ext>
            </a:extLst>
          </p:cNvPr>
          <p:cNvSpPr>
            <a:spLocks noGrp="1"/>
          </p:cNvSpPr>
          <p:nvPr>
            <p:ph type="title"/>
          </p:nvPr>
        </p:nvSpPr>
        <p:spPr>
          <a:xfrm>
            <a:off x="838200" y="365125"/>
            <a:ext cx="10515600" cy="1325563"/>
          </a:xfrm>
        </p:spPr>
        <p:txBody>
          <a:bodyPr/>
          <a:lstStyle/>
          <a:p>
            <a:r>
              <a:rPr kumimoji="1" lang="zh-CN" altLang="en-US" dirty="0"/>
              <a:t>试用</a:t>
            </a:r>
            <a:r>
              <a:rPr kumimoji="1" lang="en-US" altLang="zh-CN" dirty="0" err="1"/>
              <a:t>ChatGPT</a:t>
            </a:r>
            <a:endParaRPr kumimoji="1" lang="zh-CN" altLang="en-US" dirty="0"/>
          </a:p>
        </p:txBody>
      </p:sp>
      <p:sp>
        <p:nvSpPr>
          <p:cNvPr id="9" name="内容占位符 2">
            <a:extLst>
              <a:ext uri="{FF2B5EF4-FFF2-40B4-BE49-F238E27FC236}">
                <a16:creationId xmlns:a16="http://schemas.microsoft.com/office/drawing/2014/main" id="{00B23F1C-28C7-8E48-B8B0-8CB731CB3F37}"/>
              </a:ext>
            </a:extLst>
          </p:cNvPr>
          <p:cNvSpPr>
            <a:spLocks noGrp="1"/>
          </p:cNvSpPr>
          <p:nvPr>
            <p:ph idx="1"/>
          </p:nvPr>
        </p:nvSpPr>
        <p:spPr>
          <a:xfrm>
            <a:off x="1676400" y="1825625"/>
            <a:ext cx="10515600" cy="4351338"/>
          </a:xfrm>
        </p:spPr>
        <p:txBody>
          <a:bodyPr/>
          <a:lstStyle/>
          <a:p>
            <a:r>
              <a:rPr kumimoji="1" lang="en-US" altLang="zh-CN" dirty="0">
                <a:hlinkClick r:id="rId2"/>
              </a:rPr>
              <a:t>Fanqiang</a:t>
            </a:r>
            <a:endParaRPr kumimoji="1" lang="en-US" altLang="zh-CN" dirty="0"/>
          </a:p>
          <a:p>
            <a:pPr lvl="1"/>
            <a:r>
              <a:rPr kumimoji="1" lang="zh-CN" altLang="en-US" dirty="0"/>
              <a:t>注册</a:t>
            </a:r>
            <a:endParaRPr kumimoji="1" lang="en-US" altLang="zh-CN" dirty="0"/>
          </a:p>
          <a:p>
            <a:pPr lvl="1"/>
            <a:r>
              <a:rPr kumimoji="1" lang="en-US" altLang="zh-CN" dirty="0"/>
              <a:t>VPN</a:t>
            </a:r>
          </a:p>
          <a:p>
            <a:r>
              <a:rPr kumimoji="1" lang="zh-CN" altLang="en-US" dirty="0"/>
              <a:t>网址</a:t>
            </a:r>
            <a:endParaRPr kumimoji="1" lang="en-US" altLang="zh-CN" dirty="0"/>
          </a:p>
          <a:p>
            <a:pPr lvl="1"/>
            <a:r>
              <a:rPr kumimoji="1" lang="zh-CN" altLang="en-US" dirty="0"/>
              <a:t>需要账号</a:t>
            </a:r>
            <a:endParaRPr kumimoji="1" lang="en-US" altLang="zh-CN" dirty="0"/>
          </a:p>
          <a:p>
            <a:pPr lvl="1"/>
            <a:r>
              <a:rPr kumimoji="1" lang="zh-CN" altLang="en-US" dirty="0"/>
              <a:t>需要</a:t>
            </a:r>
            <a:r>
              <a:rPr kumimoji="1" lang="en-US" altLang="zh-CN" dirty="0"/>
              <a:t>VPN</a:t>
            </a:r>
          </a:p>
          <a:p>
            <a:r>
              <a:rPr kumimoji="1" lang="en-US" altLang="zh-CN" dirty="0"/>
              <a:t>API</a:t>
            </a:r>
          </a:p>
          <a:p>
            <a:pPr lvl="1"/>
            <a:r>
              <a:rPr kumimoji="1" lang="zh-CN" altLang="en-US" dirty="0"/>
              <a:t>需要账号</a:t>
            </a:r>
            <a:endParaRPr kumimoji="1" lang="en-US" altLang="zh-CN" dirty="0"/>
          </a:p>
          <a:p>
            <a:pPr lvl="1"/>
            <a:r>
              <a:rPr kumimoji="1" lang="zh-CN" altLang="en-US" dirty="0"/>
              <a:t>不需要</a:t>
            </a:r>
            <a:r>
              <a:rPr kumimoji="1" lang="en-US" altLang="zh-CN" dirty="0"/>
              <a:t>VPN</a:t>
            </a:r>
            <a:r>
              <a:rPr kumimoji="1" lang="zh-CN" altLang="en-US" dirty="0"/>
              <a:t>可以访问，</a:t>
            </a:r>
            <a:br>
              <a:rPr kumimoji="1" lang="en-US" altLang="zh-CN" dirty="0"/>
            </a:br>
            <a:r>
              <a:rPr kumimoji="1" lang="zh-CN" altLang="en-US" dirty="0"/>
              <a:t>但可能被封号</a:t>
            </a:r>
          </a:p>
        </p:txBody>
      </p:sp>
      <p:pic>
        <p:nvPicPr>
          <p:cNvPr id="10" name="图片 9">
            <a:extLst>
              <a:ext uri="{FF2B5EF4-FFF2-40B4-BE49-F238E27FC236}">
                <a16:creationId xmlns:a16="http://schemas.microsoft.com/office/drawing/2014/main" id="{ED0843D3-595A-C04F-8D69-44BD8B44AC3C}"/>
              </a:ext>
            </a:extLst>
          </p:cNvPr>
          <p:cNvPicPr>
            <a:picLocks noChangeAspect="1"/>
          </p:cNvPicPr>
          <p:nvPr/>
        </p:nvPicPr>
        <p:blipFill>
          <a:blip r:embed="rId3"/>
          <a:stretch>
            <a:fillRect/>
          </a:stretch>
        </p:blipFill>
        <p:spPr>
          <a:xfrm>
            <a:off x="6309544" y="2076609"/>
            <a:ext cx="3478346" cy="3849370"/>
          </a:xfrm>
          <a:prstGeom prst="rect">
            <a:avLst/>
          </a:prstGeom>
        </p:spPr>
      </p:pic>
    </p:spTree>
    <p:extLst>
      <p:ext uri="{BB962C8B-B14F-4D97-AF65-F5344CB8AC3E}">
        <p14:creationId xmlns:p14="http://schemas.microsoft.com/office/powerpoint/2010/main" val="254412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a:extLst>
              <a:ext uri="{FF2B5EF4-FFF2-40B4-BE49-F238E27FC236}">
                <a16:creationId xmlns:a16="http://schemas.microsoft.com/office/drawing/2014/main" id="{35FBF274-008F-5F4A-BF30-B1E0B59CF414}"/>
              </a:ext>
            </a:extLst>
          </p:cNvPr>
          <p:cNvSpPr>
            <a:spLocks noGrp="1"/>
          </p:cNvSpPr>
          <p:nvPr>
            <p:ph type="title"/>
          </p:nvPr>
        </p:nvSpPr>
        <p:spPr>
          <a:xfrm>
            <a:off x="-1" y="365125"/>
            <a:ext cx="12191999" cy="1325563"/>
          </a:xfrm>
        </p:spPr>
        <p:txBody>
          <a:bodyPr/>
          <a:lstStyle/>
          <a:p>
            <a:r>
              <a:rPr kumimoji="1" lang="zh-CN" altLang="en-US" dirty="0"/>
              <a:t>语言模型</a:t>
            </a:r>
          </a:p>
        </p:txBody>
      </p:sp>
      <mc:AlternateContent xmlns:mc="http://schemas.openxmlformats.org/markup-compatibility/2006" xmlns:a14="http://schemas.microsoft.com/office/drawing/2010/main">
        <mc:Choice Requires="a14">
          <p:sp>
            <p:nvSpPr>
              <p:cNvPr id="40" name="内容占位符 2">
                <a:extLst>
                  <a:ext uri="{FF2B5EF4-FFF2-40B4-BE49-F238E27FC236}">
                    <a16:creationId xmlns:a16="http://schemas.microsoft.com/office/drawing/2014/main" id="{F0588392-CBBC-D447-B9F9-1E33F7F41E06}"/>
                  </a:ext>
                </a:extLst>
              </p:cNvPr>
              <p:cNvSpPr>
                <a:spLocks noGrp="1"/>
              </p:cNvSpPr>
              <p:nvPr>
                <p:ph idx="1"/>
              </p:nvPr>
            </p:nvSpPr>
            <p:spPr>
              <a:xfrm>
                <a:off x="0" y="1825624"/>
                <a:ext cx="12192000" cy="5032375"/>
              </a:xfrm>
            </p:spPr>
            <p:txBody>
              <a:bodyPr>
                <a:normAutofit/>
              </a:bodyPr>
              <a:lstStyle/>
              <a:p>
                <a:r>
                  <a:rPr kumimoji="1" lang="zh-CN" altLang="en-US" dirty="0"/>
                  <a:t>语言模型预测一串词是合理的句子的概率</a:t>
                </a:r>
                <a:endParaRPr kumimoji="1" lang="en-US" altLang="zh-CN" sz="2000" dirty="0"/>
              </a:p>
              <a:p>
                <a:pPr lvl="1"/>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战狼</m:t>
                        </m:r>
                        <m:r>
                          <a:rPr kumimoji="1" lang="zh-CN" altLang="en-US" i="1" smtClean="0">
                            <a:latin typeface="Cambria Math" panose="02040503050406030204" pitchFamily="18" charset="0"/>
                          </a:rPr>
                          <m:t>不错</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狼</m:t>
                        </m:r>
                        <m:r>
                          <a:rPr kumimoji="1" lang="en-US" altLang="zh-CN" b="0" i="1" smtClean="0">
                            <a:latin typeface="Cambria Math" panose="02040503050406030204" pitchFamily="18" charset="0"/>
                          </a:rPr>
                          <m:t>|</m:t>
                        </m:r>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不</m:t>
                        </m:r>
                      </m:e>
                      <m:e>
                        <m:r>
                          <a:rPr kumimoji="1" lang="zh-CN" altLang="en-US" i="1">
                            <a:latin typeface="Cambria Math" panose="02040503050406030204" pitchFamily="18" charset="0"/>
                          </a:rPr>
                          <m:t>战狼</m:t>
                        </m:r>
                      </m:e>
                    </m:d>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smtClean="0">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b="0" dirty="0"/>
              </a:p>
              <a:p>
                <a:r>
                  <a:rPr kumimoji="1" lang="zh-CN" altLang="en-US" dirty="0"/>
                  <a:t>语言模型训练：不需要人工标注数据</a:t>
                </a:r>
                <a:endParaRPr kumimoji="1" lang="en-US" altLang="zh-CN" dirty="0"/>
              </a:p>
              <a:p>
                <a:pPr lvl="1"/>
                <a:r>
                  <a:rPr kumimoji="1" lang="zh-CN" altLang="en-US" dirty="0"/>
                  <a:t>以之前的字为特征，预测当前字的概率，即</a:t>
                </a:r>
                <a14:m>
                  <m:oMath xmlns:m="http://schemas.openxmlformats.org/officeDocument/2006/math">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dirty="0"/>
              </a:p>
              <a:p>
                <a:pPr lvl="1"/>
                <a:r>
                  <a:rPr kumimoji="1" lang="zh-CN" altLang="en-US" dirty="0"/>
                  <a:t>学习文本中</a:t>
                </a:r>
                <a:r>
                  <a:rPr kumimoji="1" lang="zh-CN" altLang="en-US" dirty="0">
                    <a:solidFill>
                      <a:srgbClr val="FF0000"/>
                    </a:solidFill>
                  </a:rPr>
                  <a:t>语言知识</a:t>
                </a:r>
                <a:r>
                  <a:rPr kumimoji="1" lang="zh-CN" altLang="en-US" dirty="0"/>
                  <a:t>，用于降低其它</a:t>
                </a:r>
                <a:r>
                  <a:rPr kumimoji="1" lang="en-US" altLang="zh-CN" dirty="0"/>
                  <a:t>NLP</a:t>
                </a:r>
                <a:r>
                  <a:rPr kumimoji="1" lang="zh-CN" altLang="en-US" dirty="0"/>
                  <a:t>任务的标注成本</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sz="2000" dirty="0"/>
              </a:p>
              <a:p>
                <a:endParaRPr kumimoji="1" lang="en-US" altLang="zh-CN" sz="2000" dirty="0"/>
              </a:p>
              <a:p>
                <a:endParaRPr kumimoji="1" lang="zh-CN" altLang="en-US" sz="2000" dirty="0"/>
              </a:p>
            </p:txBody>
          </p:sp>
        </mc:Choice>
        <mc:Fallback xmlns="">
          <p:sp>
            <p:nvSpPr>
              <p:cNvPr id="40" name="内容占位符 2">
                <a:extLst>
                  <a:ext uri="{FF2B5EF4-FFF2-40B4-BE49-F238E27FC236}">
                    <a16:creationId xmlns:a16="http://schemas.microsoft.com/office/drawing/2014/main" id="{F0588392-CBBC-D447-B9F9-1E33F7F41E06}"/>
                  </a:ext>
                </a:extLst>
              </p:cNvPr>
              <p:cNvSpPr>
                <a:spLocks noGrp="1" noRot="1" noChangeAspect="1" noMove="1" noResize="1" noEditPoints="1" noAdjustHandles="1" noChangeArrowheads="1" noChangeShapeType="1" noTextEdit="1"/>
              </p:cNvSpPr>
              <p:nvPr>
                <p:ph idx="1"/>
              </p:nvPr>
            </p:nvSpPr>
            <p:spPr>
              <a:xfrm>
                <a:off x="0" y="1825624"/>
                <a:ext cx="12192000" cy="5032375"/>
              </a:xfrm>
              <a:blipFill>
                <a:blip r:embed="rId3"/>
                <a:stretch>
                  <a:fillRect l="-833" t="-2015"/>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34BB9274-D4D4-454E-9C3C-1028F8A9CB1D}"/>
              </a:ext>
            </a:extLst>
          </p:cNvPr>
          <p:cNvSpPr/>
          <p:nvPr/>
        </p:nvSpPr>
        <p:spPr>
          <a:xfrm>
            <a:off x="3626058" y="4603528"/>
            <a:ext cx="3005958"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42" name="矩形 41">
            <a:extLst>
              <a:ext uri="{FF2B5EF4-FFF2-40B4-BE49-F238E27FC236}">
                <a16:creationId xmlns:a16="http://schemas.microsoft.com/office/drawing/2014/main" id="{C5431029-EBC7-084F-BD61-F45D413D3ED1}"/>
              </a:ext>
            </a:extLst>
          </p:cNvPr>
          <p:cNvSpPr/>
          <p:nvPr/>
        </p:nvSpPr>
        <p:spPr>
          <a:xfrm>
            <a:off x="362605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4" name="矩形 43">
            <a:extLst>
              <a:ext uri="{FF2B5EF4-FFF2-40B4-BE49-F238E27FC236}">
                <a16:creationId xmlns:a16="http://schemas.microsoft.com/office/drawing/2014/main" id="{4019F395-1D63-8445-B3E8-D3981F5E1E1C}"/>
              </a:ext>
            </a:extLst>
          </p:cNvPr>
          <p:cNvSpPr/>
          <p:nvPr/>
        </p:nvSpPr>
        <p:spPr>
          <a:xfrm>
            <a:off x="485576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5" name="矩形 44">
            <a:extLst>
              <a:ext uri="{FF2B5EF4-FFF2-40B4-BE49-F238E27FC236}">
                <a16:creationId xmlns:a16="http://schemas.microsoft.com/office/drawing/2014/main" id="{A8AC83C3-00A7-8A44-96E9-0EB8E22A137C}"/>
              </a:ext>
            </a:extLst>
          </p:cNvPr>
          <p:cNvSpPr/>
          <p:nvPr/>
        </p:nvSpPr>
        <p:spPr>
          <a:xfrm>
            <a:off x="608547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6" name="矩形 45">
            <a:extLst>
              <a:ext uri="{FF2B5EF4-FFF2-40B4-BE49-F238E27FC236}">
                <a16:creationId xmlns:a16="http://schemas.microsoft.com/office/drawing/2014/main" id="{F879F470-10C5-8243-8223-2E126DB651E1}"/>
              </a:ext>
            </a:extLst>
          </p:cNvPr>
          <p:cNvSpPr/>
          <p:nvPr/>
        </p:nvSpPr>
        <p:spPr>
          <a:xfrm>
            <a:off x="6085478" y="39982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7" name="直线箭头连接符 46">
            <a:extLst>
              <a:ext uri="{FF2B5EF4-FFF2-40B4-BE49-F238E27FC236}">
                <a16:creationId xmlns:a16="http://schemas.microsoft.com/office/drawing/2014/main" id="{50164C6F-AE8E-5B45-8E0A-28F3D8B82B64}"/>
              </a:ext>
            </a:extLst>
          </p:cNvPr>
          <p:cNvCxnSpPr>
            <a:cxnSpLocks/>
            <a:stCxn id="42" idx="0"/>
          </p:cNvCxnSpPr>
          <p:nvPr/>
        </p:nvCxnSpPr>
        <p:spPr>
          <a:xfrm flipV="1">
            <a:off x="389932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5D07213-0027-3C43-853E-967FAA7C78A5}"/>
              </a:ext>
            </a:extLst>
          </p:cNvPr>
          <p:cNvCxnSpPr>
            <a:cxnSpLocks/>
            <a:stCxn id="44" idx="0"/>
          </p:cNvCxnSpPr>
          <p:nvPr/>
        </p:nvCxnSpPr>
        <p:spPr>
          <a:xfrm flipV="1">
            <a:off x="512903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1AA71C33-F370-804C-955F-E1AF99FCC436}"/>
              </a:ext>
            </a:extLst>
          </p:cNvPr>
          <p:cNvCxnSpPr>
            <a:cxnSpLocks/>
            <a:stCxn id="45" idx="0"/>
          </p:cNvCxnSpPr>
          <p:nvPr/>
        </p:nvCxnSpPr>
        <p:spPr>
          <a:xfrm flipV="1">
            <a:off x="635874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CEC695E-B5B0-FB43-BB92-9C4881CE5FC1}"/>
              </a:ext>
            </a:extLst>
          </p:cNvPr>
          <p:cNvCxnSpPr>
            <a:cxnSpLocks/>
            <a:endCxn id="46" idx="2"/>
          </p:cNvCxnSpPr>
          <p:nvPr/>
        </p:nvCxnSpPr>
        <p:spPr>
          <a:xfrm flipV="1">
            <a:off x="6358747" y="43950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C8C3A4C-B985-9842-8397-ECCEF239C8D1}"/>
              </a:ext>
            </a:extLst>
          </p:cNvPr>
          <p:cNvSpPr/>
          <p:nvPr/>
        </p:nvSpPr>
        <p:spPr>
          <a:xfrm>
            <a:off x="7612108" y="4611520"/>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情感分析模型</a:t>
            </a:r>
            <a:endParaRPr kumimoji="1" lang="en-US" altLang="zh-CN" sz="2800" dirty="0">
              <a:solidFill>
                <a:schemeClr val="tx1"/>
              </a:solidFill>
            </a:endParaRPr>
          </a:p>
          <a:p>
            <a:pPr algn="ctr"/>
            <a:r>
              <a:rPr kumimoji="1" lang="en-US" altLang="zh-CN" sz="1400" dirty="0">
                <a:solidFill>
                  <a:schemeClr val="tx1"/>
                </a:solidFill>
              </a:rPr>
              <a:t>(</a:t>
            </a:r>
            <a:r>
              <a:rPr kumimoji="1" lang="zh-CN" altLang="en-US" sz="1400" dirty="0">
                <a:solidFill>
                  <a:schemeClr val="tx1"/>
                </a:solidFill>
              </a:rPr>
              <a:t>不用再去学习输入的词的含义</a:t>
            </a:r>
            <a:r>
              <a:rPr kumimoji="1" lang="en-US" altLang="zh-CN" sz="1400" dirty="0">
                <a:solidFill>
                  <a:schemeClr val="tx1"/>
                </a:solidFill>
              </a:rPr>
              <a:t>)</a:t>
            </a:r>
            <a:endParaRPr kumimoji="1" lang="zh-CN" altLang="en-US" sz="1400" dirty="0">
              <a:solidFill>
                <a:schemeClr val="tx1"/>
              </a:solidFill>
            </a:endParaRPr>
          </a:p>
        </p:txBody>
      </p:sp>
      <p:sp>
        <p:nvSpPr>
          <p:cNvPr id="62" name="矩形 61">
            <a:extLst>
              <a:ext uri="{FF2B5EF4-FFF2-40B4-BE49-F238E27FC236}">
                <a16:creationId xmlns:a16="http://schemas.microsoft.com/office/drawing/2014/main" id="{D15E364B-4341-264A-AA06-AD64B5299033}"/>
              </a:ext>
            </a:extLst>
          </p:cNvPr>
          <p:cNvSpPr/>
          <p:nvPr/>
        </p:nvSpPr>
        <p:spPr>
          <a:xfrm>
            <a:off x="761210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63" name="矩形 62">
            <a:extLst>
              <a:ext uri="{FF2B5EF4-FFF2-40B4-BE49-F238E27FC236}">
                <a16:creationId xmlns:a16="http://schemas.microsoft.com/office/drawing/2014/main" id="{EC4FC93C-EBFE-534D-B00B-BE4FC33EFFA4}"/>
              </a:ext>
            </a:extLst>
          </p:cNvPr>
          <p:cNvSpPr/>
          <p:nvPr/>
        </p:nvSpPr>
        <p:spPr>
          <a:xfrm>
            <a:off x="884181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65" name="矩形 64">
            <a:extLst>
              <a:ext uri="{FF2B5EF4-FFF2-40B4-BE49-F238E27FC236}">
                <a16:creationId xmlns:a16="http://schemas.microsoft.com/office/drawing/2014/main" id="{7999AA67-A4DC-EF41-8420-6A6F3F9D2C29}"/>
              </a:ext>
            </a:extLst>
          </p:cNvPr>
          <p:cNvSpPr/>
          <p:nvPr/>
        </p:nvSpPr>
        <p:spPr>
          <a:xfrm>
            <a:off x="1007152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66" name="矩形 65">
            <a:extLst>
              <a:ext uri="{FF2B5EF4-FFF2-40B4-BE49-F238E27FC236}">
                <a16:creationId xmlns:a16="http://schemas.microsoft.com/office/drawing/2014/main" id="{F43324AE-CD7F-504C-8840-544B934EC8CE}"/>
              </a:ext>
            </a:extLst>
          </p:cNvPr>
          <p:cNvSpPr/>
          <p:nvPr/>
        </p:nvSpPr>
        <p:spPr>
          <a:xfrm>
            <a:off x="9358137" y="3999952"/>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70" name="直线箭头连接符 69">
            <a:extLst>
              <a:ext uri="{FF2B5EF4-FFF2-40B4-BE49-F238E27FC236}">
                <a16:creationId xmlns:a16="http://schemas.microsoft.com/office/drawing/2014/main" id="{D5F96457-57C3-F347-940B-36AEA0B7C4BC}"/>
              </a:ext>
            </a:extLst>
          </p:cNvPr>
          <p:cNvCxnSpPr>
            <a:cxnSpLocks/>
            <a:stCxn id="62" idx="0"/>
          </p:cNvCxnSpPr>
          <p:nvPr/>
        </p:nvCxnSpPr>
        <p:spPr>
          <a:xfrm flipV="1">
            <a:off x="788537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67AAF0A6-17C8-AB4C-AFB3-BA02528716C9}"/>
              </a:ext>
            </a:extLst>
          </p:cNvPr>
          <p:cNvCxnSpPr>
            <a:cxnSpLocks/>
            <a:stCxn id="63" idx="0"/>
          </p:cNvCxnSpPr>
          <p:nvPr/>
        </p:nvCxnSpPr>
        <p:spPr>
          <a:xfrm flipV="1">
            <a:off x="911508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DBCD6018-D449-2E46-8C66-CD00B6E922E2}"/>
              </a:ext>
            </a:extLst>
          </p:cNvPr>
          <p:cNvCxnSpPr>
            <a:cxnSpLocks/>
            <a:stCxn id="65" idx="0"/>
          </p:cNvCxnSpPr>
          <p:nvPr/>
        </p:nvCxnSpPr>
        <p:spPr>
          <a:xfrm flipV="1">
            <a:off x="1034479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372E94BC-A83A-E647-820D-B543F4EA0345}"/>
              </a:ext>
            </a:extLst>
          </p:cNvPr>
          <p:cNvCxnSpPr>
            <a:cxnSpLocks/>
            <a:stCxn id="61" idx="0"/>
            <a:endCxn id="66" idx="2"/>
          </p:cNvCxnSpPr>
          <p:nvPr/>
        </p:nvCxnSpPr>
        <p:spPr>
          <a:xfrm flipH="1" flipV="1">
            <a:off x="9729938" y="4396720"/>
            <a:ext cx="1"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68686F6-B7E8-E945-9118-0D61637B8C55}"/>
              </a:ext>
            </a:extLst>
          </p:cNvPr>
          <p:cNvSpPr/>
          <p:nvPr/>
        </p:nvSpPr>
        <p:spPr>
          <a:xfrm>
            <a:off x="11301238"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77" name="直线箭头连接符 76">
            <a:extLst>
              <a:ext uri="{FF2B5EF4-FFF2-40B4-BE49-F238E27FC236}">
                <a16:creationId xmlns:a16="http://schemas.microsoft.com/office/drawing/2014/main" id="{F6F0CEFB-327F-5E45-BFD4-15F0ACBA1592}"/>
              </a:ext>
            </a:extLst>
          </p:cNvPr>
          <p:cNvCxnSpPr>
            <a:cxnSpLocks/>
            <a:stCxn id="76" idx="0"/>
          </p:cNvCxnSpPr>
          <p:nvPr/>
        </p:nvCxnSpPr>
        <p:spPr>
          <a:xfrm flipV="1">
            <a:off x="11574507"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A6FC95A4-65DE-9249-85D9-B550DA2D7C6E}"/>
              </a:ext>
            </a:extLst>
          </p:cNvPr>
          <p:cNvSpPr/>
          <p:nvPr/>
        </p:nvSpPr>
        <p:spPr>
          <a:xfrm>
            <a:off x="3527522" y="5872375"/>
            <a:ext cx="3224051"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79" name="矩形 78">
            <a:extLst>
              <a:ext uri="{FF2B5EF4-FFF2-40B4-BE49-F238E27FC236}">
                <a16:creationId xmlns:a16="http://schemas.microsoft.com/office/drawing/2014/main" id="{5A95FA7A-15CB-764C-B63E-9301EA188275}"/>
              </a:ext>
            </a:extLst>
          </p:cNvPr>
          <p:cNvSpPr/>
          <p:nvPr/>
        </p:nvSpPr>
        <p:spPr>
          <a:xfrm>
            <a:off x="7528036" y="5872376"/>
            <a:ext cx="4401203"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cxnSp>
        <p:nvCxnSpPr>
          <p:cNvPr id="80" name="直线箭头连接符 79">
            <a:extLst>
              <a:ext uri="{FF2B5EF4-FFF2-40B4-BE49-F238E27FC236}">
                <a16:creationId xmlns:a16="http://schemas.microsoft.com/office/drawing/2014/main" id="{941A9DFE-CB9A-2840-B646-E4F3DA02FBEA}"/>
              </a:ext>
            </a:extLst>
          </p:cNvPr>
          <p:cNvCxnSpPr>
            <a:cxnSpLocks/>
            <a:stCxn id="78" idx="3"/>
            <a:endCxn id="79" idx="1"/>
          </p:cNvCxnSpPr>
          <p:nvPr/>
        </p:nvCxnSpPr>
        <p:spPr>
          <a:xfrm>
            <a:off x="6751573" y="6121998"/>
            <a:ext cx="776463" cy="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2D89E239-7FC7-4A45-9C08-E607CCDC56E7}"/>
              </a:ext>
            </a:extLst>
          </p:cNvPr>
          <p:cNvSpPr txBox="1"/>
          <p:nvPr/>
        </p:nvSpPr>
        <p:spPr>
          <a:xfrm>
            <a:off x="3408030" y="6488667"/>
            <a:ext cx="8954695" cy="369332"/>
          </a:xfrm>
          <a:prstGeom prst="rect">
            <a:avLst/>
          </a:prstGeom>
          <a:noFill/>
        </p:spPr>
        <p:txBody>
          <a:bodyPr wrap="none" rtlCol="0">
            <a:spAutoFit/>
          </a:bodyPr>
          <a:lstStyle/>
          <a:p>
            <a:r>
              <a:rPr kumimoji="1" lang="zh-CN" altLang="en-US" dirty="0"/>
              <a:t>预训练语言模型学习到的语言知识，被其它任务复用，可以降低其它任务的学习难度</a:t>
            </a:r>
          </a:p>
        </p:txBody>
      </p:sp>
      <p:sp>
        <p:nvSpPr>
          <p:cNvPr id="83" name="文本框 82">
            <a:extLst>
              <a:ext uri="{FF2B5EF4-FFF2-40B4-BE49-F238E27FC236}">
                <a16:creationId xmlns:a16="http://schemas.microsoft.com/office/drawing/2014/main" id="{609CECD1-DE36-0344-AC29-7CDEAFC4A241}"/>
              </a:ext>
            </a:extLst>
          </p:cNvPr>
          <p:cNvSpPr txBox="1"/>
          <p:nvPr/>
        </p:nvSpPr>
        <p:spPr>
          <a:xfrm>
            <a:off x="226064" y="4341811"/>
            <a:ext cx="2695738" cy="2031325"/>
          </a:xfrm>
          <a:prstGeom prst="rect">
            <a:avLst/>
          </a:prstGeom>
          <a:noFill/>
          <a:ln w="19050">
            <a:solidFill>
              <a:schemeClr val="tx1"/>
            </a:solidFill>
            <a:prstDash val="dash"/>
          </a:ln>
        </p:spPr>
        <p:txBody>
          <a:bodyPr wrap="none" rtlCol="0">
            <a:spAutoFit/>
          </a:bodyPr>
          <a:lstStyle/>
          <a:p>
            <a:r>
              <a:rPr kumimoji="1" lang="zh-CN" altLang="en-US" dirty="0"/>
              <a:t>神经语言模型：</a:t>
            </a:r>
            <a:endParaRPr kumimoji="1" lang="en-US" altLang="zh-CN" dirty="0"/>
          </a:p>
          <a:p>
            <a:r>
              <a:rPr kumimoji="1" lang="en-US" altLang="zh-CN" dirty="0"/>
              <a:t>2003</a:t>
            </a:r>
            <a:r>
              <a:rPr kumimoji="1" lang="zh-CN" altLang="en-US" dirty="0"/>
              <a:t> </a:t>
            </a:r>
            <a:r>
              <a:rPr kumimoji="1" lang="en-US" altLang="zh-CN" dirty="0"/>
              <a:t>NNLM</a:t>
            </a:r>
          </a:p>
          <a:p>
            <a:r>
              <a:rPr kumimoji="1" lang="en-US" altLang="zh-CN" dirty="0"/>
              <a:t>2013</a:t>
            </a:r>
            <a:r>
              <a:rPr kumimoji="1" lang="zh-CN" altLang="en-US" dirty="0"/>
              <a:t> </a:t>
            </a:r>
            <a:r>
              <a:rPr kumimoji="1" lang="en-US" altLang="zh-CN" dirty="0"/>
              <a:t>CBOW</a:t>
            </a:r>
            <a:r>
              <a:rPr kumimoji="1" lang="zh-CN" altLang="en-US" dirty="0"/>
              <a:t>、</a:t>
            </a:r>
            <a:r>
              <a:rPr kumimoji="1" lang="en-US" altLang="zh-CN" dirty="0"/>
              <a:t>Skip-gram</a:t>
            </a:r>
          </a:p>
          <a:p>
            <a:r>
              <a:rPr kumimoji="1" lang="en-US" altLang="zh-CN" dirty="0"/>
              <a:t>2018</a:t>
            </a:r>
            <a:r>
              <a:rPr kumimoji="1" lang="zh-CN" altLang="en-US" dirty="0"/>
              <a:t> </a:t>
            </a:r>
            <a:r>
              <a:rPr kumimoji="1" lang="en-US" altLang="zh-CN" dirty="0" err="1"/>
              <a:t>ELMo</a:t>
            </a:r>
            <a:r>
              <a:rPr kumimoji="1" lang="en-US" altLang="zh-CN" dirty="0"/>
              <a:t>, GPT, BERT</a:t>
            </a:r>
          </a:p>
          <a:p>
            <a:r>
              <a:rPr kumimoji="1" lang="en-US" altLang="zh-CN" dirty="0"/>
              <a:t>2019 GPT-2</a:t>
            </a:r>
          </a:p>
          <a:p>
            <a:r>
              <a:rPr kumimoji="1" lang="en-US" altLang="zh-CN" dirty="0"/>
              <a:t>2020 GPT-3</a:t>
            </a:r>
          </a:p>
          <a:p>
            <a:r>
              <a:rPr kumimoji="1" lang="en-US" altLang="zh-CN" dirty="0"/>
              <a:t>2021 GPT-3.5</a:t>
            </a:r>
          </a:p>
        </p:txBody>
      </p:sp>
      <p:cxnSp>
        <p:nvCxnSpPr>
          <p:cNvPr id="84" name="直线箭头连接符 83">
            <a:extLst>
              <a:ext uri="{FF2B5EF4-FFF2-40B4-BE49-F238E27FC236}">
                <a16:creationId xmlns:a16="http://schemas.microsoft.com/office/drawing/2014/main" id="{278A03C9-86D2-7D4A-9952-A1CC71380CB0}"/>
              </a:ext>
            </a:extLst>
          </p:cNvPr>
          <p:cNvCxnSpPr>
            <a:cxnSpLocks/>
          </p:cNvCxnSpPr>
          <p:nvPr/>
        </p:nvCxnSpPr>
        <p:spPr>
          <a:xfrm flipH="1">
            <a:off x="2921802" y="5152802"/>
            <a:ext cx="683172"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5" name="内容占位符 2">
            <a:extLst>
              <a:ext uri="{FF2B5EF4-FFF2-40B4-BE49-F238E27FC236}">
                <a16:creationId xmlns:a16="http://schemas.microsoft.com/office/drawing/2014/main" id="{370D1AEE-B8C7-9241-BFC3-825AE0355269}"/>
              </a:ext>
            </a:extLst>
          </p:cNvPr>
          <p:cNvSpPr txBox="1">
            <a:spLocks/>
          </p:cNvSpPr>
          <p:nvPr/>
        </p:nvSpPr>
        <p:spPr>
          <a:xfrm>
            <a:off x="8313687" y="1690688"/>
            <a:ext cx="4028018" cy="2423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solidFill>
                  <a:srgbClr val="FF0000"/>
                </a:solidFill>
              </a:rPr>
              <a:t>语言知识</a:t>
            </a:r>
            <a:r>
              <a:rPr kumimoji="1" lang="zh-CN" altLang="en-US" dirty="0"/>
              <a:t>是词义</a:t>
            </a:r>
            <a:r>
              <a:rPr kumimoji="1" lang="zh-CN" altLang="en-US" sz="1800" dirty="0"/>
              <a:t>和其它</a:t>
            </a:r>
            <a:endParaRPr kumimoji="1" lang="en-US" altLang="zh-CN" sz="1800" dirty="0"/>
          </a:p>
          <a:p>
            <a:pPr marL="0" indent="0">
              <a:buNone/>
            </a:pPr>
            <a:endParaRPr kumimoji="1" lang="en-US" altLang="zh-CN" sz="2000" dirty="0"/>
          </a:p>
          <a:p>
            <a:endParaRPr kumimoji="1" lang="zh-CN" altLang="en-US" sz="2000" dirty="0"/>
          </a:p>
        </p:txBody>
      </p:sp>
      <p:sp>
        <p:nvSpPr>
          <p:cNvPr id="86" name="文本框 85">
            <a:extLst>
              <a:ext uri="{FF2B5EF4-FFF2-40B4-BE49-F238E27FC236}">
                <a16:creationId xmlns:a16="http://schemas.microsoft.com/office/drawing/2014/main" id="{E8940C8B-6C18-1741-A6D4-20539367F2A6}"/>
              </a:ext>
            </a:extLst>
          </p:cNvPr>
          <p:cNvSpPr txBox="1"/>
          <p:nvPr/>
        </p:nvSpPr>
        <p:spPr>
          <a:xfrm>
            <a:off x="8676506" y="3124664"/>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8" name="文本框 87">
            <a:extLst>
              <a:ext uri="{FF2B5EF4-FFF2-40B4-BE49-F238E27FC236}">
                <a16:creationId xmlns:a16="http://schemas.microsoft.com/office/drawing/2014/main" id="{2EB2DF30-D603-C745-B8EE-66A43A1E2553}"/>
              </a:ext>
            </a:extLst>
          </p:cNvPr>
          <p:cNvSpPr txBox="1"/>
          <p:nvPr/>
        </p:nvSpPr>
        <p:spPr>
          <a:xfrm>
            <a:off x="10697344" y="3129496"/>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9" name="文本框 88">
            <a:extLst>
              <a:ext uri="{FF2B5EF4-FFF2-40B4-BE49-F238E27FC236}">
                <a16:creationId xmlns:a16="http://schemas.microsoft.com/office/drawing/2014/main" id="{5460CA38-9C39-CD4E-BF94-69A605700DA2}"/>
              </a:ext>
            </a:extLst>
          </p:cNvPr>
          <p:cNvSpPr txBox="1"/>
          <p:nvPr/>
        </p:nvSpPr>
        <p:spPr>
          <a:xfrm>
            <a:off x="8791921" y="2405628"/>
            <a:ext cx="646331" cy="369332"/>
          </a:xfrm>
          <a:prstGeom prst="rect">
            <a:avLst/>
          </a:prstGeom>
          <a:noFill/>
        </p:spPr>
        <p:txBody>
          <a:bodyPr wrap="none" rtlCol="0">
            <a:spAutoFit/>
          </a:bodyPr>
          <a:lstStyle/>
          <a:p>
            <a:r>
              <a:rPr kumimoji="1" lang="zh-CN" altLang="en-US" dirty="0"/>
              <a:t>帅哥</a:t>
            </a:r>
            <a:endParaRPr kumimoji="1" lang="en-US" altLang="zh-CN" dirty="0"/>
          </a:p>
        </p:txBody>
      </p:sp>
      <p:sp>
        <p:nvSpPr>
          <p:cNvPr id="90" name="文本框 89">
            <a:extLst>
              <a:ext uri="{FF2B5EF4-FFF2-40B4-BE49-F238E27FC236}">
                <a16:creationId xmlns:a16="http://schemas.microsoft.com/office/drawing/2014/main" id="{66DA11BE-B08B-3345-A4C5-2996477C9C7D}"/>
              </a:ext>
            </a:extLst>
          </p:cNvPr>
          <p:cNvSpPr txBox="1"/>
          <p:nvPr/>
        </p:nvSpPr>
        <p:spPr>
          <a:xfrm>
            <a:off x="10812759" y="2405628"/>
            <a:ext cx="646331" cy="369332"/>
          </a:xfrm>
          <a:prstGeom prst="rect">
            <a:avLst/>
          </a:prstGeom>
          <a:noFill/>
        </p:spPr>
        <p:txBody>
          <a:bodyPr wrap="none" rtlCol="0">
            <a:spAutoFit/>
          </a:bodyPr>
          <a:lstStyle/>
          <a:p>
            <a:r>
              <a:rPr kumimoji="1" lang="zh-CN" altLang="en-US" dirty="0"/>
              <a:t>靓仔</a:t>
            </a:r>
            <a:endParaRPr kumimoji="1" lang="en-US" altLang="zh-CN" dirty="0"/>
          </a:p>
        </p:txBody>
      </p:sp>
      <p:cxnSp>
        <p:nvCxnSpPr>
          <p:cNvPr id="91" name="直线箭头连接符 90">
            <a:extLst>
              <a:ext uri="{FF2B5EF4-FFF2-40B4-BE49-F238E27FC236}">
                <a16:creationId xmlns:a16="http://schemas.microsoft.com/office/drawing/2014/main" id="{CEA080FD-186F-3D4B-B825-B9B49D9AA2BC}"/>
              </a:ext>
            </a:extLst>
          </p:cNvPr>
          <p:cNvCxnSpPr>
            <a:stCxn id="89" idx="3"/>
            <a:endCxn id="90" idx="1"/>
          </p:cNvCxnSpPr>
          <p:nvPr/>
        </p:nvCxnSpPr>
        <p:spPr>
          <a:xfrm>
            <a:off x="9438252" y="2590294"/>
            <a:ext cx="1374507" cy="0"/>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29388C8-4D68-6244-A451-648364D6339E}"/>
              </a:ext>
            </a:extLst>
          </p:cNvPr>
          <p:cNvCxnSpPr>
            <a:cxnSpLocks/>
            <a:stCxn id="86" idx="3"/>
            <a:endCxn id="88" idx="1"/>
          </p:cNvCxnSpPr>
          <p:nvPr/>
        </p:nvCxnSpPr>
        <p:spPr>
          <a:xfrm>
            <a:off x="9553669" y="3309330"/>
            <a:ext cx="1143675" cy="4832"/>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3203CD3-8515-8345-BAEC-10727562D647}"/>
              </a:ext>
            </a:extLst>
          </p:cNvPr>
          <p:cNvSpPr txBox="1"/>
          <p:nvPr/>
        </p:nvSpPr>
        <p:spPr>
          <a:xfrm>
            <a:off x="9620123" y="2233261"/>
            <a:ext cx="902811" cy="307777"/>
          </a:xfrm>
          <a:prstGeom prst="rect">
            <a:avLst/>
          </a:prstGeom>
          <a:noFill/>
        </p:spPr>
        <p:txBody>
          <a:bodyPr wrap="none" rtlCol="0">
            <a:spAutoFit/>
          </a:bodyPr>
          <a:lstStyle/>
          <a:p>
            <a:r>
              <a:rPr kumimoji="1" lang="zh-CN" altLang="en-US" sz="1400" dirty="0"/>
              <a:t>含义相近</a:t>
            </a:r>
            <a:endParaRPr kumimoji="1" lang="en-US" altLang="zh-CN" sz="1400" dirty="0"/>
          </a:p>
        </p:txBody>
      </p:sp>
      <p:sp>
        <p:nvSpPr>
          <p:cNvPr id="94" name="文本框 93">
            <a:extLst>
              <a:ext uri="{FF2B5EF4-FFF2-40B4-BE49-F238E27FC236}">
                <a16:creationId xmlns:a16="http://schemas.microsoft.com/office/drawing/2014/main" id="{A9C7BF42-9167-4D45-A164-C1021C4350C4}"/>
              </a:ext>
            </a:extLst>
          </p:cNvPr>
          <p:cNvSpPr txBox="1"/>
          <p:nvPr/>
        </p:nvSpPr>
        <p:spPr>
          <a:xfrm>
            <a:off x="9674099" y="2956963"/>
            <a:ext cx="902811" cy="307777"/>
          </a:xfrm>
          <a:prstGeom prst="rect">
            <a:avLst/>
          </a:prstGeom>
          <a:noFill/>
        </p:spPr>
        <p:txBody>
          <a:bodyPr wrap="none" rtlCol="0">
            <a:spAutoFit/>
          </a:bodyPr>
          <a:lstStyle/>
          <a:p>
            <a:r>
              <a:rPr kumimoji="1" lang="zh-CN" altLang="en-US" sz="1400" dirty="0"/>
              <a:t>含义不同</a:t>
            </a:r>
            <a:endParaRPr kumimoji="1" lang="en-US" altLang="zh-CN" sz="1400" dirty="0"/>
          </a:p>
        </p:txBody>
      </p:sp>
    </p:spTree>
    <p:extLst>
      <p:ext uri="{BB962C8B-B14F-4D97-AF65-F5344CB8AC3E}">
        <p14:creationId xmlns:p14="http://schemas.microsoft.com/office/powerpoint/2010/main" val="365353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pic>
        <p:nvPicPr>
          <p:cNvPr id="6" name="图片 5">
            <a:extLst>
              <a:ext uri="{FF2B5EF4-FFF2-40B4-BE49-F238E27FC236}">
                <a16:creationId xmlns:a16="http://schemas.microsoft.com/office/drawing/2014/main" id="{F26F8A94-0B13-204C-AA2F-28EEEC2D3795}"/>
              </a:ext>
            </a:extLst>
          </p:cNvPr>
          <p:cNvPicPr>
            <a:picLocks noChangeAspect="1"/>
          </p:cNvPicPr>
          <p:nvPr/>
        </p:nvPicPr>
        <p:blipFill>
          <a:blip r:embed="rId3"/>
          <a:stretch>
            <a:fillRect/>
          </a:stretch>
        </p:blipFill>
        <p:spPr>
          <a:xfrm>
            <a:off x="746237" y="1921485"/>
            <a:ext cx="7529265" cy="4884577"/>
          </a:xfrm>
          <a:prstGeom prst="rect">
            <a:avLst/>
          </a:prstGeom>
        </p:spPr>
      </p:pic>
      <p:sp>
        <p:nvSpPr>
          <p:cNvPr id="7" name="矩形 6">
            <a:extLst>
              <a:ext uri="{FF2B5EF4-FFF2-40B4-BE49-F238E27FC236}">
                <a16:creationId xmlns:a16="http://schemas.microsoft.com/office/drawing/2014/main" id="{C1109DB1-08D7-D349-A48D-F621324E8170}"/>
              </a:ext>
            </a:extLst>
          </p:cNvPr>
          <p:cNvSpPr/>
          <p:nvPr/>
        </p:nvSpPr>
        <p:spPr>
          <a:xfrm>
            <a:off x="3543896" y="4736229"/>
            <a:ext cx="4731606" cy="153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6813943-DBBA-BF47-B9D9-E80447E881A0}"/>
              </a:ext>
            </a:extLst>
          </p:cNvPr>
          <p:cNvSpPr txBox="1"/>
          <p:nvPr/>
        </p:nvSpPr>
        <p:spPr>
          <a:xfrm>
            <a:off x="8670271" y="1921485"/>
            <a:ext cx="3385095" cy="2800767"/>
          </a:xfrm>
          <a:prstGeom prst="rect">
            <a:avLst/>
          </a:prstGeom>
          <a:noFill/>
        </p:spPr>
        <p:txBody>
          <a:bodyPr wrap="square" rtlCol="0">
            <a:spAutoFit/>
          </a:bodyPr>
          <a:lstStyle/>
          <a:p>
            <a:r>
              <a:rPr kumimoji="1" lang="zh-CN" altLang="en-US" sz="1600" dirty="0"/>
              <a:t>不是用于帮助其它任务，而是</a:t>
            </a:r>
            <a:endParaRPr kumimoji="1" lang="en-US" altLang="zh-CN" sz="1600" dirty="0"/>
          </a:p>
          <a:p>
            <a:r>
              <a:rPr kumimoji="1" lang="zh-CN" altLang="en-US" sz="1600" dirty="0"/>
              <a:t>与训练时一样的方式使用</a:t>
            </a:r>
            <a:endParaRPr kumimoji="1" lang="en-US" altLang="zh-CN" sz="1600" dirty="0"/>
          </a:p>
          <a:p>
            <a:r>
              <a:rPr kumimoji="1" lang="zh-CN" altLang="en-US" sz="1600" dirty="0"/>
              <a:t>第一轮：</a:t>
            </a:r>
            <a:endParaRPr kumimoji="1" lang="en-US" altLang="zh-CN" sz="1600" dirty="0"/>
          </a:p>
          <a:p>
            <a:r>
              <a:rPr kumimoji="1" lang="zh-CN" altLang="en-US" sz="1600" dirty="0"/>
              <a:t>输入：你在哪儿上班？</a:t>
            </a:r>
            <a:endParaRPr kumimoji="1" lang="en-US" altLang="zh-CN" sz="1600" dirty="0"/>
          </a:p>
          <a:p>
            <a:r>
              <a:rPr kumimoji="1" lang="zh-CN" altLang="en-US" sz="1600" dirty="0"/>
              <a:t>输出：腾</a:t>
            </a:r>
            <a:endParaRPr kumimoji="1" lang="en-US" altLang="zh-CN" sz="1600" dirty="0"/>
          </a:p>
          <a:p>
            <a:r>
              <a:rPr kumimoji="1" lang="zh-CN" altLang="en-US" sz="1600" dirty="0"/>
              <a:t>第二轮：</a:t>
            </a:r>
            <a:endParaRPr kumimoji="1" lang="en-US" altLang="zh-CN" sz="1600" dirty="0"/>
          </a:p>
          <a:p>
            <a:r>
              <a:rPr kumimoji="1" lang="zh-CN" altLang="en-US" sz="1600" dirty="0"/>
              <a:t>输入：你在哪儿上班？腾</a:t>
            </a:r>
            <a:endParaRPr kumimoji="1" lang="en-US" altLang="zh-CN" sz="1600" dirty="0"/>
          </a:p>
          <a:p>
            <a:r>
              <a:rPr kumimoji="1" lang="zh-CN" altLang="en-US" sz="1600" dirty="0"/>
              <a:t>输出：讯</a:t>
            </a:r>
            <a:endParaRPr kumimoji="1" lang="en-US" altLang="zh-CN" sz="1600" dirty="0"/>
          </a:p>
          <a:p>
            <a:r>
              <a:rPr kumimoji="1" lang="zh-CN" altLang="en-US" sz="1600" dirty="0"/>
              <a:t>第三轮：</a:t>
            </a:r>
            <a:endParaRPr kumimoji="1" lang="en-US" altLang="zh-CN" sz="1600" dirty="0"/>
          </a:p>
          <a:p>
            <a:r>
              <a:rPr kumimoji="1" lang="zh-CN" altLang="en-US" sz="1600" dirty="0"/>
              <a:t>输入：你在哪儿上班？腾讯</a:t>
            </a:r>
            <a:endParaRPr kumimoji="1" lang="en-US" altLang="zh-CN" sz="1600" dirty="0"/>
          </a:p>
          <a:p>
            <a:r>
              <a:rPr kumimoji="1" lang="zh-CN" altLang="en-US" sz="1600" dirty="0"/>
              <a:t>输出：</a:t>
            </a:r>
            <a:r>
              <a:rPr kumimoji="1" lang="en-US" altLang="zh-CN" sz="1600" dirty="0"/>
              <a:t>E (</a:t>
            </a:r>
            <a:r>
              <a:rPr kumimoji="1" lang="zh-CN" altLang="en-US" sz="1600" dirty="0"/>
              <a:t>表示结束</a:t>
            </a:r>
            <a:r>
              <a:rPr kumimoji="1" lang="en-US" altLang="zh-CN" sz="1600" dirty="0"/>
              <a:t>)</a:t>
            </a:r>
          </a:p>
        </p:txBody>
      </p:sp>
      <p:cxnSp>
        <p:nvCxnSpPr>
          <p:cNvPr id="9" name="肘形连接符 8">
            <a:extLst>
              <a:ext uri="{FF2B5EF4-FFF2-40B4-BE49-F238E27FC236}">
                <a16:creationId xmlns:a16="http://schemas.microsoft.com/office/drawing/2014/main" id="{DC95130F-C8A2-3C40-8851-5BD1DF98B3AE}"/>
              </a:ext>
            </a:extLst>
          </p:cNvPr>
          <p:cNvCxnSpPr>
            <a:cxnSpLocks/>
            <a:stCxn id="7" idx="3"/>
            <a:endCxn id="8" idx="2"/>
          </p:cNvCxnSpPr>
          <p:nvPr/>
        </p:nvCxnSpPr>
        <p:spPr>
          <a:xfrm flipV="1">
            <a:off x="8275502" y="4722252"/>
            <a:ext cx="2087317" cy="778987"/>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71929D4-AE33-F047-856D-144514A102CE}"/>
              </a:ext>
            </a:extLst>
          </p:cNvPr>
          <p:cNvSpPr txBox="1"/>
          <p:nvPr/>
        </p:nvSpPr>
        <p:spPr>
          <a:xfrm>
            <a:off x="6646892" y="6488668"/>
            <a:ext cx="5545108" cy="369332"/>
          </a:xfrm>
          <a:prstGeom prst="rect">
            <a:avLst/>
          </a:prstGeom>
          <a:noFill/>
        </p:spPr>
        <p:txBody>
          <a:bodyPr wrap="none" rtlCol="0">
            <a:spAutoFit/>
          </a:bodyPr>
          <a:lstStyle/>
          <a:p>
            <a:r>
              <a:rPr kumimoji="1" lang="en-US" altLang="zh-CN" dirty="0"/>
              <a:t>2019-EMNLP-Language Models as Knowledge Bases?</a:t>
            </a:r>
            <a:endParaRPr kumimoji="1" lang="zh-CN" altLang="en-US" dirty="0"/>
          </a:p>
        </p:txBody>
      </p:sp>
      <p:sp>
        <p:nvSpPr>
          <p:cNvPr id="26" name="文本框 25">
            <a:extLst>
              <a:ext uri="{FF2B5EF4-FFF2-40B4-BE49-F238E27FC236}">
                <a16:creationId xmlns:a16="http://schemas.microsoft.com/office/drawing/2014/main" id="{A97F3AE2-EFB9-E249-98EA-ACFDF1308B3F}"/>
              </a:ext>
            </a:extLst>
          </p:cNvPr>
          <p:cNvSpPr txBox="1"/>
          <p:nvPr/>
        </p:nvSpPr>
        <p:spPr>
          <a:xfrm>
            <a:off x="300481" y="3532044"/>
            <a:ext cx="1402948"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关系数据库</a:t>
            </a:r>
          </a:p>
        </p:txBody>
      </p:sp>
      <p:sp>
        <p:nvSpPr>
          <p:cNvPr id="10" name="文本框 9">
            <a:extLst>
              <a:ext uri="{FF2B5EF4-FFF2-40B4-BE49-F238E27FC236}">
                <a16:creationId xmlns:a16="http://schemas.microsoft.com/office/drawing/2014/main" id="{F6DB25E0-2797-0644-915A-ECB2C10B71CD}"/>
              </a:ext>
            </a:extLst>
          </p:cNvPr>
          <p:cNvSpPr txBox="1"/>
          <p:nvPr/>
        </p:nvSpPr>
        <p:spPr>
          <a:xfrm>
            <a:off x="2402781" y="1440943"/>
            <a:ext cx="8488221" cy="369332"/>
          </a:xfrm>
          <a:prstGeom prst="rect">
            <a:avLst/>
          </a:prstGeom>
          <a:noFill/>
        </p:spPr>
        <p:txBody>
          <a:bodyPr wrap="none" rtlCol="0">
            <a:spAutoFit/>
          </a:bodyPr>
          <a:lstStyle/>
          <a:p>
            <a:r>
              <a:rPr kumimoji="1" lang="zh-CN" altLang="en-US" dirty="0"/>
              <a:t>语言模型里学到的不只语言知识，还有其它知识，所以语言模型实际上是知识库</a:t>
            </a:r>
          </a:p>
        </p:txBody>
      </p:sp>
      <p:sp>
        <p:nvSpPr>
          <p:cNvPr id="11" name="文本框 10">
            <a:extLst>
              <a:ext uri="{FF2B5EF4-FFF2-40B4-BE49-F238E27FC236}">
                <a16:creationId xmlns:a16="http://schemas.microsoft.com/office/drawing/2014/main" id="{0C24DF65-297C-4545-BDB8-07A183F84750}"/>
              </a:ext>
            </a:extLst>
          </p:cNvPr>
          <p:cNvSpPr txBox="1"/>
          <p:nvPr/>
        </p:nvSpPr>
        <p:spPr>
          <a:xfrm>
            <a:off x="3400459" y="6470738"/>
            <a:ext cx="68480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/GPT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88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sp>
        <p:nvSpPr>
          <p:cNvPr id="18" name="文本框 17">
            <a:extLst>
              <a:ext uri="{FF2B5EF4-FFF2-40B4-BE49-F238E27FC236}">
                <a16:creationId xmlns:a16="http://schemas.microsoft.com/office/drawing/2014/main" id="{771929D4-AE33-F047-856D-144514A102CE}"/>
              </a:ext>
            </a:extLst>
          </p:cNvPr>
          <p:cNvSpPr txBox="1"/>
          <p:nvPr/>
        </p:nvSpPr>
        <p:spPr>
          <a:xfrm>
            <a:off x="7773803" y="6488668"/>
            <a:ext cx="4418197" cy="369332"/>
          </a:xfrm>
          <a:prstGeom prst="rect">
            <a:avLst/>
          </a:prstGeom>
          <a:noFill/>
        </p:spPr>
        <p:txBody>
          <a:bodyPr wrap="none" rtlCol="0">
            <a:spAutoFit/>
          </a:bodyPr>
          <a:lstStyle/>
          <a:p>
            <a:r>
              <a:rPr kumimoji="1" lang="en-US" altLang="zh-CN" dirty="0"/>
              <a:t>2023-</a:t>
            </a:r>
            <a:r>
              <a:rPr kumimoji="1" lang="zh-CN" altLang="en-US" dirty="0"/>
              <a:t>哈尔滨工业大学：</a:t>
            </a:r>
            <a:r>
              <a:rPr kumimoji="1" lang="en-US" altLang="zh-CN" dirty="0" err="1"/>
              <a:t>ChatGPT</a:t>
            </a:r>
            <a:r>
              <a:rPr kumimoji="1" lang="zh-CN" altLang="en-US" dirty="0"/>
              <a:t>调研报告</a:t>
            </a:r>
          </a:p>
        </p:txBody>
      </p:sp>
      <p:graphicFrame>
        <p:nvGraphicFramePr>
          <p:cNvPr id="3" name="表格 3">
            <a:extLst>
              <a:ext uri="{FF2B5EF4-FFF2-40B4-BE49-F238E27FC236}">
                <a16:creationId xmlns:a16="http://schemas.microsoft.com/office/drawing/2014/main" id="{6F58ECFA-BEF1-014D-8A06-8EB058612AE4}"/>
              </a:ext>
            </a:extLst>
          </p:cNvPr>
          <p:cNvGraphicFramePr>
            <a:graphicFrameLocks noGrp="1"/>
          </p:cNvGraphicFramePr>
          <p:nvPr>
            <p:extLst>
              <p:ext uri="{D42A27DB-BD31-4B8C-83A1-F6EECF244321}">
                <p14:modId xmlns:p14="http://schemas.microsoft.com/office/powerpoint/2010/main" val="257256726"/>
              </p:ext>
            </p:extLst>
          </p:nvPr>
        </p:nvGraphicFramePr>
        <p:xfrm>
          <a:off x="399393" y="2319459"/>
          <a:ext cx="11393214" cy="1483360"/>
        </p:xfrm>
        <a:graphic>
          <a:graphicData uri="http://schemas.openxmlformats.org/drawingml/2006/table">
            <a:tbl>
              <a:tblPr firstRow="1" bandRow="1">
                <a:tableStyleId>{5C22544A-7EE6-4342-B048-85BDC9FD1C3A}</a:tableStyleId>
              </a:tblPr>
              <a:tblGrid>
                <a:gridCol w="1627602">
                  <a:extLst>
                    <a:ext uri="{9D8B030D-6E8A-4147-A177-3AD203B41FA5}">
                      <a16:colId xmlns:a16="http://schemas.microsoft.com/office/drawing/2014/main" val="1261419718"/>
                    </a:ext>
                  </a:extLst>
                </a:gridCol>
                <a:gridCol w="1627602">
                  <a:extLst>
                    <a:ext uri="{9D8B030D-6E8A-4147-A177-3AD203B41FA5}">
                      <a16:colId xmlns:a16="http://schemas.microsoft.com/office/drawing/2014/main" val="82288752"/>
                    </a:ext>
                  </a:extLst>
                </a:gridCol>
                <a:gridCol w="1627602">
                  <a:extLst>
                    <a:ext uri="{9D8B030D-6E8A-4147-A177-3AD203B41FA5}">
                      <a16:colId xmlns:a16="http://schemas.microsoft.com/office/drawing/2014/main" val="1890899163"/>
                    </a:ext>
                  </a:extLst>
                </a:gridCol>
                <a:gridCol w="2063757">
                  <a:extLst>
                    <a:ext uri="{9D8B030D-6E8A-4147-A177-3AD203B41FA5}">
                      <a16:colId xmlns:a16="http://schemas.microsoft.com/office/drawing/2014/main" val="694984662"/>
                    </a:ext>
                  </a:extLst>
                </a:gridCol>
                <a:gridCol w="1616963">
                  <a:extLst>
                    <a:ext uri="{9D8B030D-6E8A-4147-A177-3AD203B41FA5}">
                      <a16:colId xmlns:a16="http://schemas.microsoft.com/office/drawing/2014/main" val="1048782527"/>
                    </a:ext>
                  </a:extLst>
                </a:gridCol>
                <a:gridCol w="1202086">
                  <a:extLst>
                    <a:ext uri="{9D8B030D-6E8A-4147-A177-3AD203B41FA5}">
                      <a16:colId xmlns:a16="http://schemas.microsoft.com/office/drawing/2014/main" val="3596628924"/>
                    </a:ext>
                  </a:extLst>
                </a:gridCol>
                <a:gridCol w="1627602">
                  <a:extLst>
                    <a:ext uri="{9D8B030D-6E8A-4147-A177-3AD203B41FA5}">
                      <a16:colId xmlns:a16="http://schemas.microsoft.com/office/drawing/2014/main" val="3799104030"/>
                    </a:ext>
                  </a:extLst>
                </a:gridCol>
              </a:tblGrid>
              <a:tr h="370840">
                <a:tc>
                  <a:txBody>
                    <a:bodyPr/>
                    <a:lstStyle/>
                    <a:p>
                      <a:r>
                        <a:rPr lang="zh-CN" altLang="en-US" dirty="0">
                          <a:solidFill>
                            <a:schemeClr val="tx1"/>
                          </a:solidFill>
                        </a:rPr>
                        <a:t>知识表示方式</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表示的精确度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知识调用方式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调用方式的自然度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研究领域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代表应用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代表公司</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1740394"/>
                  </a:ext>
                </a:extLst>
              </a:tr>
              <a:tr h="370840">
                <a:tc>
                  <a:txBody>
                    <a:bodyPr/>
                    <a:lstStyle/>
                    <a:p>
                      <a:r>
                        <a:rPr lang="zh-CN" altLang="en-US" dirty="0">
                          <a:solidFill>
                            <a:schemeClr val="tx1"/>
                          </a:solidFill>
                        </a:rPr>
                        <a:t>关系型数据库</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数据库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MySQL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Oracle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1366851"/>
                  </a:ext>
                </a:extLst>
              </a:tr>
              <a:tr h="370840">
                <a:tc>
                  <a:txBody>
                    <a:bodyPr/>
                    <a:lstStyle/>
                    <a:p>
                      <a:r>
                        <a:rPr lang="zh-CN" altLang="en-US" dirty="0">
                          <a:solidFill>
                            <a:schemeClr val="tx1"/>
                          </a:solidFill>
                        </a:rPr>
                        <a:t>互联网</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Keywords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信息检索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搜索引擎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Google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6872366"/>
                  </a:ext>
                </a:extLst>
              </a:tr>
              <a:tr h="370840">
                <a:tc>
                  <a:txBody>
                    <a:bodyPr/>
                    <a:lstStyle/>
                    <a:p>
                      <a:r>
                        <a:rPr lang="zh-CN" altLang="en-US" dirty="0">
                          <a:solidFill>
                            <a:schemeClr val="tx1"/>
                          </a:solidFill>
                        </a:rPr>
                        <a:t>语言模型</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自然语言处理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ChatGPT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OpenAI</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8248712"/>
                  </a:ext>
                </a:extLst>
              </a:tr>
            </a:tbl>
          </a:graphicData>
        </a:graphic>
      </p:graphicFrame>
      <p:sp>
        <p:nvSpPr>
          <p:cNvPr id="4" name="文本框 3">
            <a:extLst>
              <a:ext uri="{FF2B5EF4-FFF2-40B4-BE49-F238E27FC236}">
                <a16:creationId xmlns:a16="http://schemas.microsoft.com/office/drawing/2014/main" id="{5FF67FAC-A93A-0642-ABA1-86D2C0863A8A}"/>
              </a:ext>
            </a:extLst>
          </p:cNvPr>
          <p:cNvSpPr txBox="1"/>
          <p:nvPr/>
        </p:nvSpPr>
        <p:spPr>
          <a:xfrm>
            <a:off x="3926175" y="1820407"/>
            <a:ext cx="4339650" cy="369332"/>
          </a:xfrm>
          <a:prstGeom prst="rect">
            <a:avLst/>
          </a:prstGeom>
          <a:noFill/>
        </p:spPr>
        <p:txBody>
          <a:bodyPr wrap="none" rtlCol="0">
            <a:spAutoFit/>
          </a:bodyPr>
          <a:lstStyle/>
          <a:p>
            <a:r>
              <a:rPr kumimoji="1" lang="zh-CN" altLang="en-US" dirty="0"/>
              <a:t>知识库对比：知识表示和调用方式的演进</a:t>
            </a:r>
          </a:p>
        </p:txBody>
      </p:sp>
      <p:sp>
        <p:nvSpPr>
          <p:cNvPr id="5" name="文本框 4">
            <a:extLst>
              <a:ext uri="{FF2B5EF4-FFF2-40B4-BE49-F238E27FC236}">
                <a16:creationId xmlns:a16="http://schemas.microsoft.com/office/drawing/2014/main" id="{E7175B4C-7289-6A4B-B41E-42BAEAEDBF99}"/>
              </a:ext>
            </a:extLst>
          </p:cNvPr>
          <p:cNvSpPr txBox="1"/>
          <p:nvPr/>
        </p:nvSpPr>
        <p:spPr>
          <a:xfrm>
            <a:off x="399393" y="4513749"/>
            <a:ext cx="11134779" cy="923330"/>
          </a:xfrm>
          <a:prstGeom prst="rect">
            <a:avLst/>
          </a:prstGeom>
          <a:noFill/>
        </p:spPr>
        <p:txBody>
          <a:bodyPr wrap="none" rtlCol="0">
            <a:spAutoFit/>
          </a:bodyPr>
          <a:lstStyle/>
          <a:p>
            <a:r>
              <a:rPr kumimoji="1" lang="zh-CN" altLang="en-US" dirty="0"/>
              <a:t>接下来的工作就是从</a:t>
            </a:r>
            <a:r>
              <a:rPr kumimoji="1" lang="zh-CN" altLang="en-US" dirty="0">
                <a:solidFill>
                  <a:srgbClr val="FF0000"/>
                </a:solidFill>
              </a:rPr>
              <a:t>调用方式</a:t>
            </a:r>
            <a:r>
              <a:rPr kumimoji="1" lang="zh-CN" altLang="en-US" dirty="0"/>
              <a:t>和</a:t>
            </a:r>
            <a:r>
              <a:rPr kumimoji="1" lang="zh-CN" altLang="en-US" dirty="0">
                <a:solidFill>
                  <a:srgbClr val="FF0000"/>
                </a:solidFill>
              </a:rPr>
              <a:t>知识表示</a:t>
            </a:r>
            <a:r>
              <a:rPr kumimoji="1" lang="zh-CN" altLang="en-US" dirty="0"/>
              <a:t>两个维度来降低从语言模型中检索知识的难度：</a:t>
            </a:r>
            <a:endParaRPr kumimoji="1" lang="en-US" altLang="zh-CN" dirty="0"/>
          </a:p>
          <a:p>
            <a:pPr marL="285750" indent="-285750">
              <a:buFontTx/>
              <a:buChar char="-"/>
            </a:pPr>
            <a:r>
              <a:rPr kumimoji="1" lang="zh-CN" altLang="en-US" dirty="0"/>
              <a:t>提示学习 </a:t>
            </a:r>
            <a:r>
              <a:rPr kumimoji="1" lang="en-US" altLang="zh-CN" dirty="0"/>
              <a:t>(Prompt-Learning)</a:t>
            </a:r>
            <a:r>
              <a:rPr kumimoji="1" lang="zh-CN" altLang="en-US" dirty="0"/>
              <a:t>，类似于搜索引擎的用户通过改变关键词来从搜索引擎中找到自己想要的信息</a:t>
            </a:r>
            <a:endParaRPr kumimoji="1" lang="en-US" altLang="zh-CN" dirty="0"/>
          </a:p>
          <a:p>
            <a:pPr marL="285750" indent="-285750">
              <a:buFontTx/>
              <a:buChar char="-"/>
            </a:pPr>
            <a:r>
              <a:rPr kumimoji="1" lang="zh-CN" altLang="en-US" dirty="0"/>
              <a:t>精调语言模型 </a:t>
            </a:r>
            <a:r>
              <a:rPr kumimoji="1" lang="en-US" altLang="zh-CN" dirty="0"/>
              <a:t>(</a:t>
            </a:r>
            <a:r>
              <a:rPr kumimoji="1" lang="en-US" altLang="zh-CN" dirty="0" err="1"/>
              <a:t>ChatGPT</a:t>
            </a:r>
            <a:r>
              <a:rPr kumimoji="1" lang="en-US" altLang="zh-CN" dirty="0"/>
              <a:t>)</a:t>
            </a:r>
            <a:r>
              <a:rPr kumimoji="1" lang="zh-CN" altLang="en-US" dirty="0"/>
              <a:t>，类似于</a:t>
            </a:r>
            <a:r>
              <a:rPr kumimoji="1" lang="en-US" altLang="zh-CN" dirty="0"/>
              <a:t>Google</a:t>
            </a:r>
            <a:r>
              <a:rPr kumimoji="1" lang="zh-CN" altLang="en-US" dirty="0"/>
              <a:t>、百度对搜索引擎做优化</a:t>
            </a:r>
          </a:p>
        </p:txBody>
      </p:sp>
    </p:spTree>
    <p:extLst>
      <p:ext uri="{BB962C8B-B14F-4D97-AF65-F5344CB8AC3E}">
        <p14:creationId xmlns:p14="http://schemas.microsoft.com/office/powerpoint/2010/main" val="212699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CD6064BC-7253-8E41-B786-8B1EB94671E4}"/>
              </a:ext>
            </a:extLst>
          </p:cNvPr>
          <p:cNvSpPr>
            <a:spLocks noGrp="1"/>
          </p:cNvSpPr>
          <p:nvPr>
            <p:ph type="title"/>
          </p:nvPr>
        </p:nvSpPr>
        <p:spPr>
          <a:xfrm>
            <a:off x="838200" y="-163195"/>
            <a:ext cx="10515600" cy="1325563"/>
          </a:xfrm>
        </p:spPr>
        <p:txBody>
          <a:bodyPr/>
          <a:lstStyle/>
          <a:p>
            <a:r>
              <a:rPr kumimoji="1" lang="zh-CN" altLang="en-US" dirty="0"/>
              <a:t>提示学习（</a:t>
            </a:r>
            <a:r>
              <a:rPr kumimoji="1" lang="en-US" altLang="zh-CN" dirty="0"/>
              <a:t>Prompt-Learning</a:t>
            </a:r>
            <a:r>
              <a:rPr kumimoji="1" lang="zh-CN" altLang="en-US" dirty="0"/>
              <a:t>）</a:t>
            </a:r>
            <a:r>
              <a:rPr kumimoji="1" lang="zh-CN" altLang="en-US" sz="1400" dirty="0"/>
              <a:t>调用方式优化</a:t>
            </a:r>
          </a:p>
        </p:txBody>
      </p:sp>
      <p:sp>
        <p:nvSpPr>
          <p:cNvPr id="30" name="矩形 29">
            <a:extLst>
              <a:ext uri="{FF2B5EF4-FFF2-40B4-BE49-F238E27FC236}">
                <a16:creationId xmlns:a16="http://schemas.microsoft.com/office/drawing/2014/main" id="{E55D6FEC-87A3-0E43-8F49-3C950E20C445}"/>
              </a:ext>
            </a:extLst>
          </p:cNvPr>
          <p:cNvSpPr/>
          <p:nvPr/>
        </p:nvSpPr>
        <p:spPr>
          <a:xfrm>
            <a:off x="626604" y="3122785"/>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31" name="矩形 30">
            <a:extLst>
              <a:ext uri="{FF2B5EF4-FFF2-40B4-BE49-F238E27FC236}">
                <a16:creationId xmlns:a16="http://schemas.microsoft.com/office/drawing/2014/main" id="{0855E7EC-4E82-B148-947F-32BF3046FF4F}"/>
              </a:ext>
            </a:extLst>
          </p:cNvPr>
          <p:cNvSpPr/>
          <p:nvPr/>
        </p:nvSpPr>
        <p:spPr>
          <a:xfrm>
            <a:off x="6266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32" name="矩形 31">
            <a:extLst>
              <a:ext uri="{FF2B5EF4-FFF2-40B4-BE49-F238E27FC236}">
                <a16:creationId xmlns:a16="http://schemas.microsoft.com/office/drawing/2014/main" id="{20B4A61A-CF45-404D-A8E5-FBA8ACEFA48D}"/>
              </a:ext>
            </a:extLst>
          </p:cNvPr>
          <p:cNvSpPr/>
          <p:nvPr/>
        </p:nvSpPr>
        <p:spPr>
          <a:xfrm>
            <a:off x="18563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33" name="矩形 32">
            <a:extLst>
              <a:ext uri="{FF2B5EF4-FFF2-40B4-BE49-F238E27FC236}">
                <a16:creationId xmlns:a16="http://schemas.microsoft.com/office/drawing/2014/main" id="{D51EECC9-C4D2-0849-AEE0-0120602CE1B6}"/>
              </a:ext>
            </a:extLst>
          </p:cNvPr>
          <p:cNvSpPr/>
          <p:nvPr/>
        </p:nvSpPr>
        <p:spPr>
          <a:xfrm>
            <a:off x="30860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34" name="矩形 33">
            <a:extLst>
              <a:ext uri="{FF2B5EF4-FFF2-40B4-BE49-F238E27FC236}">
                <a16:creationId xmlns:a16="http://schemas.microsoft.com/office/drawing/2014/main" id="{185F7670-5DF5-304B-8546-B43DFDBBB9F2}"/>
              </a:ext>
            </a:extLst>
          </p:cNvPr>
          <p:cNvSpPr/>
          <p:nvPr/>
        </p:nvSpPr>
        <p:spPr>
          <a:xfrm>
            <a:off x="4315734"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35" name="直线箭头连接符 34">
            <a:extLst>
              <a:ext uri="{FF2B5EF4-FFF2-40B4-BE49-F238E27FC236}">
                <a16:creationId xmlns:a16="http://schemas.microsoft.com/office/drawing/2014/main" id="{7BBC1A37-EC77-334A-88F6-85252EBF9430}"/>
              </a:ext>
            </a:extLst>
          </p:cNvPr>
          <p:cNvCxnSpPr>
            <a:cxnSpLocks/>
            <a:stCxn id="31" idx="0"/>
          </p:cNvCxnSpPr>
          <p:nvPr/>
        </p:nvCxnSpPr>
        <p:spPr>
          <a:xfrm flipV="1">
            <a:off x="8998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34A090C4-F6DA-4649-B32E-35CC48274452}"/>
              </a:ext>
            </a:extLst>
          </p:cNvPr>
          <p:cNvCxnSpPr>
            <a:cxnSpLocks/>
            <a:stCxn id="32" idx="0"/>
          </p:cNvCxnSpPr>
          <p:nvPr/>
        </p:nvCxnSpPr>
        <p:spPr>
          <a:xfrm flipV="1">
            <a:off x="21295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F07380DA-B55B-2745-8C4D-96758A479DA2}"/>
              </a:ext>
            </a:extLst>
          </p:cNvPr>
          <p:cNvCxnSpPr>
            <a:cxnSpLocks/>
            <a:stCxn id="33" idx="0"/>
          </p:cNvCxnSpPr>
          <p:nvPr/>
        </p:nvCxnSpPr>
        <p:spPr>
          <a:xfrm flipV="1">
            <a:off x="33592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5211D0DB-42C6-3F46-8F84-B1753E29D5F4}"/>
              </a:ext>
            </a:extLst>
          </p:cNvPr>
          <p:cNvCxnSpPr>
            <a:cxnSpLocks/>
            <a:endCxn id="34" idx="2"/>
          </p:cNvCxnSpPr>
          <p:nvPr/>
        </p:nvCxnSpPr>
        <p:spPr>
          <a:xfrm flipH="1" flipV="1">
            <a:off x="4589000"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D4BF1583-6AB6-FA4E-8382-BAE39A9A689D}"/>
              </a:ext>
            </a:extLst>
          </p:cNvPr>
          <p:cNvSpPr/>
          <p:nvPr/>
        </p:nvSpPr>
        <p:spPr>
          <a:xfrm>
            <a:off x="43157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0" name="直线箭头连接符 39">
            <a:extLst>
              <a:ext uri="{FF2B5EF4-FFF2-40B4-BE49-F238E27FC236}">
                <a16:creationId xmlns:a16="http://schemas.microsoft.com/office/drawing/2014/main" id="{4295077F-503B-B949-81B3-82173BC9D377}"/>
              </a:ext>
            </a:extLst>
          </p:cNvPr>
          <p:cNvCxnSpPr>
            <a:cxnSpLocks/>
            <a:stCxn id="39" idx="0"/>
          </p:cNvCxnSpPr>
          <p:nvPr/>
        </p:nvCxnSpPr>
        <p:spPr>
          <a:xfrm flipV="1">
            <a:off x="45890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3E583F3E-4CF8-2747-9E75-1C8420F50619}"/>
              </a:ext>
            </a:extLst>
          </p:cNvPr>
          <p:cNvSpPr/>
          <p:nvPr/>
        </p:nvSpPr>
        <p:spPr>
          <a:xfrm>
            <a:off x="6375904" y="3122785"/>
            <a:ext cx="5465365"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45" name="矩形 44">
            <a:extLst>
              <a:ext uri="{FF2B5EF4-FFF2-40B4-BE49-F238E27FC236}">
                <a16:creationId xmlns:a16="http://schemas.microsoft.com/office/drawing/2014/main" id="{73565E7A-D95E-E345-B436-A13964249161}"/>
              </a:ext>
            </a:extLst>
          </p:cNvPr>
          <p:cNvSpPr/>
          <p:nvPr/>
        </p:nvSpPr>
        <p:spPr>
          <a:xfrm>
            <a:off x="63759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6" name="矩形 45">
            <a:extLst>
              <a:ext uri="{FF2B5EF4-FFF2-40B4-BE49-F238E27FC236}">
                <a16:creationId xmlns:a16="http://schemas.microsoft.com/office/drawing/2014/main" id="{D4D521D5-B16E-5943-A57D-3EE1D0DB11A9}"/>
              </a:ext>
            </a:extLst>
          </p:cNvPr>
          <p:cNvSpPr/>
          <p:nvPr/>
        </p:nvSpPr>
        <p:spPr>
          <a:xfrm>
            <a:off x="76056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7" name="矩形 46">
            <a:extLst>
              <a:ext uri="{FF2B5EF4-FFF2-40B4-BE49-F238E27FC236}">
                <a16:creationId xmlns:a16="http://schemas.microsoft.com/office/drawing/2014/main" id="{B19877A2-5080-3844-8521-0178C04AFBA8}"/>
              </a:ext>
            </a:extLst>
          </p:cNvPr>
          <p:cNvSpPr/>
          <p:nvPr/>
        </p:nvSpPr>
        <p:spPr>
          <a:xfrm>
            <a:off x="88353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8" name="矩形 47">
            <a:extLst>
              <a:ext uri="{FF2B5EF4-FFF2-40B4-BE49-F238E27FC236}">
                <a16:creationId xmlns:a16="http://schemas.microsoft.com/office/drawing/2014/main" id="{3ED9584D-7D6E-DE4B-AC92-036C874BBB34}"/>
              </a:ext>
            </a:extLst>
          </p:cNvPr>
          <p:cNvSpPr/>
          <p:nvPr/>
        </p:nvSpPr>
        <p:spPr>
          <a:xfrm>
            <a:off x="11294738"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向</a:t>
            </a:r>
          </a:p>
        </p:txBody>
      </p:sp>
      <p:cxnSp>
        <p:nvCxnSpPr>
          <p:cNvPr id="49" name="直线箭头连接符 48">
            <a:extLst>
              <a:ext uri="{FF2B5EF4-FFF2-40B4-BE49-F238E27FC236}">
                <a16:creationId xmlns:a16="http://schemas.microsoft.com/office/drawing/2014/main" id="{B658F9D2-CBC6-4F46-9DA2-163E22E02202}"/>
              </a:ext>
            </a:extLst>
          </p:cNvPr>
          <p:cNvCxnSpPr>
            <a:cxnSpLocks/>
            <a:stCxn id="45" idx="0"/>
          </p:cNvCxnSpPr>
          <p:nvPr/>
        </p:nvCxnSpPr>
        <p:spPr>
          <a:xfrm flipV="1">
            <a:off x="66491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E995D7E9-B05A-A34E-BFE0-987EA9510494}"/>
              </a:ext>
            </a:extLst>
          </p:cNvPr>
          <p:cNvCxnSpPr>
            <a:cxnSpLocks/>
            <a:stCxn id="46" idx="0"/>
          </p:cNvCxnSpPr>
          <p:nvPr/>
        </p:nvCxnSpPr>
        <p:spPr>
          <a:xfrm flipV="1">
            <a:off x="78788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4D3CDD21-E0AF-C44E-AAEF-B6125E3E3FAE}"/>
              </a:ext>
            </a:extLst>
          </p:cNvPr>
          <p:cNvCxnSpPr>
            <a:cxnSpLocks/>
            <a:stCxn id="47" idx="0"/>
          </p:cNvCxnSpPr>
          <p:nvPr/>
        </p:nvCxnSpPr>
        <p:spPr>
          <a:xfrm flipV="1">
            <a:off x="91085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41C59176-F45A-0C45-9005-153474117C2C}"/>
              </a:ext>
            </a:extLst>
          </p:cNvPr>
          <p:cNvCxnSpPr>
            <a:cxnSpLocks/>
            <a:endCxn id="48" idx="2"/>
          </p:cNvCxnSpPr>
          <p:nvPr/>
        </p:nvCxnSpPr>
        <p:spPr>
          <a:xfrm flipH="1" flipV="1">
            <a:off x="11568004"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8A19BAA-3798-D24D-8603-CADD23133114}"/>
              </a:ext>
            </a:extLst>
          </p:cNvPr>
          <p:cNvSpPr/>
          <p:nvPr/>
        </p:nvSpPr>
        <p:spPr>
          <a:xfrm>
            <a:off x="100650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54" name="直线箭头连接符 53">
            <a:extLst>
              <a:ext uri="{FF2B5EF4-FFF2-40B4-BE49-F238E27FC236}">
                <a16:creationId xmlns:a16="http://schemas.microsoft.com/office/drawing/2014/main" id="{95595F61-0E9D-CD4B-8AC3-574CA021D411}"/>
              </a:ext>
            </a:extLst>
          </p:cNvPr>
          <p:cNvCxnSpPr>
            <a:cxnSpLocks/>
            <a:stCxn id="53" idx="0"/>
          </p:cNvCxnSpPr>
          <p:nvPr/>
        </p:nvCxnSpPr>
        <p:spPr>
          <a:xfrm flipV="1">
            <a:off x="103383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F54D486A-6F3B-C94E-9247-5CB4E8F54968}"/>
              </a:ext>
            </a:extLst>
          </p:cNvPr>
          <p:cNvSpPr/>
          <p:nvPr/>
        </p:nvSpPr>
        <p:spPr>
          <a:xfrm>
            <a:off x="11294743"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56" name="直线箭头连接符 55">
            <a:extLst>
              <a:ext uri="{FF2B5EF4-FFF2-40B4-BE49-F238E27FC236}">
                <a16:creationId xmlns:a16="http://schemas.microsoft.com/office/drawing/2014/main" id="{A92BBCD4-6B25-5344-91E1-01071790B839}"/>
              </a:ext>
            </a:extLst>
          </p:cNvPr>
          <p:cNvCxnSpPr>
            <a:cxnSpLocks/>
            <a:stCxn id="55" idx="0"/>
          </p:cNvCxnSpPr>
          <p:nvPr/>
        </p:nvCxnSpPr>
        <p:spPr>
          <a:xfrm flipV="1">
            <a:off x="11568012"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BE6D7F0-588E-B04D-BDF0-E9B70D55EC06}"/>
              </a:ext>
            </a:extLst>
          </p:cNvPr>
          <p:cNvSpPr/>
          <p:nvPr/>
        </p:nvSpPr>
        <p:spPr>
          <a:xfrm>
            <a:off x="517558" y="4383641"/>
            <a:ext cx="441717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8" name="矩形 57">
            <a:extLst>
              <a:ext uri="{FF2B5EF4-FFF2-40B4-BE49-F238E27FC236}">
                <a16:creationId xmlns:a16="http://schemas.microsoft.com/office/drawing/2014/main" id="{56383273-CE3F-E04E-826B-4884D9566A8D}"/>
              </a:ext>
            </a:extLst>
          </p:cNvPr>
          <p:cNvSpPr/>
          <p:nvPr/>
        </p:nvSpPr>
        <p:spPr>
          <a:xfrm>
            <a:off x="6315154" y="4383640"/>
            <a:ext cx="558715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 name="文本框 4">
            <a:extLst>
              <a:ext uri="{FF2B5EF4-FFF2-40B4-BE49-F238E27FC236}">
                <a16:creationId xmlns:a16="http://schemas.microsoft.com/office/drawing/2014/main" id="{7EA3F0F7-1DDB-6A4B-AE42-F437BF8CE242}"/>
              </a:ext>
            </a:extLst>
          </p:cNvPr>
          <p:cNvSpPr txBox="1"/>
          <p:nvPr/>
        </p:nvSpPr>
        <p:spPr>
          <a:xfrm>
            <a:off x="2349133"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59" name="文本框 58">
            <a:extLst>
              <a:ext uri="{FF2B5EF4-FFF2-40B4-BE49-F238E27FC236}">
                <a16:creationId xmlns:a16="http://schemas.microsoft.com/office/drawing/2014/main" id="{375FEC9D-452A-5D4F-ABB6-D4452EE1E212}"/>
              </a:ext>
            </a:extLst>
          </p:cNvPr>
          <p:cNvSpPr txBox="1"/>
          <p:nvPr/>
        </p:nvSpPr>
        <p:spPr>
          <a:xfrm>
            <a:off x="8646760"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6" name="文本框 5">
            <a:extLst>
              <a:ext uri="{FF2B5EF4-FFF2-40B4-BE49-F238E27FC236}">
                <a16:creationId xmlns:a16="http://schemas.microsoft.com/office/drawing/2014/main" id="{E5A07B88-4A93-DD48-806F-E3406A284827}"/>
              </a:ext>
            </a:extLst>
          </p:cNvPr>
          <p:cNvSpPr txBox="1"/>
          <p:nvPr/>
        </p:nvSpPr>
        <p:spPr>
          <a:xfrm>
            <a:off x="517558" y="1330393"/>
            <a:ext cx="9807493" cy="646331"/>
          </a:xfrm>
          <a:prstGeom prst="rect">
            <a:avLst/>
          </a:prstGeom>
          <a:noFill/>
        </p:spPr>
        <p:txBody>
          <a:bodyPr wrap="none" rtlCol="0">
            <a:spAutoFit/>
          </a:bodyPr>
          <a:lstStyle/>
          <a:p>
            <a:pPr marL="285750" indent="-285750">
              <a:buFontTx/>
              <a:buChar char="-"/>
            </a:pPr>
            <a:r>
              <a:rPr kumimoji="1" lang="en-US" altLang="zh-CN" dirty="0"/>
              <a:t>Prompt-Learning: </a:t>
            </a:r>
            <a:r>
              <a:rPr kumimoji="1" lang="zh-CN" altLang="en-US" dirty="0">
                <a:solidFill>
                  <a:srgbClr val="FF0000"/>
                </a:solidFill>
              </a:rPr>
              <a:t>挑选恰当的</a:t>
            </a:r>
            <a:r>
              <a:rPr kumimoji="1" lang="en-US" altLang="zh-CN" dirty="0">
                <a:solidFill>
                  <a:srgbClr val="FF0000"/>
                </a:solidFill>
              </a:rPr>
              <a:t>Prompt</a:t>
            </a:r>
            <a:r>
              <a:rPr kumimoji="1" lang="zh-CN" altLang="en-US" dirty="0"/>
              <a:t>从预训练语言模型中查询答案。不用再额外训练模型。</a:t>
            </a:r>
            <a:endParaRPr kumimoji="1" lang="en-US" altLang="zh-CN" dirty="0"/>
          </a:p>
          <a:p>
            <a:pPr marL="285750" indent="-285750">
              <a:buFontTx/>
              <a:buChar char="-"/>
            </a:pPr>
            <a:r>
              <a:rPr kumimoji="1" lang="en-US" altLang="zh-CN" dirty="0"/>
              <a:t>Prompt</a:t>
            </a:r>
            <a:r>
              <a:rPr kumimoji="1" lang="zh-CN" altLang="en-US" dirty="0"/>
              <a:t>只是查询的一个新名字。</a:t>
            </a:r>
          </a:p>
        </p:txBody>
      </p:sp>
      <p:sp>
        <p:nvSpPr>
          <p:cNvPr id="60" name="文本框 59">
            <a:extLst>
              <a:ext uri="{FF2B5EF4-FFF2-40B4-BE49-F238E27FC236}">
                <a16:creationId xmlns:a16="http://schemas.microsoft.com/office/drawing/2014/main" id="{CD8D7C70-0A63-A445-8147-A1F9CD3F4DAC}"/>
              </a:ext>
            </a:extLst>
          </p:cNvPr>
          <p:cNvSpPr txBox="1"/>
          <p:nvPr/>
        </p:nvSpPr>
        <p:spPr>
          <a:xfrm>
            <a:off x="626604" y="5621210"/>
            <a:ext cx="3180679" cy="369332"/>
          </a:xfrm>
          <a:prstGeom prst="rect">
            <a:avLst/>
          </a:prstGeom>
          <a:noFill/>
        </p:spPr>
        <p:txBody>
          <a:bodyPr wrap="none" rtlCol="0">
            <a:spAutoFit/>
          </a:bodyPr>
          <a:lstStyle/>
          <a:p>
            <a:r>
              <a:rPr kumimoji="1" lang="zh-CN" altLang="en-US" dirty="0"/>
              <a:t>情感分类：</a:t>
            </a:r>
            <a:r>
              <a:rPr kumimoji="1" lang="en-US" altLang="zh-CN" dirty="0"/>
              <a:t> </a:t>
            </a:r>
            <a:r>
              <a:rPr kumimoji="1" lang="zh-CN" altLang="en-US" dirty="0"/>
              <a:t>战狼不错 </a:t>
            </a:r>
            <a:r>
              <a:rPr kumimoji="1" lang="en-US" altLang="zh-CN" dirty="0"/>
              <a:t>-&gt; </a:t>
            </a:r>
            <a:r>
              <a:rPr kumimoji="1" lang="zh-CN" altLang="en-US" dirty="0"/>
              <a:t>正向</a:t>
            </a:r>
          </a:p>
        </p:txBody>
      </p:sp>
      <p:sp>
        <p:nvSpPr>
          <p:cNvPr id="61" name="文本框 60">
            <a:extLst>
              <a:ext uri="{FF2B5EF4-FFF2-40B4-BE49-F238E27FC236}">
                <a16:creationId xmlns:a16="http://schemas.microsoft.com/office/drawing/2014/main" id="{6DBC96B7-773A-CF47-B79C-21FBD6249947}"/>
              </a:ext>
            </a:extLst>
          </p:cNvPr>
          <p:cNvSpPr txBox="1"/>
          <p:nvPr/>
        </p:nvSpPr>
        <p:spPr>
          <a:xfrm>
            <a:off x="626604" y="2119214"/>
            <a:ext cx="3676006" cy="369332"/>
          </a:xfrm>
          <a:prstGeom prst="rect">
            <a:avLst/>
          </a:prstGeom>
          <a:noFill/>
        </p:spPr>
        <p:txBody>
          <a:bodyPr wrap="none" rtlCol="0">
            <a:spAutoFit/>
          </a:bodyPr>
          <a:lstStyle/>
          <a:p>
            <a:r>
              <a:rPr kumimoji="1" lang="zh-CN" altLang="en-US" dirty="0"/>
              <a:t>注意：下面是推断，不是训练模型</a:t>
            </a:r>
          </a:p>
        </p:txBody>
      </p:sp>
    </p:spTree>
    <p:extLst>
      <p:ext uri="{BB962C8B-B14F-4D97-AF65-F5344CB8AC3E}">
        <p14:creationId xmlns:p14="http://schemas.microsoft.com/office/powerpoint/2010/main" val="346686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9D5DC-BD0B-B14D-9162-39CD03C9867E}"/>
              </a:ext>
            </a:extLst>
          </p:cNvPr>
          <p:cNvSpPr>
            <a:spLocks noGrp="1"/>
          </p:cNvSpPr>
          <p:nvPr>
            <p:ph type="title"/>
          </p:nvPr>
        </p:nvSpPr>
        <p:spPr>
          <a:xfrm>
            <a:off x="838200" y="108187"/>
            <a:ext cx="10515600" cy="1325563"/>
          </a:xfrm>
        </p:spPr>
        <p:txBody>
          <a:bodyPr>
            <a:normAutofit/>
          </a:bodyPr>
          <a:lstStyle/>
          <a:p>
            <a:r>
              <a:rPr kumimoji="1" lang="zh-CN" altLang="en-US" dirty="0"/>
              <a:t>上下文学习（</a:t>
            </a:r>
            <a:r>
              <a:rPr kumimoji="1" lang="en-US" altLang="zh-CN" dirty="0"/>
              <a:t>In-Context Learning</a:t>
            </a:r>
            <a:r>
              <a:rPr kumimoji="1" lang="zh-CN" altLang="en-US" dirty="0"/>
              <a:t>）</a:t>
            </a:r>
            <a:r>
              <a:rPr kumimoji="1" lang="zh-CN" altLang="en-US" sz="1400" dirty="0"/>
              <a:t>一种提示学习</a:t>
            </a:r>
            <a:endParaRPr kumimoji="1" lang="en-US" altLang="zh-CN" sz="1400" dirty="0"/>
          </a:p>
        </p:txBody>
      </p:sp>
      <p:sp>
        <p:nvSpPr>
          <p:cNvPr id="4" name="文本框 3">
            <a:extLst>
              <a:ext uri="{FF2B5EF4-FFF2-40B4-BE49-F238E27FC236}">
                <a16:creationId xmlns:a16="http://schemas.microsoft.com/office/drawing/2014/main" id="{AA2B32A8-4A19-B64D-A0AE-9320E32C6EBD}"/>
              </a:ext>
            </a:extLst>
          </p:cNvPr>
          <p:cNvSpPr txBox="1"/>
          <p:nvPr/>
        </p:nvSpPr>
        <p:spPr>
          <a:xfrm>
            <a:off x="6816811" y="6488668"/>
            <a:ext cx="5375189" cy="369332"/>
          </a:xfrm>
          <a:prstGeom prst="rect">
            <a:avLst/>
          </a:prstGeom>
          <a:noFill/>
        </p:spPr>
        <p:txBody>
          <a:bodyPr wrap="none" rtlCol="0">
            <a:spAutoFit/>
          </a:bodyPr>
          <a:lstStyle/>
          <a:p>
            <a:r>
              <a:rPr kumimoji="1" lang="en" altLang="zh-CN" dirty="0"/>
              <a:t>2020-nips-Language Models are Few-Shot Learners</a:t>
            </a:r>
          </a:p>
        </p:txBody>
      </p:sp>
      <p:sp>
        <p:nvSpPr>
          <p:cNvPr id="5" name="矩形 4">
            <a:extLst>
              <a:ext uri="{FF2B5EF4-FFF2-40B4-BE49-F238E27FC236}">
                <a16:creationId xmlns:a16="http://schemas.microsoft.com/office/drawing/2014/main" id="{384A9681-9A86-F248-B835-F49D03BDBD52}"/>
              </a:ext>
            </a:extLst>
          </p:cNvPr>
          <p:cNvSpPr/>
          <p:nvPr/>
        </p:nvSpPr>
        <p:spPr>
          <a:xfrm>
            <a:off x="347242" y="2444175"/>
            <a:ext cx="1154429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a:t>
            </a:r>
          </a:p>
        </p:txBody>
      </p:sp>
      <p:sp>
        <p:nvSpPr>
          <p:cNvPr id="6" name="矩形 5">
            <a:extLst>
              <a:ext uri="{FF2B5EF4-FFF2-40B4-BE49-F238E27FC236}">
                <a16:creationId xmlns:a16="http://schemas.microsoft.com/office/drawing/2014/main" id="{83640243-59B6-A341-8C0B-2D92DD640933}"/>
              </a:ext>
            </a:extLst>
          </p:cNvPr>
          <p:cNvSpPr/>
          <p:nvPr/>
        </p:nvSpPr>
        <p:spPr>
          <a:xfrm>
            <a:off x="766467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7" name="矩形 6">
            <a:extLst>
              <a:ext uri="{FF2B5EF4-FFF2-40B4-BE49-F238E27FC236}">
                <a16:creationId xmlns:a16="http://schemas.microsoft.com/office/drawing/2014/main" id="{3BB60EA8-F63F-F541-9370-855B6CB9C173}"/>
              </a:ext>
            </a:extLst>
          </p:cNvPr>
          <p:cNvSpPr/>
          <p:nvPr/>
        </p:nvSpPr>
        <p:spPr>
          <a:xfrm>
            <a:off x="889438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8" name="矩形 7">
            <a:extLst>
              <a:ext uri="{FF2B5EF4-FFF2-40B4-BE49-F238E27FC236}">
                <a16:creationId xmlns:a16="http://schemas.microsoft.com/office/drawing/2014/main" id="{8B876343-BBD9-1340-8400-3DE789212895}"/>
              </a:ext>
            </a:extLst>
          </p:cNvPr>
          <p:cNvSpPr/>
          <p:nvPr/>
        </p:nvSpPr>
        <p:spPr>
          <a:xfrm>
            <a:off x="1012409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9" name="矩形 8">
            <a:extLst>
              <a:ext uri="{FF2B5EF4-FFF2-40B4-BE49-F238E27FC236}">
                <a16:creationId xmlns:a16="http://schemas.microsoft.com/office/drawing/2014/main" id="{EF3B458E-D2BF-7047-AEA5-C097D7239C32}"/>
              </a:ext>
            </a:extLst>
          </p:cNvPr>
          <p:cNvSpPr/>
          <p:nvPr/>
        </p:nvSpPr>
        <p:spPr>
          <a:xfrm>
            <a:off x="5742592" y="1734259"/>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10" name="直线箭头连接符 9">
            <a:extLst>
              <a:ext uri="{FF2B5EF4-FFF2-40B4-BE49-F238E27FC236}">
                <a16:creationId xmlns:a16="http://schemas.microsoft.com/office/drawing/2014/main" id="{B456E339-F638-7246-AF0E-FD7432EA32B9}"/>
              </a:ext>
            </a:extLst>
          </p:cNvPr>
          <p:cNvCxnSpPr>
            <a:cxnSpLocks/>
            <a:stCxn id="6" idx="0"/>
          </p:cNvCxnSpPr>
          <p:nvPr/>
        </p:nvCxnSpPr>
        <p:spPr>
          <a:xfrm flipV="1">
            <a:off x="793794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798E844F-E0E0-0C46-9086-AD02173266E3}"/>
              </a:ext>
            </a:extLst>
          </p:cNvPr>
          <p:cNvCxnSpPr>
            <a:cxnSpLocks/>
            <a:stCxn id="7" idx="0"/>
          </p:cNvCxnSpPr>
          <p:nvPr/>
        </p:nvCxnSpPr>
        <p:spPr>
          <a:xfrm flipV="1">
            <a:off x="916765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3D1EF1FA-840A-4542-9B9A-2DAE50A889D7}"/>
              </a:ext>
            </a:extLst>
          </p:cNvPr>
          <p:cNvCxnSpPr>
            <a:cxnSpLocks/>
            <a:stCxn id="8" idx="0"/>
          </p:cNvCxnSpPr>
          <p:nvPr/>
        </p:nvCxnSpPr>
        <p:spPr>
          <a:xfrm flipV="1">
            <a:off x="1039736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B5FA28B4-516B-6F41-AF1A-393875E26ACB}"/>
              </a:ext>
            </a:extLst>
          </p:cNvPr>
          <p:cNvCxnSpPr>
            <a:cxnSpLocks/>
            <a:stCxn id="5" idx="0"/>
            <a:endCxn id="9" idx="2"/>
          </p:cNvCxnSpPr>
          <p:nvPr/>
        </p:nvCxnSpPr>
        <p:spPr>
          <a:xfrm flipH="1" flipV="1">
            <a:off x="6114393" y="2131027"/>
            <a:ext cx="4995" cy="3131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F844C-324A-FC44-932F-91BFF1F9CBBB}"/>
              </a:ext>
            </a:extLst>
          </p:cNvPr>
          <p:cNvSpPr/>
          <p:nvPr/>
        </p:nvSpPr>
        <p:spPr>
          <a:xfrm>
            <a:off x="11353800"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15" name="直线箭头连接符 14">
            <a:extLst>
              <a:ext uri="{FF2B5EF4-FFF2-40B4-BE49-F238E27FC236}">
                <a16:creationId xmlns:a16="http://schemas.microsoft.com/office/drawing/2014/main" id="{573F81C8-72CC-6848-B30B-7910BAB4E06C}"/>
              </a:ext>
            </a:extLst>
          </p:cNvPr>
          <p:cNvCxnSpPr>
            <a:cxnSpLocks/>
            <a:stCxn id="14" idx="0"/>
          </p:cNvCxnSpPr>
          <p:nvPr/>
        </p:nvCxnSpPr>
        <p:spPr>
          <a:xfrm flipV="1">
            <a:off x="11627069"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8D72B83-A92D-E34D-B3DB-30B7D7EBDB79}"/>
              </a:ext>
            </a:extLst>
          </p:cNvPr>
          <p:cNvSpPr/>
          <p:nvPr/>
        </p:nvSpPr>
        <p:spPr>
          <a:xfrm>
            <a:off x="28641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无</a:t>
            </a:r>
          </a:p>
        </p:txBody>
      </p:sp>
      <p:sp>
        <p:nvSpPr>
          <p:cNvPr id="21" name="矩形 20">
            <a:extLst>
              <a:ext uri="{FF2B5EF4-FFF2-40B4-BE49-F238E27FC236}">
                <a16:creationId xmlns:a16="http://schemas.microsoft.com/office/drawing/2014/main" id="{7C80CFB1-CE92-CA40-9EB9-99762BF19731}"/>
              </a:ext>
            </a:extLst>
          </p:cNvPr>
          <p:cNvSpPr/>
          <p:nvPr/>
        </p:nvSpPr>
        <p:spPr>
          <a:xfrm>
            <a:off x="151612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极</a:t>
            </a:r>
          </a:p>
        </p:txBody>
      </p:sp>
      <p:sp>
        <p:nvSpPr>
          <p:cNvPr id="22" name="矩形 21">
            <a:extLst>
              <a:ext uri="{FF2B5EF4-FFF2-40B4-BE49-F238E27FC236}">
                <a16:creationId xmlns:a16="http://schemas.microsoft.com/office/drawing/2014/main" id="{431C050B-F1DF-5943-84FB-F48164D7F3E8}"/>
              </a:ext>
            </a:extLst>
          </p:cNvPr>
          <p:cNvSpPr/>
          <p:nvPr/>
        </p:nvSpPr>
        <p:spPr>
          <a:xfrm>
            <a:off x="274583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一</a:t>
            </a:r>
          </a:p>
        </p:txBody>
      </p:sp>
      <p:cxnSp>
        <p:nvCxnSpPr>
          <p:cNvPr id="23" name="直线箭头连接符 22">
            <a:extLst>
              <a:ext uri="{FF2B5EF4-FFF2-40B4-BE49-F238E27FC236}">
                <a16:creationId xmlns:a16="http://schemas.microsoft.com/office/drawing/2014/main" id="{24DBA5C5-AB5E-DA4A-A01E-20420A5C2F3B}"/>
              </a:ext>
            </a:extLst>
          </p:cNvPr>
          <p:cNvCxnSpPr>
            <a:cxnSpLocks/>
            <a:stCxn id="20" idx="0"/>
          </p:cNvCxnSpPr>
          <p:nvPr/>
        </p:nvCxnSpPr>
        <p:spPr>
          <a:xfrm flipV="1">
            <a:off x="55968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132AC87-3C0B-2F45-85BA-4D2B3864C065}"/>
              </a:ext>
            </a:extLst>
          </p:cNvPr>
          <p:cNvCxnSpPr>
            <a:cxnSpLocks/>
            <a:stCxn id="21" idx="0"/>
          </p:cNvCxnSpPr>
          <p:nvPr/>
        </p:nvCxnSpPr>
        <p:spPr>
          <a:xfrm flipV="1">
            <a:off x="178939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AD905B6-1309-5C44-98D2-2C48EC17A253}"/>
              </a:ext>
            </a:extLst>
          </p:cNvPr>
          <p:cNvCxnSpPr>
            <a:cxnSpLocks/>
            <a:stCxn id="22" idx="0"/>
          </p:cNvCxnSpPr>
          <p:nvPr/>
        </p:nvCxnSpPr>
        <p:spPr>
          <a:xfrm flipV="1">
            <a:off x="301910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3A32C7-F26B-A64B-81B8-F175676C2961}"/>
              </a:ext>
            </a:extLst>
          </p:cNvPr>
          <p:cNvSpPr/>
          <p:nvPr/>
        </p:nvSpPr>
        <p:spPr>
          <a:xfrm>
            <a:off x="3975543"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般</a:t>
            </a:r>
          </a:p>
        </p:txBody>
      </p:sp>
      <p:cxnSp>
        <p:nvCxnSpPr>
          <p:cNvPr id="27" name="直线箭头连接符 26">
            <a:extLst>
              <a:ext uri="{FF2B5EF4-FFF2-40B4-BE49-F238E27FC236}">
                <a16:creationId xmlns:a16="http://schemas.microsoft.com/office/drawing/2014/main" id="{35FC7F70-E75D-1640-AD6F-0EF5BD9CD388}"/>
              </a:ext>
            </a:extLst>
          </p:cNvPr>
          <p:cNvCxnSpPr>
            <a:cxnSpLocks/>
            <a:stCxn id="26" idx="0"/>
          </p:cNvCxnSpPr>
          <p:nvPr/>
        </p:nvCxnSpPr>
        <p:spPr>
          <a:xfrm flipV="1">
            <a:off x="4248812"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231EB11-9DFB-1C44-9BFE-07D158674BD4}"/>
              </a:ext>
            </a:extLst>
          </p:cNvPr>
          <p:cNvSpPr/>
          <p:nvPr/>
        </p:nvSpPr>
        <p:spPr>
          <a:xfrm>
            <a:off x="5205253"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负</a:t>
            </a:r>
          </a:p>
        </p:txBody>
      </p:sp>
      <p:cxnSp>
        <p:nvCxnSpPr>
          <p:cNvPr id="30" name="直线箭头连接符 29">
            <a:extLst>
              <a:ext uri="{FF2B5EF4-FFF2-40B4-BE49-F238E27FC236}">
                <a16:creationId xmlns:a16="http://schemas.microsoft.com/office/drawing/2014/main" id="{7B8BE070-773A-5F4C-A63A-0CF847DF486B}"/>
              </a:ext>
            </a:extLst>
          </p:cNvPr>
          <p:cNvCxnSpPr>
            <a:cxnSpLocks/>
            <a:stCxn id="29" idx="0"/>
          </p:cNvCxnSpPr>
          <p:nvPr/>
        </p:nvCxnSpPr>
        <p:spPr>
          <a:xfrm flipV="1">
            <a:off x="5478522"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1E389262-AEC7-2B4F-9C47-C94C2CD1C9D5}"/>
              </a:ext>
            </a:extLst>
          </p:cNvPr>
          <p:cNvSpPr/>
          <p:nvPr/>
        </p:nvSpPr>
        <p:spPr>
          <a:xfrm>
            <a:off x="6434962"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向</a:t>
            </a:r>
          </a:p>
        </p:txBody>
      </p:sp>
      <p:cxnSp>
        <p:nvCxnSpPr>
          <p:cNvPr id="32" name="直线箭头连接符 31">
            <a:extLst>
              <a:ext uri="{FF2B5EF4-FFF2-40B4-BE49-F238E27FC236}">
                <a16:creationId xmlns:a16="http://schemas.microsoft.com/office/drawing/2014/main" id="{DDF18E59-E2F5-4D4D-97CE-C02996E2ABFC}"/>
              </a:ext>
            </a:extLst>
          </p:cNvPr>
          <p:cNvCxnSpPr>
            <a:cxnSpLocks/>
            <a:stCxn id="31" idx="0"/>
          </p:cNvCxnSpPr>
          <p:nvPr/>
        </p:nvCxnSpPr>
        <p:spPr>
          <a:xfrm flipV="1">
            <a:off x="6708231"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32FD90F-199C-444A-8D23-C95D1D9F477B}"/>
              </a:ext>
            </a:extLst>
          </p:cNvPr>
          <p:cNvSpPr/>
          <p:nvPr/>
        </p:nvSpPr>
        <p:spPr>
          <a:xfrm>
            <a:off x="232542" y="3705030"/>
            <a:ext cx="6831198"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37" name="文本框 36">
            <a:extLst>
              <a:ext uri="{FF2B5EF4-FFF2-40B4-BE49-F238E27FC236}">
                <a16:creationId xmlns:a16="http://schemas.microsoft.com/office/drawing/2014/main" id="{41B88669-56F0-534B-B61F-E33356BDA946}"/>
              </a:ext>
            </a:extLst>
          </p:cNvPr>
          <p:cNvSpPr txBox="1"/>
          <p:nvPr/>
        </p:nvSpPr>
        <p:spPr>
          <a:xfrm>
            <a:off x="3209559" y="4264561"/>
            <a:ext cx="877163" cy="369332"/>
          </a:xfrm>
          <a:prstGeom prst="rect">
            <a:avLst/>
          </a:prstGeom>
          <a:noFill/>
        </p:spPr>
        <p:txBody>
          <a:bodyPr wrap="none" rtlCol="0">
            <a:spAutoFit/>
          </a:bodyPr>
          <a:lstStyle/>
          <a:p>
            <a:r>
              <a:rPr kumimoji="1" lang="zh-CN" altLang="en-US" dirty="0"/>
              <a:t>上下文</a:t>
            </a:r>
          </a:p>
        </p:txBody>
      </p:sp>
      <p:sp>
        <p:nvSpPr>
          <p:cNvPr id="3" name="文本框 2">
            <a:extLst>
              <a:ext uri="{FF2B5EF4-FFF2-40B4-BE49-F238E27FC236}">
                <a16:creationId xmlns:a16="http://schemas.microsoft.com/office/drawing/2014/main" id="{6A0CBBC3-65A6-4A41-87BC-A4ABC4E2D150}"/>
              </a:ext>
            </a:extLst>
          </p:cNvPr>
          <p:cNvSpPr txBox="1"/>
          <p:nvPr/>
        </p:nvSpPr>
        <p:spPr>
          <a:xfrm>
            <a:off x="2257374" y="4790984"/>
            <a:ext cx="2781531" cy="923330"/>
          </a:xfrm>
          <a:prstGeom prst="rect">
            <a:avLst/>
          </a:prstGeom>
          <a:noFill/>
        </p:spPr>
        <p:txBody>
          <a:bodyPr wrap="none" rtlCol="0">
            <a:spAutoFit/>
          </a:bodyPr>
          <a:lstStyle/>
          <a:p>
            <a:r>
              <a:rPr kumimoji="1" lang="zh-CN" altLang="en-US" dirty="0"/>
              <a:t>其它上下文：</a:t>
            </a:r>
            <a:endParaRPr kumimoji="1" lang="en-US" altLang="zh-CN" dirty="0"/>
          </a:p>
          <a:p>
            <a:pPr marL="285750" indent="-285750">
              <a:buFontTx/>
              <a:buChar char="-"/>
            </a:pPr>
            <a:r>
              <a:rPr kumimoji="1" lang="zh-CN" altLang="en-US" dirty="0"/>
              <a:t>你是一个电影评论家</a:t>
            </a:r>
            <a:endParaRPr kumimoji="1" lang="en-US" altLang="zh-CN" dirty="0"/>
          </a:p>
          <a:p>
            <a:pPr marL="285750" indent="-285750">
              <a:buFontTx/>
              <a:buChar char="-"/>
            </a:pPr>
            <a:r>
              <a:rPr kumimoji="1" lang="zh-CN" altLang="en-US" dirty="0"/>
              <a:t>你是一个战争片爱好者</a:t>
            </a:r>
            <a:endParaRPr kumimoji="1" lang="en-US" altLang="zh-CN" dirty="0"/>
          </a:p>
        </p:txBody>
      </p:sp>
      <p:sp>
        <p:nvSpPr>
          <p:cNvPr id="17" name="文本框 16">
            <a:extLst>
              <a:ext uri="{FF2B5EF4-FFF2-40B4-BE49-F238E27FC236}">
                <a16:creationId xmlns:a16="http://schemas.microsoft.com/office/drawing/2014/main" id="{60B85F3B-7F18-4448-89FA-8B78887279EF}"/>
              </a:ext>
            </a:extLst>
          </p:cNvPr>
          <p:cNvSpPr txBox="1"/>
          <p:nvPr/>
        </p:nvSpPr>
        <p:spPr>
          <a:xfrm>
            <a:off x="347242" y="1255737"/>
            <a:ext cx="8962710" cy="369332"/>
          </a:xfrm>
          <a:prstGeom prst="rect">
            <a:avLst/>
          </a:prstGeom>
          <a:noFill/>
        </p:spPr>
        <p:txBody>
          <a:bodyPr wrap="none" rtlCol="0">
            <a:spAutoFit/>
          </a:bodyPr>
          <a:lstStyle/>
          <a:p>
            <a:r>
              <a:rPr kumimoji="1" lang="zh-CN" altLang="en-US" dirty="0"/>
              <a:t>上下文学习：将其它问题</a:t>
            </a:r>
            <a:r>
              <a:rPr kumimoji="1" lang="en-US" altLang="zh-CN" dirty="0"/>
              <a:t>-</a:t>
            </a:r>
            <a:r>
              <a:rPr kumimoji="1" lang="zh-CN" altLang="en-US" dirty="0"/>
              <a:t>答案对作为</a:t>
            </a:r>
            <a:r>
              <a:rPr kumimoji="1" lang="en-US" altLang="zh-CN" dirty="0"/>
              <a:t>Prompt</a:t>
            </a:r>
            <a:r>
              <a:rPr kumimoji="1" lang="zh-CN" altLang="en-US" dirty="0"/>
              <a:t>的一部分，当作上下文，进行</a:t>
            </a:r>
            <a:r>
              <a:rPr kumimoji="1" lang="en-US" altLang="zh-CN" dirty="0"/>
              <a:t>Prompt</a:t>
            </a:r>
            <a:r>
              <a:rPr kumimoji="1" lang="zh-CN" altLang="en-US" dirty="0"/>
              <a:t>增强</a:t>
            </a:r>
          </a:p>
        </p:txBody>
      </p:sp>
    </p:spTree>
    <p:extLst>
      <p:ext uri="{BB962C8B-B14F-4D97-AF65-F5344CB8AC3E}">
        <p14:creationId xmlns:p14="http://schemas.microsoft.com/office/powerpoint/2010/main" val="2277584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1468</Words>
  <Application>Microsoft Macintosh PowerPoint</Application>
  <PresentationFormat>宽屏</PresentationFormat>
  <Paragraphs>314</Paragraphs>
  <Slides>20</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Cambria Math</vt:lpstr>
      <vt:lpstr>Times New Roman</vt:lpstr>
      <vt:lpstr>Office 主题​​</vt:lpstr>
      <vt:lpstr>ChatGPT 从语言知识到知识库</vt:lpstr>
      <vt:lpstr>Outline</vt:lpstr>
      <vt:lpstr>ChatGPT: 通过人类反馈两阶段精调的语言模型</vt:lpstr>
      <vt:lpstr>试用ChatGPT</vt:lpstr>
      <vt:lpstr>语言模型</vt:lpstr>
      <vt:lpstr>语言模型是知识库</vt:lpstr>
      <vt:lpstr>语言模型是知识库</vt:lpstr>
      <vt:lpstr>提示学习（Prompt-Learning）调用方式优化</vt:lpstr>
      <vt:lpstr>上下文学习（In-Context Learning）一种提示学习</vt:lpstr>
      <vt:lpstr>思维链（Chain-of-Thought）一种上下文学习</vt:lpstr>
      <vt:lpstr>精调语言模型-ChatGPT</vt:lpstr>
      <vt:lpstr>精调语言模型-ChatGPT</vt:lpstr>
      <vt:lpstr>ChatGPT: 精调语言模型</vt:lpstr>
      <vt:lpstr>ChatGPT: 训练强化学习打分模型</vt:lpstr>
      <vt:lpstr>ChatGPT: 用强化学习再精调语言模型</vt:lpstr>
      <vt:lpstr>ChatGPT: 用强化学习再精调语言模型</vt:lpstr>
      <vt:lpstr>一些资源</vt:lpstr>
      <vt:lpstr>一些资源</vt:lpstr>
      <vt:lpstr>Thanks</vt:lpstr>
      <vt:lpstr>附录：各种复杂系统中的涌现现象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Microsoft Office User</dc:creator>
  <cp:lastModifiedBy>Microsoft Office User</cp:lastModifiedBy>
  <cp:revision>583</cp:revision>
  <dcterms:created xsi:type="dcterms:W3CDTF">2023-03-13T06:49:41Z</dcterms:created>
  <dcterms:modified xsi:type="dcterms:W3CDTF">2023-03-17T08:50:44Z</dcterms:modified>
</cp:coreProperties>
</file>