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s/slide238.xml" ContentType="application/vnd.openxmlformats-officedocument.presentationml.slide+xml"/>
  <Override PartName="/ppt/slides/slide239.xml" ContentType="application/vnd.openxmlformats-officedocument.presentationml.slide+xml"/>
  <Override PartName="/ppt/slides/slide240.xml" ContentType="application/vnd.openxmlformats-officedocument.presentationml.slide+xml"/>
  <Override PartName="/ppt/slides/slide241.xml" ContentType="application/vnd.openxmlformats-officedocument.presentationml.slide+xml"/>
  <Override PartName="/ppt/slides/slide242.xml" ContentType="application/vnd.openxmlformats-officedocument.presentationml.slide+xml"/>
  <Override PartName="/ppt/slides/slide243.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 id="493" r:id="rId239"/>
    <p:sldId id="494" r:id="rId240"/>
    <p:sldId id="495" r:id="rId241"/>
    <p:sldId id="496" r:id="rId242"/>
    <p:sldId id="497" r:id="rId243"/>
    <p:sldId id="498" r:id="rId244"/>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slide" Target="slides/slide238.xml"/><Relationship Id="rId240" Type="http://schemas.openxmlformats.org/officeDocument/2006/relationships/slide" Target="slides/slide239.xml"/><Relationship Id="rId241" Type="http://schemas.openxmlformats.org/officeDocument/2006/relationships/slide" Target="slides/slide240.xml"/><Relationship Id="rId242" Type="http://schemas.openxmlformats.org/officeDocument/2006/relationships/slide" Target="slides/slide241.xml"/><Relationship Id="rId243" Type="http://schemas.openxmlformats.org/officeDocument/2006/relationships/slide" Target="slides/slide242.xml"/><Relationship Id="rId244" Type="http://schemas.openxmlformats.org/officeDocument/2006/relationships/slide" Target="slides/slide243.xml"/><Relationship Id="rId245" Type="http://schemas.openxmlformats.org/officeDocument/2006/relationships/presProps" Target="presProps.xml"/><Relationship Id="rId246" Type="http://schemas.openxmlformats.org/officeDocument/2006/relationships/viewProps" Target="viewProps.xml"/><Relationship Id="rId247" Type="http://schemas.openxmlformats.org/officeDocument/2006/relationships/theme" Target="theme/theme1.xml"/><Relationship Id="rId248"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8.png"/><Relationship Id="rId3" Type="http://schemas.openxmlformats.org/officeDocument/2006/relationships/image" Target="../media/image1.png"/></Relationships>

</file>

<file path=ppt/slides/_rels/slide2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9.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0.png"/><Relationship Id="rId3" Type="http://schemas.openxmlformats.org/officeDocument/2006/relationships/image" Target="../media/image1.png"/></Relationships>

</file>

<file path=ppt/slides/_rels/slide2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1.png"/><Relationship Id="rId3" Type="http://schemas.openxmlformats.org/officeDocument/2006/relationships/image" Target="../media/image1.png"/></Relationships>

</file>

<file path=ppt/slides/_rels/slide2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2.png"/><Relationship Id="rId3" Type="http://schemas.openxmlformats.org/officeDocument/2006/relationships/image" Target="../media/image1.png"/></Relationships>

</file>

<file path=ppt/slides/_rels/slide2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3.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25,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Maven AGI Agent Platform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Maven AGI is an enterprise Generative AI platform designed to revolutionize customer support.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Maven AGI is an enterprise Generative AI platform designed to revolutionize customer support. It leverages AI agents to autonomously handle a high percentage of customer inquiries (up to 93%), significantly reducing support costs and improving resolution times. Beyond self-service, Maven AGI also provides tools for human agents, such as AI-powered co-pilots, and offers data-driven insights to proactively address customer issues.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Maven AGI,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https://cloud.ibm.com/catalog/services/mavenagi-agent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millionways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HR assistant that analyzes candidate documents to deliver personality insights, interview questions, and hiring recommendations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millionways HR Personality Agent</a:t>
            </a:r>
          </a:p>
          <a:p>
            <a:r>
              <a:rPr lang="en-US" sz="1800" dirty="0" smtClean="0"/>
              <a:t/>
            </a:r>
          </a:p>
          <a:p>
            <a:r>
              <a:rPr lang="en-US" sz="1800" dirty="0" smtClean="0"/>
              <a:t>millionways HR Personality Agent is an AI-powered hiring assistant that transforms candidate documents (interviews, resumes, cover letters) into actionable hiring intelligence. Built on the world’s first **Large Psychological Model (LPM)**, it goes beyond skills and experience to analyze communication style, decision-making patterns, and behavioral traits — enabling data-driven, bias-aware hiring decisions.</a:t>
            </a:r>
          </a:p>
          <a:p>
            <a:r>
              <a:rPr lang="en-US" sz="1800" dirty="0" smtClean="0"/>
              <a:t/>
            </a:r>
          </a:p>
          <a:p>
            <a:r>
              <a:rPr lang="en-US" sz="1800" dirty="0" smtClean="0"/>
              <a:t>## Key Features</a:t>
            </a:r>
          </a:p>
          <a:p>
            <a:r>
              <a:rPr lang="en-US" sz="1800" dirty="0" smtClean="0"/>
              <a:t>- **Candidate Personality Profiling:** Generates a deep psychological profile from any text input  </a:t>
            </a:r>
          </a:p>
          <a:p>
            <a:r>
              <a:rPr lang="en-US" sz="1800" dirty="0" smtClean="0"/>
              <a:t>- **Actionable Hiring Recommendations:** Suggests interview strategies, tailored questions, and candidate follow-ups  </a:t>
            </a:r>
          </a:p>
          <a:p>
            <a:r>
              <a:rPr lang="en-US" sz="1800" dirty="0" smtClean="0"/>
              <a:t>- **Cultural Fit &amp; Team Dynamics:** Evaluates compatibility with your team’s working style  </a:t>
            </a:r>
          </a:p>
          <a:p>
            <a:r>
              <a:rPr lang="en-US" sz="1800" dirty="0" smtClean="0"/>
              <a:t>- **Behavioral Risk Insights:** Flags potential areas for misalignment or friction before a hire is made  </a:t>
            </a:r>
          </a:p>
          <a:p>
            <a:r>
              <a:rPr lang="en-US" sz="1800" dirty="0" smtClean="0"/>
              <a:t>- **Easy Integration:** Fully compatible with IBM Agent Services and available via a simple REST API  </a:t>
            </a:r>
          </a:p>
          <a:p>
            <a:r>
              <a:rPr lang="en-US" sz="1800" dirty="0" smtClean="0"/>
              <a:t/>
            </a:r>
          </a:p>
          <a:p>
            <a:r>
              <a:rPr lang="en-US" sz="1800" dirty="0" smtClean="0"/>
              <a:t>## Business Value</a:t>
            </a:r>
          </a:p>
          <a:p>
            <a:r>
              <a:rPr lang="en-US" sz="1800" dirty="0" smtClean="0"/>
              <a:t>- Reduce bad hires and save millions in replacement costs  </a:t>
            </a:r>
          </a:p>
          <a:p>
            <a:r>
              <a:rPr lang="en-US" sz="1800" dirty="0" smtClean="0"/>
              <a:t>- Enhance interview quality and team performance with psychology-backed recommendations  </a:t>
            </a:r>
          </a:p>
          <a:p>
            <a:r>
              <a:rPr lang="en-US" sz="1800" dirty="0" smtClean="0"/>
              <a:t>- Accelerate hiring decisions by automating personality insights at scale  </a:t>
            </a:r>
          </a:p>
          <a:p>
            <a:r>
              <a:rPr lang="en-US" sz="1800" dirty="0" smtClean="0"/>
              <a:t/>
            </a:r>
          </a:p>
          <a:p>
            <a:r>
              <a:rPr lang="en-US" sz="1800" dirty="0" smtClean="0"/>
              <a:t>## Ideal For</a:t>
            </a:r>
          </a:p>
          <a:p>
            <a:r>
              <a:rPr lang="en-US" sz="1800" dirty="0" smtClean="0"/>
              <a:t>Recruiters, HR leaders, and hiring managers looking to improve quality-of-hire, reduce bias, and optimize team fit.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millionways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https://cloud.ibm.com/catalog/services/millionways-millionways-agent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Netomi AI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Netomi AI Agent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Netomi is the world’s leading enterprise agentic AI platform for customer experience, trusted in production by Fortune 500 companies across travel, hospitality, retail, insurance, banking, telecom, and media. Its field-proven platform delivers autonomous, goal-driven interactions that go beyond reactive support, anticipating customer needs, acting preemptively, and driving measurable outcomes across every channel and touchpoint. Unlike siloed AI tools, Netomi is architected as a composable and sanctioned agentic system, deeply integrated with enterprise workflows, and pre-built with embedded AI governance, compliance, and security at its core. Through its Agentic Factory and the Agent Development Lifecycle (ADLC), enterprises can rapidly design, govern, and scale specialized AI agents with consistency and resilience at Fortune 500 scale. With the fastest deployment times and consistently proven ROI, Netomi turns customer experience into a strategic advantage for the world’s largest organizations.  For more information, visit www.netomi.com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AI Netomi,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https://cloud.ibm.com/catalog/services/netomi-ai-agent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world's best no-code Agentic platform. From RAG to multi-agent generative AI systems with native Governance.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world's best no-code Agentic platform. From RAG to multi-agent generative AI systems with native Governance.</a:t>
            </a:r>
          </a:p>
          <a:p>
            <a:r>
              <a:rPr lang="en-US" sz="1800" dirty="0" smtClean="0"/>
              <a:t/>
            </a:r>
          </a:p>
          <a:p>
            <a:r>
              <a:rPr lang="en-US" sz="1800" dirty="0" smtClean="0"/>
              <a:t>NeuralSeek completely automates Retrieval Augmented Generation (RAG) usecases, backed by business-friendly no-code agents.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Patient Facing AI Agent for Healthcare Companies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powered Patient AI Agent handles patient inquiries, appointments, and assessments across voice, web, and social media.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IBM Watsonx Orchestrate Powered Patient AI Agent (Sofie) helps both prospective and existing patients with healthcare needs such as assessments, appointment scheduling, and managing interactions across the entire patient journey. Hospitals and healthcare clinics can use it to deliver better patient experiences while reducing operational workload. The solution is HIPAA compliant and built to extend into electronic health record (EHR) systems such as NextGen and others, depending on the customer’s environment.</a:t>
            </a:r>
          </a:p>
          <a:p>
            <a:r>
              <a:rPr lang="en-US" sz="1800" dirty="0" smtClean="0"/>
              <a:t/>
            </a:r>
          </a:p>
          <a:p>
            <a:r>
              <a:rPr lang="en-US" sz="1800" dirty="0" smtClean="0"/>
              <a:t>The AI Agent works seamlessly across channels—including voice, web, and leading social platforms like WhatsApp, Instagram, and Facebook—making patient engagement easy, intuitive, and always accessible.</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Streebo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https://cloud.ibm.com/catalog/services/patient-facing-ai-agent-for-healthcare-companies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Beam Agent - Invoice Reconciliation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Automates invoice status tracking by reading emails, checking payment status, and sending responses to suppliers &amp; internal teams.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Beam's Invoice Reconciliaton Agents streamlines invoice status management. Beam's agent autmatomatically</a:t>
            </a:r>
          </a:p>
          <a:p>
            <a:r>
              <a:rPr lang="en-US" sz="1800" dirty="0" smtClean="0"/>
              <a:t>1. Detects and validates email relevance to filter invoice-related commmunications</a:t>
            </a:r>
          </a:p>
          <a:p>
            <a:r>
              <a:rPr lang="en-US" sz="1800" dirty="0" smtClean="0"/>
              <a:t>2. Extracts key information from incoming emails and attachments including invoices and external data</a:t>
            </a:r>
          </a:p>
          <a:p>
            <a:r>
              <a:rPr lang="en-US" sz="1800" dirty="0" smtClean="0"/>
              <a:t>3. Integrates with internal systems to check invoice status and retrieve payment and transactions history</a:t>
            </a:r>
          </a:p>
          <a:p>
            <a:r>
              <a:rPr lang="en-US" sz="1800" dirty="0" smtClean="0"/>
              <a:t>4. Reasoning on invoice status and determining whether invoices are paid, pending, in processing, not received, or required status clarification.</a:t>
            </a:r>
          </a:p>
          <a:p>
            <a:r>
              <a:rPr lang="en-US" sz="1800" dirty="0" smtClean="0"/>
              <a:t>5. Generates automated responses and appropiate email formatting based on invoice status.</a:t>
            </a:r>
          </a:p>
          <a:p>
            <a:r>
              <a:rPr lang="en-US" sz="1800" dirty="0" smtClean="0"/>
              <a:t/>
            </a:r>
          </a:p>
          <a:p>
            <a:r>
              <a:rPr lang="en-US" sz="1800" dirty="0" smtClean="0"/>
              <a:t>Includes POC verficiation for addtional validation and quality assurance.</a:t>
            </a:r>
          </a:p>
          <a:p>
            <a:r>
              <a:rPr lang="en-US" sz="1800" dirty="0" smtClean="0"/>
              <a:t/>
            </a:r>
          </a:p>
          <a:p>
            <a:r>
              <a:rPr lang="en-US" sz="1800" dirty="0" smtClean="0"/>
              <a:t/>
            </a:r>
          </a:p>
          <a:p>
            <a:r>
              <a:rPr lang="en-US" sz="1800" dirty="0" smtClean="0"/>
              <a:t>Key benefits:</a:t>
            </a:r>
          </a:p>
          <a:p>
            <a:r>
              <a:rPr lang="en-US" sz="1800" dirty="0" smtClean="0"/>
              <a:t>1. Reduces manual invoice tracking and follow-ups up to 80%</a:t>
            </a:r>
          </a:p>
          <a:p>
            <a:r>
              <a:rPr lang="en-US" sz="1800" dirty="0" smtClean="0"/>
              <a:t>2. Maintains accuracte records through system integration with accuracy scores at 95%</a:t>
            </a:r>
          </a:p>
          <a:p>
            <a:r>
              <a:rPr lang="en-US" sz="1800" dirty="0" smtClean="0"/>
              <a:t>3. Provides consistent communciation with suppliers and internal teams</a:t>
            </a:r>
          </a:p>
          <a:p>
            <a:r>
              <a:rPr lang="en-US" sz="1800" dirty="0" smtClean="0"/>
              <a:t>4. Minimizes human error by 5 - 15%</a:t>
            </a:r>
          </a:p>
          <a:p>
            <a:r>
              <a:rPr lang="en-US" sz="1800" dirty="0" smtClean="0"/>
              <a:t>5. Scale efficiently to handle high volume invoice inquiries</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Beam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https://cloud.ibm.com/catalog/services/beam-invoice-rec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Tavily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Tavily is a search engine for AI agents, tailored for RAG, delivering realtime, reliable info from trusted 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Web Infrastructure for AI Agents A purpose-built web API for real-time search, scraping, crawling, and structured data retrieval. AI-native enterprises trust Tavily for data enrichment, research, RAG pipelines, and autonomous AI systems-ensuring fresh, accurate, and scalable intelligence.</a:t>
            </a:r>
          </a:p>
          <a:p>
            <a:r>
              <a:rPr lang="en-US" sz="1800" dirty="0" smtClean="0"/>
              <a:t/>
            </a:r>
          </a:p>
          <a:p>
            <a:r>
              <a:rPr lang="en-US" sz="1800" dirty="0" smtClean="0"/>
              <a:t/>
            </a:r>
          </a:p>
          <a:p>
            <a:r>
              <a:rPr lang="en-US" sz="1800" dirty="0" smtClean="0"/>
              <a:t>Why Tavily?</a:t>
            </a:r>
          </a:p>
          <a:p>
            <a:r>
              <a:rPr lang="en-US" sz="1800" dirty="0" smtClean="0"/>
              <a:t/>
            </a:r>
          </a:p>
          <a:p>
            <a:r>
              <a:rPr lang="en-US" sz="1800" dirty="0" smtClean="0"/>
              <a:t>Built for AI Agents : Unlike traditional web APIs, Tavily delivers structured, customizable data retrieval with full control over search depth, domain targeting, and content extraction via a single API call.</a:t>
            </a:r>
          </a:p>
          <a:p>
            <a:r>
              <a:rPr lang="en-US" sz="1800" dirty="0" smtClean="0"/>
              <a:t/>
            </a:r>
          </a:p>
          <a:p>
            <a:r>
              <a:rPr lang="en-US" sz="1800" dirty="0" smtClean="0"/>
              <a:t>Enterprise-Grade Security : SOC 2 certified with zero data retention and an AI security layer to prevent prompt injection and data leakage.</a:t>
            </a:r>
          </a:p>
          <a:p>
            <a:r>
              <a:rPr lang="en-US" sz="1800" dirty="0" smtClean="0"/>
              <a:t/>
            </a:r>
          </a:p>
          <a:p>
            <a:r>
              <a:rPr lang="en-US" sz="1800" dirty="0" smtClean="0"/>
              <a:t>Scalable &amp; Reliable : Custom API throughput, guaranteed uptime, and enterprise SLAs support high-volume AI workloads.</a:t>
            </a:r>
          </a:p>
          <a:p>
            <a:r>
              <a:rPr lang="en-US" sz="1800" dirty="0" smtClean="0"/>
              <a:t/>
            </a:r>
          </a:p>
          <a:p>
            <a:r>
              <a:rPr lang="en-US" sz="1800" dirty="0" smtClean="0"/>
              <a:t>Seamless AI Integration : Deploy with one line of code. Tavily natively supports LangChain, LlamaIndex, and leading AI frameworks with developer-friendly APIs and via the Model Context Protocol (MCP) .</a:t>
            </a:r>
          </a:p>
          <a:p>
            <a:r>
              <a:rPr lang="en-US" sz="1800" dirty="0" smtClean="0"/>
              <a:t/>
            </a:r>
          </a:p>
          <a:p>
            <a:r>
              <a:rPr lang="en-US" sz="1800" dirty="0" smtClean="0"/>
              <a:t>Enterprise-Ready : Designed for scalability, security, and high availability, ensuring fast, reliable data access.</a:t>
            </a:r>
          </a:p>
          <a:p>
            <a:r>
              <a:rPr lang="en-US" sz="1800" dirty="0" smtClean="0"/>
              <a:t/>
            </a:r>
          </a:p>
          <a:p>
            <a:r>
              <a:rPr lang="en-US" sz="1800" dirty="0" smtClean="0"/>
              <a:t>Trusted by 800,000+ developers and AI leaders, Tavily is the go-to solution for real-time, structured web access.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Tavily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https://cloud.ibm.com/catalog/services/tavily-tavily-web-access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38.xml><?xml version="1.0" encoding="utf-8"?>
<p:sld xmlns:a="http://schemas.openxmlformats.org/drawingml/2006/main" xmlns:r="http://schemas.openxmlformats.org/officeDocument/2006/relationships" xmlns:p="http://schemas.openxmlformats.org/presentationml/2006/main">
  <p:cSld name="Slide 2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238</a:t>
            </a:r>
            <a:endParaRPr lang="en-US" dirty="0"/>
          </a:p>
        </p:txBody>
      </p:sp>
    </p:spTree>
  </p:cSld>
  <p:clrMapOvr>
    <a:masterClrMapping/>
  </p:clrMapOvr>
</p:sld>
</file>

<file path=ppt/slides/slide239.xml><?xml version="1.0" encoding="utf-8"?>
<p:sld xmlns:a="http://schemas.openxmlformats.org/drawingml/2006/main" xmlns:r="http://schemas.openxmlformats.org/officeDocument/2006/relationships" xmlns:p="http://schemas.openxmlformats.org/presentationml/2006/main">
  <p:cSld name="Slide 2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239</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40.xml><?xml version="1.0" encoding="utf-8"?>
<p:sld xmlns:a="http://schemas.openxmlformats.org/drawingml/2006/main" xmlns:r="http://schemas.openxmlformats.org/officeDocument/2006/relationships" xmlns:p="http://schemas.openxmlformats.org/presentationml/2006/main">
  <p:cSld name="Slide 2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240</a:t>
            </a:r>
            <a:endParaRPr lang="en-US" dirty="0"/>
          </a:p>
        </p:txBody>
      </p:sp>
    </p:spTree>
  </p:cSld>
  <p:clrMapOvr>
    <a:masterClrMapping/>
  </p:clrMapOvr>
</p:sld>
</file>

<file path=ppt/slides/slide241.xml><?xml version="1.0" encoding="utf-8"?>
<p:sld xmlns:a="http://schemas.openxmlformats.org/drawingml/2006/main" xmlns:r="http://schemas.openxmlformats.org/officeDocument/2006/relationships" xmlns:p="http://schemas.openxmlformats.org/presentationml/2006/main">
  <p:cSld name="Slide 2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241</a:t>
            </a:r>
            <a:endParaRPr lang="en-US" dirty="0"/>
          </a:p>
        </p:txBody>
      </p:sp>
    </p:spTree>
  </p:cSld>
  <p:clrMapOvr>
    <a:masterClrMapping/>
  </p:clrMapOvr>
</p:sld>
</file>

<file path=ppt/slides/slide242.xml><?xml version="1.0" encoding="utf-8"?>
<p:sld xmlns:a="http://schemas.openxmlformats.org/drawingml/2006/main" xmlns:r="http://schemas.openxmlformats.org/officeDocument/2006/relationships" xmlns:p="http://schemas.openxmlformats.org/presentationml/2006/main">
  <p:cSld name="Slide 2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242</a:t>
            </a:r>
            <a:endParaRPr lang="en-US" dirty="0"/>
          </a:p>
        </p:txBody>
      </p:sp>
    </p:spTree>
  </p:cSld>
  <p:clrMapOvr>
    <a:masterClrMapping/>
  </p:clrMapOvr>
</p:sld>
</file>

<file path=ppt/slides/slide243.xml><?xml version="1.0" encoding="utf-8"?>
<p:sld xmlns:a="http://schemas.openxmlformats.org/drawingml/2006/main" xmlns:r="http://schemas.openxmlformats.org/officeDocument/2006/relationships" xmlns:p="http://schemas.openxmlformats.org/presentationml/2006/main">
  <p:cSld name="Slide 2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243</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Company Research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Performs in-depth company analysis. Ideal for investors, analysts, business researchers seeking a systematic &amp;  complete overview.</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multi-stage company research agent is a specialized AI-driven solution that delivers deep, structured insights into any company. Designed to support professionals in investment, strategy, consulting, and business development, the agent follows a systematic research process to ensure no critical area is overlooked.</a:t>
            </a:r>
          </a:p>
          <a:p>
            <a:r>
              <a:rPr lang="en-US" sz="1800" dirty="0" smtClean="0"/>
              <a:t/>
            </a:r>
          </a:p>
          <a:p>
            <a:r>
              <a:rPr lang="en-US" sz="1800" dirty="0" smtClean="0"/>
              <a:t>It analyzes a company across multiple dimensions—including business operations, financial health, competitive positioning, market presence, leadership, innovation, and risks—providing a complete picture of the organization's strengths, challenges, and strategic direction.</a:t>
            </a:r>
          </a:p>
          <a:p>
            <a:r>
              <a:rPr lang="en-US" sz="1800" dirty="0" smtClean="0"/>
              <a:t/>
            </a:r>
          </a:p>
          <a:p>
            <a:r>
              <a:rPr lang="en-US" sz="1800" dirty="0" smtClean="0"/>
              <a:t>The agent’s methodology ensures that the research output is consistent, comprehensive, and aligned with industry standards—making it ideal for due diligence, enterprise evaluations, and executive decision-making.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Lyzr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https://cloud.ibm.com/catalog/services/lyzr-company-research-agent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CtrlAgent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AI-native platform to build, deploy &amp; govern intelligent agents that automate enterprise processes securely.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CtrlAgent.ai is an AI-native enterprise transformation platform that empowers large organizations to build, deploy, and govern intelligent digital agents (or “digital workers”) at scale. With CtrlAgent, businesses can redesign core operations — from customer support and HR to IT and financial services — by automating processes with human-level conversation, cross-agent collaboration, and built-in security &amp; compliance.</a:t>
            </a:r>
          </a:p>
          <a:p>
            <a:r>
              <a:rPr lang="en-US" sz="1800" dirty="0" smtClean="0"/>
              <a:t/>
            </a:r>
          </a:p>
          <a:p>
            <a:r>
              <a:rPr lang="en-US" sz="1800" dirty="0" smtClean="0"/>
              <a:t/>
            </a:r>
          </a:p>
          <a:p>
            <a:r>
              <a:rPr lang="en-US" sz="1800" dirty="0" smtClean="0"/>
              <a:t/>
            </a:r>
          </a:p>
          <a:p>
            <a:r>
              <a:rPr lang="en-US" sz="1800" dirty="0" smtClean="0"/>
              <a:t/>
            </a:r>
          </a:p>
          <a:p>
            <a:r>
              <a:rPr lang="en-US" sz="1800" dirty="0" smtClean="0"/>
              <a:t>Rather than having isolated bots or fixed workflows, CtrlAgent gives you:</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Seamless orchestration &amp; collaboration across multiple agents and systems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Customizable business rules via a flexible studio to enforce deterministic outcomes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Lifelike multi-channel engagement (voice, web, mobile) in 130+ languages</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Enterprise-grade governance &amp; compliance built-in</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Actionable monitoring and insights to continuously optimize performance</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
            </a:r>
          </a:p>
          <a:p>
            <a:r>
              <a:rPr lang="en-US" sz="1800" dirty="0" smtClean="0"/>
              <a:t>With CtrlAgent, you avoid long, costly AI projects and instead get a unified, secure, scalable “autonomous AI factory” — turning your enterprise into a self-driving, insight-rich system that delivers speed, precision, and ROI across verticals like banking, insurance, telecom, healthcare, HR, and more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CtrlAgent,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https://cloud.ibm.com/catalog/services/ctrlagent-inc-ctrlagent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Cloud 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modern, secure, and scalable cloud desktops with Dizzion Cloud PC, a fully managed solution on IBM VPC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Dizzion Cloud PC on IBM Cloud VPC, organizations can streamline their virtual desktop delivery by combining the power of the Dizzion cloud-native platform with the global scale and security of IBM Cloud. This fully managed Desktop as a Service (DaaS) solution enables persistent, personal Windows 11 desktop experiences, built for hybrid work and maximum productivity. We offer two complementary tiers - Core and Complete - to fit every operational model.</a:t>
            </a:r>
          </a:p>
          <a:p>
            <a:r>
              <a:rPr lang="en-US" sz="1800" dirty="0" smtClean="0"/>
              <a:t/>
            </a:r>
          </a:p>
          <a:p>
            <a:r>
              <a:rPr lang="en-US" sz="1800" dirty="0" smtClean="0"/>
              <a:t/>
            </a:r>
          </a:p>
          <a:p>
            <a:r>
              <a:rPr lang="en-US" sz="1800" dirty="0" smtClean="0"/>
              <a:t>The Core Tier is ideal for organizations that already have in-house IT operations, identity services, and endpoint management tools in place. If your team can handle monitoring, patching, and support with existing staff and systems, Core lets you spin up Cloud PCs in minutes - without overhauling your workflows. Companies with 25 or more users can choose from five performance-tuned configurations, plug into your existing AD or run as standalone, and deploy directly over the internet or via private networking.</a:t>
            </a:r>
          </a:p>
          <a:p>
            <a:r>
              <a:rPr lang="en-US" sz="1800" dirty="0" smtClean="0"/>
              <a:t/>
            </a:r>
          </a:p>
          <a:p>
            <a:r>
              <a:rPr lang="en-US" sz="1800" dirty="0" smtClean="0"/>
              <a:t/>
            </a:r>
          </a:p>
          <a:p>
            <a:r>
              <a:rPr lang="en-US" sz="1800" dirty="0" smtClean="0"/>
              <a:t>The Complete Tier builds on the flexibility of Core with enterprise-grade management, security, and unlimited scalability for 50+ desktops, and requires Private Network Access per region. With Dizzion-managed services - Overwatch real-time observability &amp; analytics, automated OS and Application patching, and self-service software deployment for up to two administrators - you get a truly hands-off Cloud PC experience. Tailored for organizations requiring centralized identity, granular performance controls, and seamless global expansion, the Complete Tier also offers a rich add-on catalog - from vulnerability monitoring to advanced firewalling - delivering a turnkey solution that scales with your business. The only elements you manage are end-user support and application deployment.</a:t>
            </a:r>
          </a:p>
          <a:p>
            <a:r>
              <a:rPr lang="en-US" sz="1800" dirty="0" smtClean="0"/>
              <a:t/>
            </a:r>
          </a:p>
          <a:p>
            <a:r>
              <a:rPr lang="en-US" sz="1800" dirty="0" smtClean="0"/>
              <a:t/>
            </a:r>
          </a:p>
          <a:p>
            <a:r>
              <a:rPr lang="en-US" sz="1800" dirty="0" smtClean="0"/>
              <a:t>Whether you are migrating from on-premises VDI or looking to modernize legacy PC deployments, Dizzion Cloud PC provides a seamless path forward with predictable pricing, great user experience, fast provisioning, simplified management, and deployment.</a:t>
            </a:r>
          </a:p>
          <a:p>
            <a:r>
              <a:rPr lang="en-US" sz="1800" dirty="0" smtClean="0"/>
              <a:t/>
            </a:r>
          </a:p>
          <a:p>
            <a:r>
              <a:rPr lang="en-US" sz="1800" dirty="0" smtClean="0"/>
              <a:t/>
            </a:r>
          </a:p>
          <a:p>
            <a:r>
              <a:rPr lang="en-US" sz="1800" dirty="0" smtClean="0"/>
              <a:t>For sales support, reach out to Dizzion directly at sales@dizzion.com.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https://cloud.ibm.com/catalog/services/dizzion-cloud-pc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243</Slides>
  <Notes>0</Notes>
  <HiddenSlides>0</HiddenSlides>
  <MMClips>0</MMClips>
  <ScaleCrop>false</ScaleCrop>
  <HeadingPairs>
    <vt:vector size="4" baseType="variant">
      <vt:variant>
        <vt:lpstr>Theme</vt:lpstr>
      </vt:variant>
      <vt:variant>
        <vt:i4>1</vt:i4>
      </vt:variant>
      <vt:variant>
        <vt:lpstr>Slide Titles</vt:lpstr>
      </vt:variant>
      <vt:variant>
        <vt:i4>243</vt:i4>
      </vt:variant>
    </vt:vector>
  </HeadingPairs>
  <TitlesOfParts>
    <vt:vector size="244"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lpstr>Slide 238</vt:lpstr>
      <vt:lpstr>Slide 239</vt:lpstr>
      <vt:lpstr>Slide 240</vt:lpstr>
      <vt:lpstr>Slide 241</vt:lpstr>
      <vt:lpstr>Slide 242</vt:lpstr>
      <vt:lpstr>Slide 243</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2025-10-25T12:47:39Z</dcterms:created>
  <dcterms:modified xsi:type="dcterms:W3CDTF">2025-10-25T12:47:39Z</dcterms:modified>
</cp:coreProperties>
</file>